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3" r:id="rId3"/>
    <p:sldId id="272" r:id="rId4"/>
    <p:sldId id="274" r:id="rId5"/>
    <p:sldId id="276" r:id="rId6"/>
    <p:sldId id="277" r:id="rId7"/>
    <p:sldId id="278" r:id="rId8"/>
    <p:sldId id="259" r:id="rId9"/>
    <p:sldId id="271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66" r:id="rId18"/>
    <p:sldId id="268" r:id="rId19"/>
    <p:sldId id="269" r:id="rId20"/>
  </p:sldIdLst>
  <p:sldSz cx="9144000" cy="6858000" type="screen4x3"/>
  <p:notesSz cx="6797675" cy="9926638"/>
  <p:defaultTextStyle>
    <a:defPPr>
      <a:defRPr lang="es-E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22" autoAdjust="0"/>
    <p:restoredTop sz="95522" autoAdjust="0"/>
  </p:normalViewPr>
  <p:slideViewPr>
    <p:cSldViewPr>
      <p:cViewPr>
        <p:scale>
          <a:sx n="50" d="100"/>
          <a:sy n="50" d="100"/>
        </p:scale>
        <p:origin x="-2340" y="-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saj05\participa\0.8.%20PARTICIPACIO\ACCI&#211;%20SOCIAL_CONVIV&#200;NCIA\_COMISSI&#211;%20OCI%20NOCTURN\Dades%20policials%20i%20sanit&#224;ries\dades%20quantitatives%20oci%20nocturn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saj05\participa\0.8.%20PARTICIPACIO\ACCI&#211;%20SOCIAL_CONVIV&#200;NCIA\_COMISSI&#211;%20OCI%20NOCTURN\Dades%20policials%20i%20sanit&#224;ries\DADES%20QUANTITATIVES%20oci%20nocturn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psaj05\participa\0.8.%20PARTICIPACIO\ACCI&#211;%20SOCIAL_CONVIV&#200;NCIA\_COMISSI&#211;%20OCI%20NOCTURN\Dades%20policials%20i%20sanit&#224;ries\DADES%20QUANTITATIVES%20oci%20nocturn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psaj05\participa\0.8.%20PARTICIPACIO\ACCI&#211;%20SOCIAL_CONVIV&#200;NCIA\_COMISSI&#211;%20OCI%20NOCTURN\Dades%20policials%20i%20sanit&#224;ries\dades%20quantitatives%20oci%20nocturn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psaj05\participa\0.8.%20PARTICIPACIO\ACCI&#211;%20SOCIAL_CONVIV&#200;NCIA\_COMISSI&#211;%20OCI%20NOCTURN\Dades%20policials%20i%20sanit&#224;ries\dades%20quantitatives%20oci%20nocturn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'Ampolles AMB'!$A$1:$D$1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'Ampolles AMB'!$A$3:$A$7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'Ampolles AMB'!$D$3:$D$7</c:f>
              <c:numCache>
                <c:formatCode>General</c:formatCode>
                <c:ptCount val="5"/>
                <c:pt idx="0">
                  <c:v>87</c:v>
                </c:pt>
                <c:pt idx="1">
                  <c:v>147</c:v>
                </c:pt>
                <c:pt idx="2">
                  <c:v>67</c:v>
                </c:pt>
                <c:pt idx="3">
                  <c:v>66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tx>
            <c:strRef>
              <c:f>'Ampolles AMB'!$F$1:$I$1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val>
            <c:numRef>
              <c:f>'Ampolles AMB'!$I$3:$I$7</c:f>
              <c:numCache>
                <c:formatCode>General</c:formatCode>
                <c:ptCount val="5"/>
                <c:pt idx="0">
                  <c:v>465</c:v>
                </c:pt>
                <c:pt idx="1">
                  <c:v>90</c:v>
                </c:pt>
                <c:pt idx="2">
                  <c:v>65</c:v>
                </c:pt>
                <c:pt idx="3">
                  <c:v>199</c:v>
                </c:pt>
                <c:pt idx="4">
                  <c:v>179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3190784"/>
        <c:axId val="117455040"/>
      </c:barChart>
      <c:catAx>
        <c:axId val="123190784"/>
        <c:scaling>
          <c:orientation val="minMax"/>
        </c:scaling>
        <c:delete val="0"/>
        <c:axPos val="b"/>
        <c:majorTickMark val="none"/>
        <c:minorTickMark val="none"/>
        <c:tickLblPos val="nextTo"/>
        <c:crossAx val="117455040"/>
        <c:crosses val="autoZero"/>
        <c:auto val="1"/>
        <c:lblAlgn val="ctr"/>
        <c:lblOffset val="100"/>
        <c:noMultiLvlLbl val="0"/>
      </c:catAx>
      <c:valAx>
        <c:axId val="117455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3190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370982762489306"/>
          <c:y val="0.31065678394239449"/>
          <c:w val="0.16393123150322655"/>
          <c:h val="0.30379891701068557"/>
        </c:manualLayout>
      </c:layout>
      <c:overlay val="0"/>
    </c:legend>
    <c:plotVisOnly val="1"/>
    <c:dispBlanksAs val="gap"/>
    <c:showDLblsOverMax val="0"/>
  </c:chart>
  <c:spPr>
    <a:effectLst>
      <a:outerShdw blurRad="50800" dist="50800" dir="5400000" algn="ctr" rotWithShape="0">
        <a:schemeClr val="accent5"/>
      </a:outerShdw>
    </a:effectLst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Botellots!$I$15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Botellots!$H$16:$H$20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Botellots!$I$16:$I$20</c:f>
              <c:numCache>
                <c:formatCode>General</c:formatCode>
                <c:ptCount val="5"/>
                <c:pt idx="0">
                  <c:v>29</c:v>
                </c:pt>
                <c:pt idx="1">
                  <c:v>71</c:v>
                </c:pt>
                <c:pt idx="2">
                  <c:v>56</c:v>
                </c:pt>
                <c:pt idx="3">
                  <c:v>54</c:v>
                </c:pt>
                <c:pt idx="4">
                  <c:v>55</c:v>
                </c:pt>
              </c:numCache>
            </c:numRef>
          </c:val>
        </c:ser>
        <c:ser>
          <c:idx val="1"/>
          <c:order val="1"/>
          <c:tx>
            <c:strRef>
              <c:f>Botellots!$J$15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Botellots!$H$16:$H$20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Botellots!$J$16:$J$20</c:f>
              <c:numCache>
                <c:formatCode>General</c:formatCode>
                <c:ptCount val="5"/>
                <c:pt idx="0">
                  <c:v>45</c:v>
                </c:pt>
                <c:pt idx="1">
                  <c:v>31</c:v>
                </c:pt>
                <c:pt idx="2">
                  <c:v>43</c:v>
                </c:pt>
                <c:pt idx="3">
                  <c:v>49</c:v>
                </c:pt>
                <c:pt idx="4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133326336"/>
        <c:axId val="123232832"/>
      </c:barChart>
      <c:catAx>
        <c:axId val="13332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3232832"/>
        <c:crosses val="autoZero"/>
        <c:auto val="1"/>
        <c:lblAlgn val="ctr"/>
        <c:lblOffset val="100"/>
        <c:noMultiLvlLbl val="0"/>
      </c:catAx>
      <c:valAx>
        <c:axId val="1232328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33263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408758199993287"/>
          <c:y val="9.6227589295633825E-2"/>
          <c:w val="0.16397305984089627"/>
          <c:h val="0.2860424362570825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 dirty="0" smtClean="0"/>
              <a:t>AGRESSIONS</a:t>
            </a:r>
            <a:r>
              <a:rPr lang="es-ES" baseline="0" dirty="0" smtClean="0"/>
              <a:t> </a:t>
            </a:r>
            <a:endParaRPr lang="es-E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2093362509117436E-2"/>
          <c:y val="0.19432888597258677"/>
          <c:w val="0.80961683521543837"/>
          <c:h val="0.689691236512102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'Peleas Drag'!$B$2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'Peleas Drag'!$A$3:$A$7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'Peleas Drag'!$B$3:$B$7</c:f>
              <c:numCache>
                <c:formatCode>General</c:formatCode>
                <c:ptCount val="5"/>
                <c:pt idx="0">
                  <c:v>7</c:v>
                </c:pt>
                <c:pt idx="1">
                  <c:v>25</c:v>
                </c:pt>
                <c:pt idx="2">
                  <c:v>23</c:v>
                </c:pt>
                <c:pt idx="3">
                  <c:v>8</c:v>
                </c:pt>
                <c:pt idx="4">
                  <c:v>5</c:v>
                </c:pt>
              </c:numCache>
            </c:numRef>
          </c:val>
        </c:ser>
        <c:ser>
          <c:idx val="1"/>
          <c:order val="1"/>
          <c:tx>
            <c:strRef>
              <c:f>'Peleas Drag'!$C$2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'Peleas Drag'!$A$3:$A$7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'Peleas Drag'!$C$3:$C$7</c:f>
              <c:numCache>
                <c:formatCode>General</c:formatCode>
                <c:ptCount val="5"/>
                <c:pt idx="0">
                  <c:v>15</c:v>
                </c:pt>
                <c:pt idx="1">
                  <c:v>12</c:v>
                </c:pt>
                <c:pt idx="2">
                  <c:v>26</c:v>
                </c:pt>
                <c:pt idx="3">
                  <c:v>15</c:v>
                </c:pt>
                <c:pt idx="4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133883392"/>
        <c:axId val="123235136"/>
      </c:barChart>
      <c:catAx>
        <c:axId val="13388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3235136"/>
        <c:crosses val="autoZero"/>
        <c:auto val="1"/>
        <c:lblAlgn val="ctr"/>
        <c:lblOffset val="100"/>
        <c:noMultiLvlLbl val="0"/>
      </c:catAx>
      <c:valAx>
        <c:axId val="1232351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3883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687520460380091"/>
          <c:y val="0.1592804024496938"/>
          <c:w val="0.14517916113877449"/>
          <c:h val="0.1674343832020997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 baseline="0" dirty="0" err="1"/>
              <a:t>Atencions</a:t>
            </a:r>
            <a:r>
              <a:rPr lang="es-ES" baseline="0" dirty="0"/>
              <a:t> CUAP per AGRESSIONS (</a:t>
            </a:r>
            <a:r>
              <a:rPr lang="es-ES" baseline="0" dirty="0" err="1"/>
              <a:t>lleus</a:t>
            </a:r>
            <a:r>
              <a:rPr lang="es-ES" baseline="0" dirty="0"/>
              <a:t>)</a:t>
            </a:r>
          </a:p>
          <a:p>
            <a:pPr>
              <a:defRPr/>
            </a:pPr>
            <a:r>
              <a:rPr lang="es-ES" baseline="0" dirty="0"/>
              <a:t> </a:t>
            </a:r>
            <a:endParaRPr lang="es-E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2020</c:v>
          </c:tx>
          <c:invertIfNegative val="0"/>
          <c:cat>
            <c:strRef>
              <c:f>'Dades sanitàries'!$F$13:$F$17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'Dades sanitàries'!$B$13:$B$17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'Dades sanitàries'!$D$12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'Dades sanitàries'!$F$13:$F$17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'Dades sanitàries'!$D$13:$D$17</c:f>
              <c:numCache>
                <c:formatCode>General</c:formatCode>
                <c:ptCount val="5"/>
                <c:pt idx="0">
                  <c:v>5</c:v>
                </c:pt>
                <c:pt idx="1">
                  <c:v>6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3632000"/>
        <c:axId val="123238592"/>
      </c:barChart>
      <c:catAx>
        <c:axId val="133632000"/>
        <c:scaling>
          <c:orientation val="minMax"/>
        </c:scaling>
        <c:delete val="0"/>
        <c:axPos val="b"/>
        <c:majorTickMark val="none"/>
        <c:minorTickMark val="none"/>
        <c:tickLblPos val="nextTo"/>
        <c:crossAx val="123238592"/>
        <c:crosses val="autoZero"/>
        <c:auto val="1"/>
        <c:lblAlgn val="ctr"/>
        <c:lblOffset val="100"/>
        <c:noMultiLvlLbl val="0"/>
      </c:catAx>
      <c:valAx>
        <c:axId val="123238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36320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221281132724934"/>
          <c:y val="0.30946865031173099"/>
          <c:w val="0.20335555499652005"/>
          <c:h val="0.14774807914845017"/>
        </c:manualLayout>
      </c:layout>
      <c:overlay val="0"/>
    </c:legend>
    <c:plotVisOnly val="1"/>
    <c:dispBlanksAs val="gap"/>
    <c:showDLblsOverMax val="0"/>
  </c:chart>
  <c:spPr>
    <a:effectLst>
      <a:outerShdw blurRad="50800" dist="50800" dir="5400000" algn="ctr" rotWithShape="0">
        <a:schemeClr val="accent5"/>
      </a:outerShdw>
    </a:effectLst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/>
              <a:t>Atencions CUAP INTOXICACIONS</a:t>
            </a:r>
          </a:p>
        </c:rich>
      </c:tx>
      <c:layout>
        <c:manualLayout>
          <c:xMode val="edge"/>
          <c:yMode val="edge"/>
          <c:x val="0.23918490215596577"/>
          <c:y val="3.3869602032176122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'Dades sanitàries'!$G$12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'Dades sanitàries'!$F$13:$F$17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'Dades sanitàries'!$G$13:$G$17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'Dades sanitàries'!$I$12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'Dades sanitàries'!$F$13:$F$17</c:f>
              <c:strCache>
                <c:ptCount val="5"/>
                <c:pt idx="0">
                  <c:v>Juny</c:v>
                </c:pt>
                <c:pt idx="1">
                  <c:v>Juliol</c:v>
                </c:pt>
                <c:pt idx="2">
                  <c:v>Agost</c:v>
                </c:pt>
                <c:pt idx="3">
                  <c:v>Setembre</c:v>
                </c:pt>
                <c:pt idx="4">
                  <c:v>Octubre</c:v>
                </c:pt>
              </c:strCache>
            </c:strRef>
          </c:cat>
          <c:val>
            <c:numRef>
              <c:f>'Dades sanitàries'!$I$13:$I$17</c:f>
              <c:numCache>
                <c:formatCode>General</c:formatCode>
                <c:ptCount val="5"/>
                <c:pt idx="0">
                  <c:v>5</c:v>
                </c:pt>
                <c:pt idx="1">
                  <c:v>3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3633536"/>
        <c:axId val="123239744"/>
      </c:barChart>
      <c:catAx>
        <c:axId val="133633536"/>
        <c:scaling>
          <c:orientation val="minMax"/>
        </c:scaling>
        <c:delete val="0"/>
        <c:axPos val="b"/>
        <c:majorTickMark val="none"/>
        <c:minorTickMark val="none"/>
        <c:tickLblPos val="nextTo"/>
        <c:crossAx val="123239744"/>
        <c:crosses val="autoZero"/>
        <c:auto val="1"/>
        <c:lblAlgn val="ctr"/>
        <c:lblOffset val="100"/>
        <c:noMultiLvlLbl val="0"/>
      </c:catAx>
      <c:valAx>
        <c:axId val="1232397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36335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883097803968544"/>
          <c:y val="0.29924904602843355"/>
          <c:w val="0.17170504630317437"/>
          <c:h val="0.16665000162206434"/>
        </c:manualLayout>
      </c:layout>
      <c:overlay val="0"/>
    </c:legend>
    <c:plotVisOnly val="1"/>
    <c:dispBlanksAs val="gap"/>
    <c:showDLblsOverMax val="0"/>
  </c:chart>
  <c:spPr>
    <a:effectLst>
      <a:outerShdw blurRad="50800" dist="50800" dir="5400000" algn="ctr" rotWithShape="0">
        <a:schemeClr val="accent5"/>
      </a:outerShdw>
    </a:effectLst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BC017-AAA9-46D2-AD39-E4BA49FE7BA2}" type="datetimeFigureOut">
              <a:rPr lang="ca-ES" smtClean="0"/>
              <a:t>22/2/2022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64BB3-D3B1-457B-868A-E63085BF5EC9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5631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78DA3-F00D-405D-9B73-26B51A8943B0}" type="datetimeFigureOut">
              <a:rPr lang="ca-ES" smtClean="0"/>
              <a:t>22/2/2022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0098D-828C-400F-8107-38D96B1316A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70778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0098D-828C-400F-8107-38D96B1316A4}" type="slidenum">
              <a:rPr lang="ca-ES" smtClean="0"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22762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s-ES" altLang="en-US" noProof="0" smtClean="0"/>
              <a:t>Haga clic para cambiar el estilo de título	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s-ES" altLang="en-US" noProof="0" smtClean="0"/>
              <a:t>Haga clic para modificar el estilo de subtítulo del patrón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34F3E73-5E8E-46AF-8DD5-1D7742691702}" type="slidenum">
              <a:rPr lang="es-ES" altLang="en-US"/>
              <a:pPr/>
              <a:t>‹Nº›</a:t>
            </a:fld>
            <a:endParaRPr lang="es-ES" altLang="en-US"/>
          </a:p>
        </p:txBody>
      </p:sp>
      <p:grpSp>
        <p:nvGrpSpPr>
          <p:cNvPr id="87048" name="Group 8"/>
          <p:cNvGrpSpPr>
            <a:grpSpLocks/>
          </p:cNvGrpSpPr>
          <p:nvPr/>
        </p:nvGrpSpPr>
        <p:grpSpPr bwMode="auto">
          <a:xfrm>
            <a:off x="7493002" y="2992438"/>
            <a:ext cx="1338263" cy="2189162"/>
            <a:chOff x="4704" y="1885"/>
            <a:chExt cx="843" cy="1379"/>
          </a:xfrm>
        </p:grpSpPr>
        <p:sp>
          <p:nvSpPr>
            <p:cNvPr id="87049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0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1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2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3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4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5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6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7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8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59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0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1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2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3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4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5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6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7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8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69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0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1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2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3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4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5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6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7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8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7079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87080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8446D-03DD-4F14-A5A4-074C0D27FC7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5128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22239"/>
            <a:ext cx="2057400" cy="60086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2239"/>
            <a:ext cx="6019800" cy="60086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4C00F-89FC-44C3-92F1-AED7A32FCE8C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25327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F7757-0CFC-4345-A924-C08A57E023E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4623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F7D7B-6334-41BC-91D0-D64767BC25B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07083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64D2C8-CF0F-4F4B-B8FB-2DC37079777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98158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E5C008-099C-42FB-AD4E-A1A3AC081D6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7299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C5D99-5BFA-402E-98A4-EC910F54B4B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5349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5A91F9-9881-4073-83F2-D1583C542FC9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0794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406A3-CDB3-4240-9A3A-8E015DEEE87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8169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4B0AE-58C4-48DE-80A5-A76A19C32AE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1272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es-ES" altLang="en-US"/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s-ES" altLang="en-US"/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B01E0BB9-9A86-4211-B39E-AE841FCFAE7F}" type="slidenum">
              <a:rPr lang="es-ES" altLang="en-US"/>
              <a:pPr/>
              <a:t>‹Nº›</a:t>
            </a:fld>
            <a:endParaRPr lang="es-ES" altLang="en-US"/>
          </a:p>
        </p:txBody>
      </p:sp>
      <p:grpSp>
        <p:nvGrpSpPr>
          <p:cNvPr id="86024" name="Group 8"/>
          <p:cNvGrpSpPr>
            <a:grpSpLocks/>
          </p:cNvGrpSpPr>
          <p:nvPr/>
        </p:nvGrpSpPr>
        <p:grpSpPr bwMode="auto">
          <a:xfrm>
            <a:off x="8153401" y="152400"/>
            <a:ext cx="792163" cy="1295400"/>
            <a:chOff x="5136" y="960"/>
            <a:chExt cx="528" cy="864"/>
          </a:xfrm>
        </p:grpSpPr>
        <p:sp>
          <p:nvSpPr>
            <p:cNvPr id="8602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2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2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2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2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3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4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5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5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5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5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5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605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60" y="332656"/>
            <a:ext cx="1677111" cy="499112"/>
          </a:xfrm>
          <a:prstGeom prst="rect">
            <a:avLst/>
          </a:prstGeom>
        </p:spPr>
      </p:pic>
      <p:sp>
        <p:nvSpPr>
          <p:cNvPr id="4" name="3 Título"/>
          <p:cNvSpPr txBox="1">
            <a:spLocks noGrp="1"/>
          </p:cNvSpPr>
          <p:nvPr>
            <p:ph type="ctrTitle"/>
          </p:nvPr>
        </p:nvSpPr>
        <p:spPr>
          <a:xfrm>
            <a:off x="755650" y="1272838"/>
            <a:ext cx="655955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pitchFamily="1" charset="-128"/>
              </a:rPr>
              <a:t>PROPOSTA PROGRAMACIÓ D’OCI </a:t>
            </a:r>
            <a:r>
              <a:rPr lang="es-ES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pitchFamily="1" charset="-128"/>
              </a:rPr>
              <a:t>NOCTURN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4499992" y="522920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_tradnl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ＭＳ Ｐゴシック" pitchFamily="1" charset="-128"/>
                <a:cs typeface="+mj-cs"/>
              </a:rPr>
              <a:t>24 </a:t>
            </a:r>
            <a:r>
              <a:rPr lang="es-ES_tradnl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ＭＳ Ｐゴシック" pitchFamily="1" charset="-128"/>
                <a:cs typeface="+mj-cs"/>
              </a:rPr>
              <a:t>de </a:t>
            </a:r>
            <a:r>
              <a:rPr lang="es-ES_tradnl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ＭＳ Ｐゴシック" pitchFamily="1" charset="-128"/>
                <a:cs typeface="+mj-cs"/>
              </a:rPr>
              <a:t>FEBRER </a:t>
            </a:r>
            <a:r>
              <a:rPr lang="es-ES_tradnl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ＭＳ Ｐゴシック" pitchFamily="1" charset="-128"/>
                <a:cs typeface="+mj-cs"/>
              </a:rPr>
              <a:t>de 2022</a:t>
            </a:r>
            <a:endParaRPr lang="ca-E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ＭＳ Ｐゴシック" pitchFamily="1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0060" y="404664"/>
            <a:ext cx="7543800" cy="1295400"/>
          </a:xfrm>
        </p:spPr>
        <p:txBody>
          <a:bodyPr/>
          <a:lstStyle/>
          <a:p>
            <a:r>
              <a:rPr lang="ca-ES" dirty="0" smtClean="0"/>
              <a:t>Activitats esportives</a:t>
            </a:r>
            <a:br>
              <a:rPr lang="ca-ES" dirty="0" smtClean="0"/>
            </a:br>
            <a:r>
              <a:rPr lang="ca-ES" sz="2400" dirty="0" smtClean="0"/>
              <a:t>Activitats rítmiques dirigides i exercicis de musculació i/o tonificació </a:t>
            </a:r>
            <a:endParaRPr lang="ca-ES" sz="2400" dirty="0">
              <a:solidFill>
                <a:srgbClr val="FF0000"/>
              </a:solidFill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4008" y="1772816"/>
            <a:ext cx="4038600" cy="2429817"/>
          </a:xfrm>
          <a:ln w="19050">
            <a:solidFill>
              <a:schemeClr val="tx2">
                <a:alpha val="86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ES_tradnl" sz="2400" u="sng" dirty="0" smtClean="0">
                <a:solidFill>
                  <a:schemeClr val="tx2"/>
                </a:solidFill>
              </a:rPr>
              <a:t>Personal extra</a:t>
            </a:r>
          </a:p>
          <a:p>
            <a:pPr marL="0" indent="0">
              <a:buNone/>
            </a:pPr>
            <a:r>
              <a:rPr lang="es-ES_tradnl" sz="1800" dirty="0" smtClean="0"/>
              <a:t>- 2 </a:t>
            </a:r>
            <a:r>
              <a:rPr lang="es-ES_tradnl" sz="1800" dirty="0" err="1" smtClean="0"/>
              <a:t>monitors</a:t>
            </a:r>
            <a:r>
              <a:rPr lang="es-ES_tradnl" sz="1800" dirty="0" smtClean="0"/>
              <a:t>/es + </a:t>
            </a:r>
            <a:r>
              <a:rPr lang="es-ES_tradnl" sz="1800" dirty="0" err="1" smtClean="0"/>
              <a:t>servei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neteja</a:t>
            </a:r>
            <a:r>
              <a:rPr lang="es-ES_tradnl" sz="1800" dirty="0" smtClean="0"/>
              <a:t> </a:t>
            </a:r>
            <a:r>
              <a:rPr lang="es-ES_tradnl" sz="1800" dirty="0"/>
              <a:t>adicional: 18.600 € </a:t>
            </a:r>
            <a:endParaRPr lang="es-ES_tradnl" sz="1800" dirty="0" smtClean="0"/>
          </a:p>
          <a:p>
            <a:pPr marL="0" indent="0">
              <a:buNone/>
            </a:pPr>
            <a:r>
              <a:rPr lang="es-ES_tradnl" sz="1800" dirty="0" smtClean="0"/>
              <a:t>- 1</a:t>
            </a:r>
            <a:r>
              <a:rPr lang="es-ES_tradnl" sz="2400" dirty="0" smtClean="0"/>
              <a:t> </a:t>
            </a:r>
            <a:r>
              <a:rPr lang="es-ES_tradnl" sz="1800" dirty="0" err="1" smtClean="0"/>
              <a:t>conserge</a:t>
            </a:r>
            <a:r>
              <a:rPr lang="es-ES_tradnl" sz="1800" dirty="0"/>
              <a:t>: 2.170 €</a:t>
            </a:r>
          </a:p>
          <a:p>
            <a:pPr marL="0" indent="0">
              <a:buNone/>
            </a:pPr>
            <a:r>
              <a:rPr lang="es-ES_tradnl" sz="1800" dirty="0" smtClean="0"/>
              <a:t>- 1</a:t>
            </a:r>
            <a:r>
              <a:rPr lang="es-ES_tradnl" sz="2400" dirty="0" smtClean="0"/>
              <a:t> </a:t>
            </a:r>
            <a:r>
              <a:rPr lang="es-ES_tradnl" sz="1800" dirty="0" err="1"/>
              <a:t>vigilant</a:t>
            </a:r>
            <a:r>
              <a:rPr lang="es-ES_tradnl" sz="1800" dirty="0"/>
              <a:t> </a:t>
            </a:r>
            <a:r>
              <a:rPr lang="es-ES_tradnl" sz="1800" dirty="0" err="1"/>
              <a:t>espai</a:t>
            </a:r>
            <a:r>
              <a:rPr lang="es-ES_tradnl" sz="1800" dirty="0"/>
              <a:t> </a:t>
            </a:r>
            <a:r>
              <a:rPr lang="es-ES_tradnl" sz="1800" dirty="0" err="1" smtClean="0"/>
              <a:t>públic</a:t>
            </a:r>
            <a:r>
              <a:rPr lang="es-ES_tradnl" sz="1800" dirty="0"/>
              <a:t>: 1.752 € </a:t>
            </a:r>
          </a:p>
          <a:p>
            <a:pPr marL="0" indent="0" algn="ctr">
              <a:buNone/>
            </a:pPr>
            <a:r>
              <a:rPr lang="es-ES_tradnl" sz="2400" b="1" dirty="0" err="1" smtClean="0"/>
              <a:t>Cost</a:t>
            </a:r>
            <a:r>
              <a:rPr lang="es-ES_tradnl" sz="2400" b="1" dirty="0" smtClean="0"/>
              <a:t> total: 22.522 €</a:t>
            </a:r>
            <a:endParaRPr lang="ca-ES" sz="24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6" t="39278" r="42760" b="37686"/>
          <a:stretch/>
        </p:blipFill>
        <p:spPr bwMode="auto">
          <a:xfrm>
            <a:off x="5724128" y="4639658"/>
            <a:ext cx="1800000" cy="168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772815"/>
            <a:ext cx="3744417" cy="455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716016" y="4255731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u="sng" dirty="0" err="1" smtClean="0">
                <a:solidFill>
                  <a:schemeClr val="tx2"/>
                </a:solidFill>
              </a:rPr>
              <a:t>Ubicació</a:t>
            </a:r>
            <a:r>
              <a:rPr lang="es-ES" u="sng" dirty="0" smtClean="0">
                <a:solidFill>
                  <a:schemeClr val="tx2"/>
                </a:solidFill>
              </a:rPr>
              <a:t>: </a:t>
            </a:r>
            <a:endParaRPr lang="es-ES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62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43800" cy="1295400"/>
          </a:xfrm>
        </p:spPr>
        <p:txBody>
          <a:bodyPr/>
          <a:lstStyle/>
          <a:p>
            <a:r>
              <a:rPr lang="ca-ES" dirty="0" smtClean="0"/>
              <a:t>Activitats esportives</a:t>
            </a:r>
            <a:br>
              <a:rPr lang="ca-ES" dirty="0" smtClean="0"/>
            </a:br>
            <a:r>
              <a:rPr lang="ca-ES" sz="2400" dirty="0" smtClean="0"/>
              <a:t>Activitats rítmiques (balls, </a:t>
            </a:r>
            <a:r>
              <a:rPr lang="ca-ES" sz="2400" dirty="0" err="1" smtClean="0"/>
              <a:t>zumba</a:t>
            </a:r>
            <a:r>
              <a:rPr lang="ca-ES" sz="2400" dirty="0" smtClean="0"/>
              <a:t>…) i esportives (futbol, bàsquet, </a:t>
            </a:r>
            <a:r>
              <a:rPr lang="ca-ES" sz="2400" dirty="0" err="1" smtClean="0"/>
              <a:t>balonmà</a:t>
            </a:r>
            <a:r>
              <a:rPr lang="ca-ES" sz="2400" dirty="0" smtClean="0"/>
              <a:t>, </a:t>
            </a:r>
            <a:r>
              <a:rPr lang="ca-ES" sz="2400" dirty="0" err="1" smtClean="0"/>
              <a:t>voleiball</a:t>
            </a:r>
            <a:r>
              <a:rPr lang="ca-ES" sz="2400" dirty="0" smtClean="0"/>
              <a:t>….)</a:t>
            </a:r>
            <a:endParaRPr lang="ca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2253365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Clr>
                <a:srgbClr val="17B6CB"/>
              </a:buClr>
              <a:buNone/>
            </a:pPr>
            <a:r>
              <a:rPr lang="es-ES_tradnl" sz="2400" u="sng" dirty="0">
                <a:solidFill>
                  <a:schemeClr val="tx2"/>
                </a:solidFill>
              </a:rPr>
              <a:t>Personal </a:t>
            </a:r>
            <a:r>
              <a:rPr lang="es-ES_tradnl" sz="2400" u="sng" dirty="0" smtClean="0">
                <a:solidFill>
                  <a:schemeClr val="tx2"/>
                </a:solidFill>
              </a:rPr>
              <a:t>extra</a:t>
            </a:r>
            <a:endParaRPr lang="es-ES_tradnl" sz="24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2400" dirty="0" smtClean="0">
                <a:solidFill>
                  <a:prstClr val="black"/>
                </a:solidFill>
              </a:rPr>
              <a:t>- </a:t>
            </a:r>
            <a:r>
              <a:rPr lang="es-ES_tradnl" sz="1800" dirty="0" smtClean="0">
                <a:solidFill>
                  <a:prstClr val="black"/>
                </a:solidFill>
              </a:rPr>
              <a:t>2 </a:t>
            </a:r>
            <a:r>
              <a:rPr lang="es-ES_tradnl" sz="1800" dirty="0" err="1">
                <a:solidFill>
                  <a:prstClr val="black"/>
                </a:solidFill>
              </a:rPr>
              <a:t>monitors</a:t>
            </a:r>
            <a:r>
              <a:rPr lang="es-ES_tradnl" sz="1800" dirty="0">
                <a:solidFill>
                  <a:prstClr val="black"/>
                </a:solidFill>
              </a:rPr>
              <a:t>/es </a:t>
            </a:r>
            <a:r>
              <a:rPr lang="es-ES_tradnl" sz="1800" dirty="0" smtClean="0">
                <a:solidFill>
                  <a:prstClr val="black"/>
                </a:solidFill>
              </a:rPr>
              <a:t>+ 1 </a:t>
            </a:r>
            <a:r>
              <a:rPr lang="es-ES_tradnl" sz="1800" dirty="0" err="1" smtClean="0">
                <a:solidFill>
                  <a:prstClr val="black"/>
                </a:solidFill>
              </a:rPr>
              <a:t>coordinació</a:t>
            </a:r>
            <a:r>
              <a:rPr lang="es-ES_tradnl" sz="1800" dirty="0">
                <a:solidFill>
                  <a:prstClr val="black"/>
                </a:solidFill>
              </a:rPr>
              <a:t>: 8.000 € 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- 1</a:t>
            </a:r>
            <a:r>
              <a:rPr lang="es-ES_tradnl" sz="2400" dirty="0" smtClean="0">
                <a:solidFill>
                  <a:prstClr val="black"/>
                </a:solidFill>
              </a:rPr>
              <a:t> </a:t>
            </a:r>
            <a:r>
              <a:rPr lang="es-ES_tradnl" sz="1800" dirty="0" err="1" smtClean="0">
                <a:solidFill>
                  <a:prstClr val="black"/>
                </a:solidFill>
              </a:rPr>
              <a:t>conserge</a:t>
            </a:r>
            <a:r>
              <a:rPr lang="es-ES_tradnl" sz="1800" dirty="0">
                <a:solidFill>
                  <a:prstClr val="black"/>
                </a:solidFill>
              </a:rPr>
              <a:t>: 2.170 € 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- 1</a:t>
            </a:r>
            <a:r>
              <a:rPr lang="es-ES_tradnl" sz="2400" dirty="0" smtClean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vigilant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espai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 smtClean="0">
                <a:solidFill>
                  <a:prstClr val="black"/>
                </a:solidFill>
              </a:rPr>
              <a:t>públic</a:t>
            </a:r>
            <a:r>
              <a:rPr lang="es-ES_tradnl" sz="1800" dirty="0">
                <a:solidFill>
                  <a:prstClr val="black"/>
                </a:solidFill>
              </a:rPr>
              <a:t>: 1.752 € </a:t>
            </a:r>
          </a:p>
          <a:p>
            <a:pPr marL="0" lvl="0" indent="0" algn="ctr">
              <a:buClr>
                <a:srgbClr val="17B6CB"/>
              </a:buClr>
              <a:buNone/>
            </a:pPr>
            <a:r>
              <a:rPr lang="es-ES_tradnl" sz="2400" b="1" dirty="0" err="1">
                <a:solidFill>
                  <a:prstClr val="black"/>
                </a:solidFill>
              </a:rPr>
              <a:t>Cost</a:t>
            </a:r>
            <a:r>
              <a:rPr lang="es-ES_tradnl" sz="2400" b="1" dirty="0">
                <a:solidFill>
                  <a:prstClr val="black"/>
                </a:solidFill>
              </a:rPr>
              <a:t> total: </a:t>
            </a:r>
            <a:r>
              <a:rPr lang="es-ES_tradnl" sz="2400" b="1" dirty="0" smtClean="0">
                <a:solidFill>
                  <a:prstClr val="black"/>
                </a:solidFill>
              </a:rPr>
              <a:t>11.922 </a:t>
            </a:r>
            <a:r>
              <a:rPr lang="es-ES_tradnl" sz="2400" b="1" dirty="0">
                <a:solidFill>
                  <a:prstClr val="black"/>
                </a:solidFill>
              </a:rPr>
              <a:t>€</a:t>
            </a:r>
            <a:endParaRPr lang="ca-ES" sz="24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6" t="17835" r="38333" b="60403"/>
          <a:stretch/>
        </p:blipFill>
        <p:spPr bwMode="auto">
          <a:xfrm>
            <a:off x="5870595" y="4365304"/>
            <a:ext cx="1867306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53642"/>
            <a:ext cx="4038600" cy="4411662"/>
          </a:xfrm>
        </p:spPr>
        <p:txBody>
          <a:bodyPr/>
          <a:lstStyle/>
          <a:p>
            <a:endParaRPr lang="ca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9953"/>
            <a:ext cx="4032448" cy="4385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860032" y="4000563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u="sng" dirty="0" err="1" smtClean="0">
                <a:solidFill>
                  <a:schemeClr val="tx2"/>
                </a:solidFill>
              </a:rPr>
              <a:t>Ubicació</a:t>
            </a:r>
            <a:r>
              <a:rPr lang="es-ES" u="sng" dirty="0" smtClean="0">
                <a:solidFill>
                  <a:schemeClr val="tx2"/>
                </a:solidFill>
              </a:rPr>
              <a:t>: </a:t>
            </a:r>
            <a:endParaRPr lang="es-ES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23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/>
              <a:t>Activitats</a:t>
            </a:r>
            <a:r>
              <a:rPr lang="es-ES_tradnl" dirty="0"/>
              <a:t> </a:t>
            </a:r>
            <a:r>
              <a:rPr lang="es-ES_tradnl" dirty="0" err="1"/>
              <a:t>esportives</a:t>
            </a:r>
            <a:r>
              <a:rPr lang="es-ES_tradnl" sz="4000" dirty="0"/>
              <a:t/>
            </a:r>
            <a:br>
              <a:rPr lang="es-ES_tradnl" sz="4000" dirty="0"/>
            </a:br>
            <a:r>
              <a:rPr lang="es-ES_tradnl" sz="3200" dirty="0" err="1" smtClean="0"/>
              <a:t>Arts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marcials</a:t>
            </a:r>
            <a:r>
              <a:rPr lang="es-ES_tradnl" sz="3200" dirty="0" smtClean="0"/>
              <a:t> i/ defensa personal</a:t>
            </a:r>
            <a:endParaRPr lang="ca-ES" sz="40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1997769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Clr>
                <a:srgbClr val="17B6CB"/>
              </a:buClr>
              <a:buNone/>
            </a:pPr>
            <a:r>
              <a:rPr lang="es-ES_tradnl" sz="2400" u="sng" dirty="0">
                <a:solidFill>
                  <a:schemeClr val="tx2"/>
                </a:solidFill>
              </a:rPr>
              <a:t>Personal extra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- 2 </a:t>
            </a:r>
            <a:r>
              <a:rPr lang="es-ES_tradnl" sz="1800" dirty="0" err="1" smtClean="0">
                <a:solidFill>
                  <a:prstClr val="black"/>
                </a:solidFill>
              </a:rPr>
              <a:t>monitors</a:t>
            </a:r>
            <a:r>
              <a:rPr lang="es-ES_tradnl" sz="1800" dirty="0">
                <a:solidFill>
                  <a:prstClr val="black"/>
                </a:solidFill>
              </a:rPr>
              <a:t>/es: 4.000 € 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- 50 </a:t>
            </a:r>
            <a:r>
              <a:rPr lang="es-ES_tradnl" sz="1800" dirty="0" err="1" smtClean="0">
                <a:solidFill>
                  <a:prstClr val="black"/>
                </a:solidFill>
              </a:rPr>
              <a:t>equipacions</a:t>
            </a:r>
            <a:r>
              <a:rPr lang="es-ES_tradnl" sz="1800" dirty="0">
                <a:solidFill>
                  <a:prstClr val="black"/>
                </a:solidFill>
              </a:rPr>
              <a:t>: 2.650 € 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- 1</a:t>
            </a:r>
            <a:r>
              <a:rPr lang="es-ES_tradnl" sz="2400" dirty="0" smtClean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vigilant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espai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 smtClean="0">
                <a:solidFill>
                  <a:prstClr val="black"/>
                </a:solidFill>
              </a:rPr>
              <a:t>públic</a:t>
            </a:r>
            <a:r>
              <a:rPr lang="es-ES_tradnl" sz="1800" dirty="0">
                <a:solidFill>
                  <a:prstClr val="black"/>
                </a:solidFill>
              </a:rPr>
              <a:t>: 1.752 € </a:t>
            </a:r>
          </a:p>
          <a:p>
            <a:pPr marL="0" lvl="0" indent="0" algn="ctr">
              <a:buClr>
                <a:srgbClr val="17B6CB"/>
              </a:buClr>
              <a:buNone/>
            </a:pPr>
            <a:r>
              <a:rPr lang="es-ES_tradnl" sz="2400" b="1" dirty="0" err="1">
                <a:solidFill>
                  <a:prstClr val="black"/>
                </a:solidFill>
              </a:rPr>
              <a:t>Cost</a:t>
            </a:r>
            <a:r>
              <a:rPr lang="es-ES_tradnl" sz="2400" b="1" dirty="0">
                <a:solidFill>
                  <a:prstClr val="black"/>
                </a:solidFill>
              </a:rPr>
              <a:t> total: </a:t>
            </a:r>
            <a:r>
              <a:rPr lang="es-ES_tradnl" sz="2400" b="1" dirty="0" smtClean="0">
                <a:solidFill>
                  <a:prstClr val="black"/>
                </a:solidFill>
              </a:rPr>
              <a:t>6.650 </a:t>
            </a:r>
            <a:r>
              <a:rPr lang="es-ES_tradnl" sz="2400" b="1" dirty="0">
                <a:solidFill>
                  <a:prstClr val="black"/>
                </a:solidFill>
              </a:rPr>
              <a:t>€</a:t>
            </a:r>
            <a:endParaRPr lang="ca-ES" sz="24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7" t="38044" r="28263" b="32602"/>
          <a:stretch/>
        </p:blipFill>
        <p:spPr bwMode="auto">
          <a:xfrm>
            <a:off x="5652120" y="4293296"/>
            <a:ext cx="1955952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032448" cy="448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4716016" y="3868506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u="sng" dirty="0" err="1" smtClean="0">
                <a:solidFill>
                  <a:schemeClr val="tx2"/>
                </a:solidFill>
              </a:rPr>
              <a:t>Ubicació</a:t>
            </a:r>
            <a:r>
              <a:rPr lang="es-ES" u="sng" dirty="0" smtClean="0">
                <a:solidFill>
                  <a:schemeClr val="tx2"/>
                </a:solidFill>
              </a:rPr>
              <a:t>: </a:t>
            </a:r>
            <a:endParaRPr lang="es-ES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/>
              <a:t>Activitats</a:t>
            </a:r>
            <a:r>
              <a:rPr lang="es-ES_tradnl" dirty="0"/>
              <a:t> </a:t>
            </a:r>
            <a:r>
              <a:rPr lang="es-ES_tradnl" dirty="0" err="1" smtClean="0"/>
              <a:t>lúdiques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sz="2800" dirty="0" err="1" smtClean="0"/>
              <a:t>Lasertag</a:t>
            </a:r>
            <a:r>
              <a:rPr lang="es-ES_tradnl" sz="2800" dirty="0" smtClean="0"/>
              <a:t> al </a:t>
            </a:r>
            <a:r>
              <a:rPr lang="es-ES_tradnl" sz="2800" dirty="0" err="1" smtClean="0"/>
              <a:t>Pícnic</a:t>
            </a:r>
            <a:r>
              <a:rPr lang="es-ES_tradnl" sz="2800" dirty="0" smtClean="0"/>
              <a:t> de Can Roca</a:t>
            </a:r>
            <a:endParaRPr lang="ca-ES" sz="40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1997769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Clr>
                <a:srgbClr val="17B6CB"/>
              </a:buClr>
              <a:buNone/>
            </a:pPr>
            <a:r>
              <a:rPr lang="es-ES_tradnl" sz="2400" u="sng" dirty="0">
                <a:solidFill>
                  <a:schemeClr val="tx2"/>
                </a:solidFill>
              </a:rPr>
              <a:t>Personal </a:t>
            </a:r>
            <a:r>
              <a:rPr lang="es-ES_tradnl" sz="2400" u="sng" dirty="0" smtClean="0">
                <a:solidFill>
                  <a:schemeClr val="tx2"/>
                </a:solidFill>
              </a:rPr>
              <a:t>extra</a:t>
            </a:r>
            <a:endParaRPr lang="es-ES_tradnl" sz="24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</a:t>
            </a:r>
            <a:r>
              <a:rPr lang="es-ES_tradnl" sz="1800" dirty="0" err="1" smtClean="0">
                <a:solidFill>
                  <a:prstClr val="black"/>
                </a:solidFill>
              </a:rPr>
              <a:t>monitors</a:t>
            </a:r>
            <a:r>
              <a:rPr lang="es-ES_tradnl" sz="1800" dirty="0">
                <a:solidFill>
                  <a:prstClr val="black"/>
                </a:solidFill>
              </a:rPr>
              <a:t>/es: 7.285 € 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</a:t>
            </a:r>
            <a:r>
              <a:rPr lang="es-ES_tradnl" sz="1800" dirty="0" err="1" smtClean="0">
                <a:solidFill>
                  <a:prstClr val="black"/>
                </a:solidFill>
              </a:rPr>
              <a:t>foodtrack</a:t>
            </a:r>
            <a:r>
              <a:rPr lang="es-ES_tradnl" sz="1800" dirty="0">
                <a:solidFill>
                  <a:prstClr val="black"/>
                </a:solidFill>
              </a:rPr>
              <a:t>: 736 € 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- 1</a:t>
            </a:r>
            <a:r>
              <a:rPr lang="es-ES_tradnl" sz="2400" dirty="0" smtClean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vigilant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espai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 smtClean="0">
                <a:solidFill>
                  <a:prstClr val="black"/>
                </a:solidFill>
              </a:rPr>
              <a:t>públic</a:t>
            </a:r>
            <a:r>
              <a:rPr lang="es-ES_tradnl" sz="1800" dirty="0">
                <a:solidFill>
                  <a:prstClr val="black"/>
                </a:solidFill>
              </a:rPr>
              <a:t>: 1.752 € </a:t>
            </a:r>
          </a:p>
          <a:p>
            <a:pPr marL="0" lvl="0" indent="0" algn="ctr">
              <a:buClr>
                <a:srgbClr val="17B6CB"/>
              </a:buClr>
              <a:buNone/>
            </a:pPr>
            <a:r>
              <a:rPr lang="es-ES_tradnl" sz="2400" b="1" dirty="0" err="1">
                <a:solidFill>
                  <a:prstClr val="black"/>
                </a:solidFill>
              </a:rPr>
              <a:t>Cost</a:t>
            </a:r>
            <a:r>
              <a:rPr lang="es-ES_tradnl" sz="2400" b="1" dirty="0">
                <a:solidFill>
                  <a:prstClr val="black"/>
                </a:solidFill>
              </a:rPr>
              <a:t> total: </a:t>
            </a:r>
            <a:r>
              <a:rPr lang="es-ES_tradnl" sz="2400" b="1" dirty="0" smtClean="0">
                <a:solidFill>
                  <a:prstClr val="black"/>
                </a:solidFill>
              </a:rPr>
              <a:t>9.773 </a:t>
            </a:r>
            <a:r>
              <a:rPr lang="es-ES_tradnl" sz="2400" b="1" dirty="0">
                <a:solidFill>
                  <a:prstClr val="black"/>
                </a:solidFill>
              </a:rPr>
              <a:t>€</a:t>
            </a:r>
            <a:endParaRPr lang="ca-ES" sz="24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7" t="31847" r="60677" b="42037"/>
          <a:stretch/>
        </p:blipFill>
        <p:spPr bwMode="auto">
          <a:xfrm>
            <a:off x="5652120" y="4293296"/>
            <a:ext cx="1872207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00" y="1700808"/>
            <a:ext cx="4022992" cy="446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644007" y="3868506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u="sng" dirty="0" err="1" smtClean="0">
                <a:solidFill>
                  <a:schemeClr val="tx2"/>
                </a:solidFill>
              </a:rPr>
              <a:t>Ubicació</a:t>
            </a:r>
            <a:r>
              <a:rPr lang="es-ES" u="sng" dirty="0" smtClean="0">
                <a:solidFill>
                  <a:schemeClr val="tx2"/>
                </a:solidFill>
              </a:rPr>
              <a:t>: </a:t>
            </a:r>
            <a:endParaRPr lang="es-ES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35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/>
              <a:t>Activitats</a:t>
            </a:r>
            <a:r>
              <a:rPr lang="es-ES_tradnl" dirty="0"/>
              <a:t> </a:t>
            </a:r>
            <a:r>
              <a:rPr lang="es-ES_tradnl" dirty="0" err="1"/>
              <a:t>lúdiques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sz="2800" dirty="0" err="1" smtClean="0"/>
              <a:t>Gamer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space</a:t>
            </a:r>
            <a:r>
              <a:rPr lang="es-ES_tradnl" sz="2800" dirty="0" smtClean="0"/>
              <a:t> al </a:t>
            </a:r>
            <a:r>
              <a:rPr lang="es-ES_tradnl" sz="2800" dirty="0" err="1" smtClean="0"/>
              <a:t>Kasal</a:t>
            </a:r>
            <a:r>
              <a:rPr lang="es-ES_tradnl" sz="2800" dirty="0" smtClean="0"/>
              <a:t> de </a:t>
            </a:r>
            <a:r>
              <a:rPr lang="es-ES_tradnl" sz="2800" dirty="0" err="1" smtClean="0"/>
              <a:t>Joves</a:t>
            </a:r>
            <a:endParaRPr lang="ca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2492533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ES_tradnl" sz="2400" u="sng" dirty="0">
                <a:solidFill>
                  <a:schemeClr val="tx2"/>
                </a:solidFill>
              </a:rPr>
              <a:t>Personal extra</a:t>
            </a:r>
            <a:endParaRPr lang="es-ES_tradnl" sz="2400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r>
              <a:rPr lang="pt-BR" sz="1600" dirty="0" err="1" smtClean="0"/>
              <a:t>Inclou</a:t>
            </a:r>
            <a:r>
              <a:rPr lang="pt-BR" sz="1600" dirty="0" smtClean="0"/>
              <a:t> </a:t>
            </a:r>
            <a:r>
              <a:rPr lang="pt-BR" sz="1600" dirty="0"/>
              <a:t>4 consoles o </a:t>
            </a:r>
            <a:r>
              <a:rPr lang="pt-BR" sz="1600" dirty="0" smtClean="0"/>
              <a:t>4 </a:t>
            </a:r>
            <a:r>
              <a:rPr lang="pt-BR" sz="1600" dirty="0" err="1" smtClean="0"/>
              <a:t>pc’s</a:t>
            </a:r>
            <a:r>
              <a:rPr lang="pt-BR" sz="1600" dirty="0" smtClean="0"/>
              <a:t> </a:t>
            </a:r>
            <a:r>
              <a:rPr lang="pt-BR" sz="1600" dirty="0"/>
              <a:t>o 4 </a:t>
            </a:r>
            <a:r>
              <a:rPr lang="pt-BR" sz="1600" dirty="0" err="1"/>
              <a:t>ulleres</a:t>
            </a:r>
            <a:r>
              <a:rPr lang="pt-BR" sz="1600" dirty="0"/>
              <a:t> </a:t>
            </a:r>
            <a:r>
              <a:rPr lang="pt-BR" sz="1600" dirty="0" err="1"/>
              <a:t>realitat</a:t>
            </a:r>
            <a:r>
              <a:rPr lang="pt-BR" sz="1600" dirty="0"/>
              <a:t> virtual + </a:t>
            </a:r>
            <a:r>
              <a:rPr lang="pt-BR" sz="1600" dirty="0" smtClean="0"/>
              <a:t>4 </a:t>
            </a:r>
            <a:r>
              <a:rPr lang="ca-ES" sz="1600" dirty="0" smtClean="0"/>
              <a:t>pantalles </a:t>
            </a:r>
            <a:r>
              <a:rPr lang="ca-ES" sz="1600" dirty="0"/>
              <a:t>de 32 </a:t>
            </a:r>
            <a:r>
              <a:rPr lang="ca-ES" sz="1600" dirty="0" err="1"/>
              <a:t>pulgades</a:t>
            </a:r>
            <a:r>
              <a:rPr lang="ca-ES" sz="1600" dirty="0"/>
              <a:t> + videojocs </a:t>
            </a:r>
            <a:r>
              <a:rPr lang="ca-ES" sz="1600" dirty="0" smtClean="0"/>
              <a:t>diferents + dinamització : </a:t>
            </a:r>
            <a:r>
              <a:rPr lang="es-ES_tradnl" sz="1600" dirty="0">
                <a:solidFill>
                  <a:prstClr val="black"/>
                </a:solidFill>
              </a:rPr>
              <a:t>18.134 € </a:t>
            </a:r>
          </a:p>
          <a:p>
            <a:pPr mar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- 1 </a:t>
            </a:r>
            <a:r>
              <a:rPr lang="es-ES_tradnl" sz="1800" dirty="0" err="1" smtClean="0">
                <a:solidFill>
                  <a:prstClr val="black"/>
                </a:solidFill>
              </a:rPr>
              <a:t>conserge</a:t>
            </a:r>
            <a:r>
              <a:rPr lang="es-ES_tradnl" sz="1800" dirty="0">
                <a:solidFill>
                  <a:prstClr val="black"/>
                </a:solidFill>
              </a:rPr>
              <a:t>: 1.736 € 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- 1</a:t>
            </a:r>
            <a:r>
              <a:rPr lang="es-ES_tradnl" sz="2400" dirty="0" smtClean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vigilant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espai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 smtClean="0">
                <a:solidFill>
                  <a:prstClr val="black"/>
                </a:solidFill>
              </a:rPr>
              <a:t>públic</a:t>
            </a:r>
            <a:r>
              <a:rPr lang="es-ES_tradnl" sz="1800" dirty="0">
                <a:solidFill>
                  <a:prstClr val="black"/>
                </a:solidFill>
              </a:rPr>
              <a:t>: 1.752 € </a:t>
            </a:r>
          </a:p>
          <a:p>
            <a:pPr marL="0" lvl="0" indent="0" algn="ctr">
              <a:buClr>
                <a:srgbClr val="17B6CB"/>
              </a:buClr>
              <a:buNone/>
            </a:pPr>
            <a:r>
              <a:rPr lang="es-ES_tradnl" sz="2400" b="1" dirty="0" err="1">
                <a:solidFill>
                  <a:prstClr val="black"/>
                </a:solidFill>
              </a:rPr>
              <a:t>Cost</a:t>
            </a:r>
            <a:r>
              <a:rPr lang="es-ES_tradnl" sz="2400" b="1" dirty="0">
                <a:solidFill>
                  <a:prstClr val="black"/>
                </a:solidFill>
              </a:rPr>
              <a:t> total: </a:t>
            </a:r>
            <a:r>
              <a:rPr lang="es-ES_tradnl" sz="2400" b="1" dirty="0" smtClean="0">
                <a:solidFill>
                  <a:prstClr val="black"/>
                </a:solidFill>
              </a:rPr>
              <a:t>21.622 </a:t>
            </a:r>
            <a:r>
              <a:rPr lang="es-ES_tradnl" sz="2400" b="1" dirty="0">
                <a:solidFill>
                  <a:prstClr val="black"/>
                </a:solidFill>
              </a:rPr>
              <a:t>€</a:t>
            </a:r>
            <a:endParaRPr lang="ca-ES" sz="24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2" t="16850" r="24490" b="38214"/>
          <a:stretch/>
        </p:blipFill>
        <p:spPr bwMode="auto">
          <a:xfrm>
            <a:off x="5724128" y="4577996"/>
            <a:ext cx="1728192" cy="1803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7 CuadroTexto"/>
          <p:cNvSpPr txBox="1"/>
          <p:nvPr/>
        </p:nvSpPr>
        <p:spPr>
          <a:xfrm>
            <a:off x="4644008" y="4211796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u="sng" dirty="0" err="1" smtClean="0">
                <a:solidFill>
                  <a:schemeClr val="tx2"/>
                </a:solidFill>
              </a:rPr>
              <a:t>Ubicació</a:t>
            </a:r>
            <a:r>
              <a:rPr lang="es-ES" u="sng" dirty="0" smtClean="0">
                <a:solidFill>
                  <a:schemeClr val="tx2"/>
                </a:solidFill>
              </a:rPr>
              <a:t>: </a:t>
            </a:r>
            <a:endParaRPr lang="es-ES" u="sng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960440" cy="4423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30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/>
              <a:t>Activitats</a:t>
            </a:r>
            <a:r>
              <a:rPr lang="es-ES_tradnl" dirty="0"/>
              <a:t> </a:t>
            </a:r>
            <a:r>
              <a:rPr lang="es-ES_tradnl" dirty="0" err="1"/>
              <a:t>lúdiques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sz="2800" dirty="0" smtClean="0"/>
              <a:t>Escape Box al </a:t>
            </a:r>
            <a:r>
              <a:rPr lang="es-ES_tradnl" sz="2800" dirty="0" err="1" smtClean="0"/>
              <a:t>Parc</a:t>
            </a:r>
            <a:r>
              <a:rPr lang="es-ES_tradnl" sz="2800" dirty="0" smtClean="0"/>
              <a:t> del Castell</a:t>
            </a:r>
            <a:endParaRPr lang="ca-ES" sz="28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1997769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Clr>
                <a:srgbClr val="17B6CB"/>
              </a:buClr>
              <a:buNone/>
            </a:pPr>
            <a:r>
              <a:rPr lang="es-ES_tradnl" sz="2400" u="sng" dirty="0">
                <a:solidFill>
                  <a:schemeClr val="tx2"/>
                </a:solidFill>
              </a:rPr>
              <a:t>Personal extra</a:t>
            </a:r>
            <a:endParaRPr lang="es-ES_tradnl" sz="2400" dirty="0">
              <a:solidFill>
                <a:prstClr val="black"/>
              </a:solidFill>
            </a:endParaRP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err="1" smtClean="0">
                <a:solidFill>
                  <a:prstClr val="black"/>
                </a:solidFill>
              </a:rPr>
              <a:t>Dinamització</a:t>
            </a:r>
            <a:r>
              <a:rPr lang="es-ES_tradnl" sz="1800" dirty="0" smtClean="0">
                <a:solidFill>
                  <a:prstClr val="black"/>
                </a:solidFill>
              </a:rPr>
              <a:t> i </a:t>
            </a:r>
            <a:r>
              <a:rPr lang="es-ES_tradnl" sz="1800" dirty="0" err="1" smtClean="0">
                <a:solidFill>
                  <a:prstClr val="black"/>
                </a:solidFill>
              </a:rPr>
              <a:t>materials</a:t>
            </a:r>
            <a:r>
              <a:rPr lang="es-ES_tradnl" sz="1800" dirty="0" smtClean="0">
                <a:solidFill>
                  <a:prstClr val="black"/>
                </a:solidFill>
              </a:rPr>
              <a:t> (</a:t>
            </a:r>
            <a:r>
              <a:rPr lang="es-ES_tradnl" sz="1800" dirty="0" err="1" smtClean="0">
                <a:solidFill>
                  <a:prstClr val="black"/>
                </a:solidFill>
              </a:rPr>
              <a:t>periodicitat</a:t>
            </a:r>
            <a:r>
              <a:rPr lang="es-ES_tradnl" sz="1800" dirty="0" smtClean="0">
                <a:solidFill>
                  <a:prstClr val="black"/>
                </a:solidFill>
              </a:rPr>
              <a:t> </a:t>
            </a:r>
            <a:r>
              <a:rPr lang="es-ES_tradnl" sz="1800" dirty="0" err="1" smtClean="0">
                <a:solidFill>
                  <a:prstClr val="black"/>
                </a:solidFill>
              </a:rPr>
              <a:t>quinzenal</a:t>
            </a:r>
            <a:r>
              <a:rPr lang="es-ES_tradnl" sz="1800" dirty="0">
                <a:solidFill>
                  <a:prstClr val="black"/>
                </a:solidFill>
              </a:rPr>
              <a:t>): 15.500 € </a:t>
            </a:r>
          </a:p>
          <a:p>
            <a:pPr marL="0" lvl="0" indent="0">
              <a:buClr>
                <a:srgbClr val="17B6CB"/>
              </a:buClr>
              <a:buNone/>
            </a:pPr>
            <a:r>
              <a:rPr lang="es-ES_tradnl" sz="1800" dirty="0" smtClean="0">
                <a:solidFill>
                  <a:prstClr val="black"/>
                </a:solidFill>
              </a:rPr>
              <a:t>- 1</a:t>
            </a:r>
            <a:r>
              <a:rPr lang="es-ES_tradnl" sz="2400" dirty="0" smtClean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vigilant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>
                <a:solidFill>
                  <a:prstClr val="black"/>
                </a:solidFill>
              </a:rPr>
              <a:t>espai</a:t>
            </a:r>
            <a:r>
              <a:rPr lang="es-ES_tradnl" sz="1800" dirty="0">
                <a:solidFill>
                  <a:prstClr val="black"/>
                </a:solidFill>
              </a:rPr>
              <a:t> </a:t>
            </a:r>
            <a:r>
              <a:rPr lang="es-ES_tradnl" sz="1800" dirty="0" err="1" smtClean="0">
                <a:solidFill>
                  <a:prstClr val="black"/>
                </a:solidFill>
              </a:rPr>
              <a:t>públic</a:t>
            </a:r>
            <a:r>
              <a:rPr lang="es-ES_tradnl" sz="1800" dirty="0">
                <a:solidFill>
                  <a:prstClr val="black"/>
                </a:solidFill>
              </a:rPr>
              <a:t>: 1.752 € </a:t>
            </a:r>
          </a:p>
          <a:p>
            <a:pPr marL="0" lvl="0" indent="0" algn="ctr">
              <a:buClr>
                <a:srgbClr val="17B6CB"/>
              </a:buClr>
              <a:buNone/>
            </a:pPr>
            <a:r>
              <a:rPr lang="es-ES_tradnl" sz="2400" b="1" dirty="0" err="1">
                <a:solidFill>
                  <a:prstClr val="black"/>
                </a:solidFill>
              </a:rPr>
              <a:t>Cost</a:t>
            </a:r>
            <a:r>
              <a:rPr lang="es-ES_tradnl" sz="2400" b="1" dirty="0">
                <a:solidFill>
                  <a:prstClr val="black"/>
                </a:solidFill>
              </a:rPr>
              <a:t> total: </a:t>
            </a:r>
            <a:r>
              <a:rPr lang="es-ES_tradnl" sz="2400" b="1" dirty="0" smtClean="0">
                <a:solidFill>
                  <a:prstClr val="black"/>
                </a:solidFill>
              </a:rPr>
              <a:t>17.252 </a:t>
            </a:r>
            <a:r>
              <a:rPr lang="es-ES_tradnl" sz="2400" b="1" dirty="0">
                <a:solidFill>
                  <a:prstClr val="black"/>
                </a:solidFill>
              </a:rPr>
              <a:t>€</a:t>
            </a:r>
            <a:endParaRPr lang="ca-ES" sz="24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8110" r="30521" b="37368"/>
          <a:stretch/>
        </p:blipFill>
        <p:spPr bwMode="auto">
          <a:xfrm>
            <a:off x="5724128" y="4511867"/>
            <a:ext cx="1800000" cy="15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032448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644008" y="407707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u="sng" dirty="0" err="1" smtClean="0">
                <a:solidFill>
                  <a:schemeClr val="tx2"/>
                </a:solidFill>
              </a:rPr>
              <a:t>Ubicació</a:t>
            </a:r>
            <a:r>
              <a:rPr lang="es-ES" u="sng" dirty="0" smtClean="0">
                <a:solidFill>
                  <a:schemeClr val="tx2"/>
                </a:solidFill>
              </a:rPr>
              <a:t>: </a:t>
            </a:r>
            <a:endParaRPr lang="es-ES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42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692696"/>
            <a:ext cx="7543800" cy="1295400"/>
          </a:xfrm>
        </p:spPr>
        <p:txBody>
          <a:bodyPr/>
          <a:lstStyle/>
          <a:p>
            <a:r>
              <a:rPr lang="ca-ES" sz="3200" dirty="0" smtClean="0"/>
              <a:t>4. PROPOSTA D’ESPAI SEGUR I LLIURE DE VIOLÈNCIES </a:t>
            </a:r>
            <a:r>
              <a:rPr lang="ca-ES" sz="2800" dirty="0" smtClean="0"/>
              <a:t>(només en cas que les activitats no millorin la situació disminueixi) </a:t>
            </a:r>
            <a:endParaRPr lang="ca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544" y="2060848"/>
            <a:ext cx="7200800" cy="4392488"/>
          </a:xfrm>
        </p:spPr>
        <p:txBody>
          <a:bodyPr/>
          <a:lstStyle/>
          <a:p>
            <a:r>
              <a:rPr lang="ca-ES" sz="2000" b="1" dirty="0" smtClean="0"/>
              <a:t>Finalitat: </a:t>
            </a:r>
            <a:r>
              <a:rPr lang="ca-ES" sz="2000" dirty="0" smtClean="0"/>
              <a:t>millorar la problemàtica derivada de la pràctica de l’oci nocturn</a:t>
            </a:r>
            <a:endParaRPr lang="ca-ES" sz="2000" b="1" dirty="0" smtClean="0"/>
          </a:p>
          <a:p>
            <a:r>
              <a:rPr lang="ca-ES" sz="2000" b="1" dirty="0" smtClean="0"/>
              <a:t>Objectius: </a:t>
            </a:r>
            <a:r>
              <a:rPr lang="ca-ES" sz="2000" dirty="0" smtClean="0"/>
              <a:t>reducció de danys i temps d’actuació en casos d’ingesta elevada d’alcohol i/o tòxics, agressions i violències.</a:t>
            </a:r>
          </a:p>
          <a:p>
            <a:r>
              <a:rPr lang="ca-ES" sz="2000" b="1" dirty="0" smtClean="0"/>
              <a:t>Període: </a:t>
            </a:r>
            <a:r>
              <a:rPr lang="ca-ES" sz="2000" dirty="0" smtClean="0"/>
              <a:t>Del 3 de juny al 27 d’agost </a:t>
            </a:r>
            <a:endParaRPr lang="ca-ES" sz="2000" dirty="0" smtClean="0">
              <a:solidFill>
                <a:srgbClr val="FF0000"/>
              </a:solidFill>
            </a:endParaRPr>
          </a:p>
          <a:p>
            <a:r>
              <a:rPr lang="ca-ES" sz="2000" b="1" dirty="0" smtClean="0"/>
              <a:t>Horari: </a:t>
            </a:r>
            <a:r>
              <a:rPr lang="ca-ES" sz="2000" dirty="0" smtClean="0"/>
              <a:t>Divendres i dissabtes entre les 22:00 i les 3:00h</a:t>
            </a:r>
          </a:p>
          <a:p>
            <a:r>
              <a:rPr lang="ca-ES" sz="2000" b="1" dirty="0" smtClean="0"/>
              <a:t>Serveis: </a:t>
            </a:r>
            <a:r>
              <a:rPr lang="ca-ES" sz="2000" dirty="0" err="1" smtClean="0"/>
              <a:t>wc</a:t>
            </a:r>
            <a:r>
              <a:rPr lang="ca-ES" sz="2000" dirty="0" smtClean="0"/>
              <a:t> (neteja + vigilància), ambulàncies, punt lila, educadors/mediadores</a:t>
            </a:r>
            <a:endParaRPr lang="ca-ES" dirty="0" smtClean="0"/>
          </a:p>
          <a:p>
            <a:r>
              <a:rPr lang="ca-ES" sz="2000" b="1" dirty="0" smtClean="0"/>
              <a:t>Ubicació: </a:t>
            </a:r>
            <a:r>
              <a:rPr lang="ca-ES" sz="2000" dirty="0" smtClean="0"/>
              <a:t>els serveis es trobarien a la zona de </a:t>
            </a:r>
            <a:r>
              <a:rPr lang="ca-ES" sz="2000" i="1" dirty="0" err="1" smtClean="0"/>
              <a:t>playafels</a:t>
            </a:r>
            <a:r>
              <a:rPr lang="ca-ES" sz="2000" i="1" dirty="0" smtClean="0"/>
              <a:t>, </a:t>
            </a:r>
            <a:r>
              <a:rPr lang="ca-ES" sz="2000" dirty="0" smtClean="0"/>
              <a:t> limitada amb el c/5, av de la Platja, Passeig de la Marina i la sorra de la platja</a:t>
            </a:r>
            <a:endParaRPr lang="ca-ES" b="1" dirty="0" smtClean="0"/>
          </a:p>
          <a:p>
            <a:pPr marL="0" indent="0" algn="ctr">
              <a:buNone/>
            </a:pPr>
            <a:r>
              <a:rPr lang="es-ES_tradnl" b="1" dirty="0" smtClean="0"/>
              <a:t>COST TOTAL </a:t>
            </a:r>
            <a:r>
              <a:rPr lang="es-ES_tradnl" b="1" dirty="0"/>
              <a:t>86.175,18 € </a:t>
            </a:r>
            <a:endParaRPr lang="ca-ES" b="1" dirty="0"/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03272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i="1" dirty="0" err="1" smtClean="0"/>
              <a:t>Espai</a:t>
            </a:r>
            <a:r>
              <a:rPr lang="es-ES_tradnl" i="1" dirty="0" smtClean="0"/>
              <a:t> segur </a:t>
            </a:r>
            <a:r>
              <a:rPr lang="es-ES_tradnl" i="1" dirty="0" err="1" smtClean="0"/>
              <a:t>lliure</a:t>
            </a:r>
            <a:r>
              <a:rPr lang="es-ES_tradnl" i="1" dirty="0" smtClean="0"/>
              <a:t> de </a:t>
            </a:r>
            <a:r>
              <a:rPr lang="es-ES_tradnl" i="1" dirty="0" err="1" smtClean="0"/>
              <a:t>violències</a:t>
            </a:r>
            <a:endParaRPr lang="ca-ES" sz="32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88024" y="1628801"/>
            <a:ext cx="4104456" cy="2592288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ES_tradnl" sz="2000" b="1" u="sng" dirty="0" err="1" smtClean="0">
                <a:solidFill>
                  <a:schemeClr val="tx2"/>
                </a:solidFill>
              </a:rPr>
              <a:t>Cost</a:t>
            </a:r>
            <a:r>
              <a:rPr lang="es-ES_tradnl" sz="2000" b="1" u="sng" dirty="0" smtClean="0">
                <a:solidFill>
                  <a:schemeClr val="tx2"/>
                </a:solidFill>
              </a:rPr>
              <a:t> de </a:t>
            </a:r>
            <a:r>
              <a:rPr lang="es-ES_tradnl" sz="2000" b="1" u="sng" dirty="0" err="1" smtClean="0">
                <a:solidFill>
                  <a:schemeClr val="tx2"/>
                </a:solidFill>
              </a:rPr>
              <a:t>l’espai</a:t>
            </a:r>
            <a:r>
              <a:rPr lang="es-ES_tradnl" sz="2000" b="1" u="sng" dirty="0" smtClean="0">
                <a:solidFill>
                  <a:schemeClr val="tx2"/>
                </a:solidFill>
              </a:rPr>
              <a:t>:</a:t>
            </a:r>
          </a:p>
          <a:p>
            <a:pPr marL="0" indent="0">
              <a:buNone/>
            </a:pPr>
            <a:r>
              <a:rPr lang="es-ES_tradnl" sz="1800" b="1" dirty="0" smtClean="0"/>
              <a:t>- </a:t>
            </a:r>
            <a:r>
              <a:rPr lang="es-ES_tradnl" sz="1800" dirty="0" err="1"/>
              <a:t>Wc</a:t>
            </a:r>
            <a:r>
              <a:rPr lang="es-ES_tradnl" sz="1800" dirty="0"/>
              <a:t>: 1.400 </a:t>
            </a:r>
            <a:r>
              <a:rPr lang="es-ES_tradnl" sz="1800" dirty="0" smtClean="0"/>
              <a:t>€</a:t>
            </a:r>
          </a:p>
          <a:p>
            <a:pPr marL="0" indent="0">
              <a:buNone/>
            </a:pPr>
            <a:r>
              <a:rPr lang="es-ES_tradnl" sz="1800" dirty="0" smtClean="0"/>
              <a:t>- </a:t>
            </a:r>
            <a:r>
              <a:rPr lang="es-ES_tradnl" sz="1800" dirty="0" err="1" smtClean="0"/>
              <a:t>Neteja</a:t>
            </a:r>
            <a:r>
              <a:rPr lang="es-ES_tradnl" sz="1800" dirty="0" smtClean="0"/>
              <a:t>: 2.850 €</a:t>
            </a:r>
          </a:p>
          <a:p>
            <a:pPr marL="0" indent="0">
              <a:buNone/>
            </a:pPr>
            <a:r>
              <a:rPr lang="es-ES_tradnl" sz="1800" dirty="0" smtClean="0"/>
              <a:t>- </a:t>
            </a:r>
            <a:r>
              <a:rPr lang="es-ES_tradnl" sz="1800" dirty="0" err="1" smtClean="0"/>
              <a:t>Vigilant</a:t>
            </a:r>
            <a:r>
              <a:rPr lang="es-ES_tradnl" sz="1800" dirty="0" smtClean="0"/>
              <a:t>: 3.600 €</a:t>
            </a:r>
          </a:p>
          <a:p>
            <a:pPr marL="0" indent="0">
              <a:buNone/>
            </a:pPr>
            <a:r>
              <a:rPr lang="es-ES_tradnl" sz="1800" dirty="0" smtClean="0"/>
              <a:t>- </a:t>
            </a:r>
            <a:r>
              <a:rPr lang="es-ES_tradnl" sz="1800" dirty="0" err="1" smtClean="0"/>
              <a:t>Punt</a:t>
            </a:r>
            <a:r>
              <a:rPr lang="es-ES_tradnl" sz="1800" dirty="0" smtClean="0"/>
              <a:t> Lila (4pax): 39.000 €</a:t>
            </a:r>
          </a:p>
          <a:p>
            <a:pPr marL="0" indent="0">
              <a:buNone/>
            </a:pPr>
            <a:r>
              <a:rPr lang="es-ES_tradnl" sz="1800" dirty="0" smtClean="0"/>
              <a:t>- </a:t>
            </a:r>
            <a:r>
              <a:rPr lang="es-ES_tradnl" sz="1800" dirty="0" err="1" smtClean="0"/>
              <a:t>Mediadors</a:t>
            </a:r>
            <a:r>
              <a:rPr lang="es-ES_tradnl" sz="1800" dirty="0" smtClean="0"/>
              <a:t>/es: 21.325,18 €</a:t>
            </a:r>
          </a:p>
          <a:p>
            <a:pPr marL="0" indent="0" algn="ctr">
              <a:buNone/>
            </a:pPr>
            <a:r>
              <a:rPr lang="es-ES_tradnl" sz="1800" b="1" dirty="0" err="1" smtClean="0"/>
              <a:t>Cost</a:t>
            </a:r>
            <a:r>
              <a:rPr lang="es-ES_tradnl" sz="1800" b="1" dirty="0" smtClean="0"/>
              <a:t> total </a:t>
            </a:r>
            <a:r>
              <a:rPr lang="es-ES_tradnl" sz="1800" b="1" dirty="0"/>
              <a:t>: 86.175,18 € </a:t>
            </a:r>
            <a:endParaRPr lang="es-ES_tradnl" sz="1800" b="1" dirty="0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380756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2" t="29299" r="25469" b="19321"/>
          <a:stretch/>
        </p:blipFill>
        <p:spPr bwMode="auto">
          <a:xfrm>
            <a:off x="6084168" y="4797152"/>
            <a:ext cx="1872208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652120" y="4407083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s-ES_tradnl" b="1" u="sng" dirty="0" err="1" smtClean="0">
                <a:solidFill>
                  <a:schemeClr val="tx2"/>
                </a:solidFill>
              </a:rPr>
              <a:t>Ubicació</a:t>
            </a:r>
            <a:r>
              <a:rPr lang="es-ES_tradnl" b="1" u="sng" dirty="0" smtClean="0">
                <a:solidFill>
                  <a:schemeClr val="tx2"/>
                </a:solidFill>
              </a:rPr>
              <a:t>:</a:t>
            </a:r>
            <a:endParaRPr lang="es-ES_tradnl" b="1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93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7543800" cy="1799456"/>
          </a:xfrm>
        </p:spPr>
        <p:txBody>
          <a:bodyPr/>
          <a:lstStyle/>
          <a:p>
            <a:pPr algn="ctr"/>
            <a:r>
              <a:rPr lang="es-ES_tradnl" dirty="0" smtClean="0"/>
              <a:t>COSTOS TOTALS ACTIVITATS D’OCI NOCTURN 200.807, 18 €	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COST </a:t>
            </a:r>
            <a:r>
              <a:rPr lang="es-ES_tradnl" dirty="0"/>
              <a:t>TOTAL </a:t>
            </a:r>
            <a:r>
              <a:rPr lang="es-ES_tradnl" dirty="0" smtClean="0"/>
              <a:t>ACTIVITATS ALTERNATIVES D’OCI NOCTURN  </a:t>
            </a:r>
            <a:r>
              <a:rPr lang="es-ES_tradnl" b="1" dirty="0"/>
              <a:t>111.066,2 €</a:t>
            </a:r>
            <a:endParaRPr lang="ca-ES" b="1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COST </a:t>
            </a:r>
            <a:r>
              <a:rPr lang="es-ES_tradnl" dirty="0"/>
              <a:t>TOTAL </a:t>
            </a:r>
            <a:r>
              <a:rPr lang="es-ES_tradnl" dirty="0" smtClean="0"/>
              <a:t>ESPAI SEGUR I LLIURE DE VIOLÈNCIES </a:t>
            </a:r>
            <a:r>
              <a:rPr lang="es-ES_tradnl" b="1" dirty="0" smtClean="0"/>
              <a:t>86.175,18 €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63811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59632" y="2631625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_tradnl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MOLTES GRÀCIES</a:t>
            </a:r>
            <a:endParaRPr lang="ca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203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JUSTIFICACIÓ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4302025"/>
          </a:xfrm>
        </p:spPr>
        <p:txBody>
          <a:bodyPr/>
          <a:lstStyle/>
          <a:p>
            <a:pPr marL="0" indent="0">
              <a:buNone/>
            </a:pPr>
            <a:r>
              <a:rPr lang="ca-ES" sz="2800" b="1" dirty="0">
                <a:solidFill>
                  <a:schemeClr val="tx2"/>
                </a:solidFill>
              </a:rPr>
              <a:t>1.- </a:t>
            </a:r>
            <a:r>
              <a:rPr lang="ca-ES" sz="2800" b="1" dirty="0" smtClean="0">
                <a:solidFill>
                  <a:schemeClr val="tx2"/>
                </a:solidFill>
              </a:rPr>
              <a:t>DADES QUANTITATIVES </a:t>
            </a:r>
          </a:p>
          <a:p>
            <a:pPr marL="0" indent="0">
              <a:buNone/>
            </a:pPr>
            <a:r>
              <a:rPr lang="ca-ES" sz="2400" dirty="0"/>
              <a:t>C</a:t>
            </a:r>
            <a:r>
              <a:rPr lang="ca-ES" sz="2400" dirty="0" smtClean="0"/>
              <a:t>omparativa dels mesos de juny, juliol, agost, setembre i octubre de 2020 i 2021:</a:t>
            </a:r>
          </a:p>
          <a:p>
            <a:pPr lvl="1"/>
            <a:r>
              <a:rPr lang="ca-ES" sz="2400" dirty="0" smtClean="0"/>
              <a:t>Núm. </a:t>
            </a:r>
            <a:r>
              <a:rPr lang="ca-ES" sz="2400" dirty="0"/>
              <a:t>d</a:t>
            </a:r>
            <a:r>
              <a:rPr lang="ca-ES" sz="2400" dirty="0" smtClean="0"/>
              <a:t>’ampolles recollides</a:t>
            </a:r>
          </a:p>
          <a:p>
            <a:pPr lvl="1"/>
            <a:r>
              <a:rPr lang="ca-ES" sz="2400" dirty="0" smtClean="0"/>
              <a:t>Núm. “</a:t>
            </a:r>
            <a:r>
              <a:rPr lang="ca-ES" sz="2400" dirty="0" err="1" smtClean="0"/>
              <a:t>Botellots</a:t>
            </a:r>
            <a:r>
              <a:rPr lang="ca-ES" sz="2400" dirty="0" smtClean="0"/>
              <a:t>” detectats</a:t>
            </a:r>
          </a:p>
          <a:p>
            <a:pPr lvl="1"/>
            <a:r>
              <a:rPr lang="ca-ES" sz="2400" dirty="0" smtClean="0"/>
              <a:t>Denúncies per consum (4/15)</a:t>
            </a:r>
          </a:p>
          <a:p>
            <a:pPr lvl="1"/>
            <a:r>
              <a:rPr lang="ca-ES" sz="2400" dirty="0" smtClean="0"/>
              <a:t>Agressions / baralles (dades policials)</a:t>
            </a:r>
          </a:p>
          <a:p>
            <a:pPr lvl="1"/>
            <a:r>
              <a:rPr lang="ca-ES" sz="2400" dirty="0" smtClean="0"/>
              <a:t>Dades sanitàries Centre d’Urgències d’Atenció Primària (intoxicacions i agressions / baralles lleus)</a:t>
            </a:r>
          </a:p>
        </p:txBody>
      </p:sp>
    </p:spTree>
    <p:extLst>
      <p:ext uri="{BB962C8B-B14F-4D97-AF65-F5344CB8AC3E}">
        <p14:creationId xmlns:p14="http://schemas.microsoft.com/office/powerpoint/2010/main" val="268656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7543800" cy="1295400"/>
          </a:xfrm>
        </p:spPr>
        <p:txBody>
          <a:bodyPr/>
          <a:lstStyle/>
          <a:p>
            <a:r>
              <a:rPr lang="fr-FR" sz="3600" dirty="0" smtClean="0"/>
              <a:t>AMPOLLES </a:t>
            </a:r>
            <a:r>
              <a:rPr lang="fr-FR" sz="3200" dirty="0"/>
              <a:t/>
            </a:r>
            <a:br>
              <a:rPr lang="fr-FR" sz="3200" dirty="0"/>
            </a:br>
            <a:r>
              <a:rPr lang="fr-FR" sz="3200" b="0" dirty="0" err="1"/>
              <a:t>Recollides</a:t>
            </a:r>
            <a:r>
              <a:rPr lang="fr-FR" sz="3200" b="0" dirty="0"/>
              <a:t> a la </a:t>
            </a:r>
            <a:r>
              <a:rPr lang="fr-FR" sz="3200" b="0" dirty="0" err="1"/>
              <a:t>platja</a:t>
            </a:r>
            <a:r>
              <a:rPr lang="fr-FR" sz="3200" b="0" dirty="0"/>
              <a:t> per part de l’AMB </a:t>
            </a:r>
            <a:endParaRPr lang="es-ES" sz="3200" b="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210259"/>
              </p:ext>
            </p:extLst>
          </p:nvPr>
        </p:nvGraphicFramePr>
        <p:xfrm>
          <a:off x="611560" y="1988840"/>
          <a:ext cx="3240359" cy="194421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749777"/>
                <a:gridCol w="830194"/>
                <a:gridCol w="830194"/>
                <a:gridCol w="830194"/>
              </a:tblGrid>
              <a:tr h="46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s-ES" sz="2400" dirty="0" smtClean="0">
                          <a:effectLst/>
                        </a:rPr>
                        <a:t>2020</a:t>
                      </a:r>
                      <a:endParaRPr lang="es-ES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Ampolles senceres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Ampolles trencades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Total ampolles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31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Juny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82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87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31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Juliol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135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12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147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31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Agost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70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Setembre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59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Octubre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59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 TOTAL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352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21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373</a:t>
                      </a:r>
                      <a:endParaRPr lang="es-E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462339"/>
              </p:ext>
            </p:extLst>
          </p:nvPr>
        </p:nvGraphicFramePr>
        <p:xfrm>
          <a:off x="4355976" y="1988840"/>
          <a:ext cx="3348372" cy="194421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816128"/>
                <a:gridCol w="838110"/>
                <a:gridCol w="877055"/>
                <a:gridCol w="817079"/>
              </a:tblGrid>
              <a:tr h="45564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es-ES" sz="2400" kern="1200" dirty="0" smtClean="0">
                          <a:effectLst/>
                        </a:rPr>
                        <a:t>2021</a:t>
                      </a:r>
                      <a:endParaRPr lang="es-ES" sz="24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Ampolles senceres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Ampolles trencades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Total ampolles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0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Juny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431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34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465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60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Juliol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86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90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0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Agost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0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Setembre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179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20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199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60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effectLst/>
                        </a:rPr>
                        <a:t>Octubre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169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10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179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75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TOTAL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930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68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998</a:t>
                      </a:r>
                      <a:endParaRPr lang="es-E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graphicFrame>
        <p:nvGraphicFramePr>
          <p:cNvPr id="8" name="7 Gráfico"/>
          <p:cNvGraphicFramePr/>
          <p:nvPr>
            <p:extLst>
              <p:ext uri="{D42A27DB-BD31-4B8C-83A1-F6EECF244321}">
                <p14:modId xmlns:p14="http://schemas.microsoft.com/office/powerpoint/2010/main" val="963613943"/>
              </p:ext>
            </p:extLst>
          </p:nvPr>
        </p:nvGraphicFramePr>
        <p:xfrm>
          <a:off x="2339752" y="4170094"/>
          <a:ext cx="3525277" cy="1939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8 Rectángulo"/>
          <p:cNvSpPr/>
          <p:nvPr/>
        </p:nvSpPr>
        <p:spPr>
          <a:xfrm>
            <a:off x="6012160" y="4941168"/>
            <a:ext cx="136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dirty="0" smtClean="0"/>
              <a:t>268 </a:t>
            </a:r>
            <a:r>
              <a:rPr lang="ca-ES" b="1" dirty="0"/>
              <a:t>%</a:t>
            </a:r>
            <a:endParaRPr lang="es-ES" dirty="0"/>
          </a:p>
        </p:txBody>
      </p:sp>
      <p:sp>
        <p:nvSpPr>
          <p:cNvPr id="10" name="2 Flecha arriba"/>
          <p:cNvSpPr/>
          <p:nvPr/>
        </p:nvSpPr>
        <p:spPr>
          <a:xfrm>
            <a:off x="6300192" y="4969505"/>
            <a:ext cx="219710" cy="34099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900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362546"/>
          </a:xfrm>
        </p:spPr>
        <p:txBody>
          <a:bodyPr/>
          <a:lstStyle/>
          <a:p>
            <a:r>
              <a:rPr lang="fr-FR" sz="3600" dirty="0" smtClean="0"/>
              <a:t>BOTELLOTS</a:t>
            </a: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2800" b="0" dirty="0" err="1"/>
              <a:t>D</a:t>
            </a:r>
            <a:r>
              <a:rPr lang="fr-FR" sz="2800" b="0" dirty="0" err="1" smtClean="0"/>
              <a:t>etectats</a:t>
            </a:r>
            <a:r>
              <a:rPr lang="fr-FR" sz="2800" b="0" dirty="0" smtClean="0"/>
              <a:t> per </a:t>
            </a:r>
            <a:r>
              <a:rPr lang="fr-FR" sz="2800" b="0" dirty="0" err="1" smtClean="0"/>
              <a:t>controls</a:t>
            </a:r>
            <a:r>
              <a:rPr lang="fr-FR" sz="2800" b="0" dirty="0" smtClean="0"/>
              <a:t> </a:t>
            </a:r>
            <a:r>
              <a:rPr lang="fr-FR" sz="2800" b="0" dirty="0" err="1" smtClean="0"/>
              <a:t>policials</a:t>
            </a:r>
            <a:r>
              <a:rPr lang="fr-FR" sz="2800" b="0" dirty="0" smtClean="0"/>
              <a:t> o </a:t>
            </a:r>
            <a:r>
              <a:rPr lang="fr-FR" sz="2800" b="0" dirty="0" err="1" smtClean="0"/>
              <a:t>trucades</a:t>
            </a:r>
            <a:r>
              <a:rPr lang="fr-FR" sz="2800" b="0" dirty="0" smtClean="0"/>
              <a:t> </a:t>
            </a:r>
            <a:r>
              <a:rPr lang="fr-FR" sz="2800" b="0" dirty="0" err="1" smtClean="0"/>
              <a:t>veïnals</a:t>
            </a:r>
            <a:endParaRPr lang="es-ES" sz="2800" b="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961268"/>
              </p:ext>
            </p:extLst>
          </p:nvPr>
        </p:nvGraphicFramePr>
        <p:xfrm>
          <a:off x="611561" y="1988840"/>
          <a:ext cx="4536504" cy="172819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99311"/>
                <a:gridCol w="791582"/>
                <a:gridCol w="984447"/>
                <a:gridCol w="1022604"/>
                <a:gridCol w="1038560"/>
              </a:tblGrid>
              <a:tr h="21043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BOTELLOTS 2020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0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 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Trucades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Comprovats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Identificades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Denunciades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0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Juny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29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22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20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27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0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Juliol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71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61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142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36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0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Agost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56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50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138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52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0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Setembre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54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48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66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127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0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Octubre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55 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51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154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75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>
                          <a:effectLst/>
                        </a:rPr>
                        <a:t>Total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b="1" dirty="0">
                          <a:effectLst/>
                        </a:rPr>
                        <a:t>265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232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520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317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467597"/>
              </p:ext>
            </p:extLst>
          </p:nvPr>
        </p:nvGraphicFramePr>
        <p:xfrm>
          <a:off x="683569" y="4077073"/>
          <a:ext cx="4464496" cy="165703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751244"/>
                <a:gridCol w="766014"/>
                <a:gridCol w="952649"/>
                <a:gridCol w="989574"/>
                <a:gridCol w="1005015"/>
              </a:tblGrid>
              <a:tr h="20166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BOTELLOTS 2021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01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 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Trucades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Comprovats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Identificades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Denunciades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01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Juny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45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35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63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2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01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Juliol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31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19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64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27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01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Agost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43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29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74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37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01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Setembre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49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37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62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19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01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Octubre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35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26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60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26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44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Total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b="1" dirty="0">
                          <a:effectLst/>
                        </a:rPr>
                        <a:t>203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146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323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111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2761116680"/>
              </p:ext>
            </p:extLst>
          </p:nvPr>
        </p:nvGraphicFramePr>
        <p:xfrm>
          <a:off x="5292080" y="2564904"/>
          <a:ext cx="309634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adro de texto 2"/>
          <p:cNvSpPr txBox="1">
            <a:spLocks noChangeArrowheads="1"/>
          </p:cNvSpPr>
          <p:nvPr/>
        </p:nvSpPr>
        <p:spPr bwMode="auto">
          <a:xfrm>
            <a:off x="5868144" y="4869160"/>
            <a:ext cx="1334770" cy="90551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1100" b="1" dirty="0">
                <a:effectLst/>
                <a:ea typeface="Calibri"/>
                <a:cs typeface="Times New Roman"/>
              </a:rPr>
              <a:t>      </a:t>
            </a:r>
            <a:r>
              <a:rPr lang="ca-ES" sz="1100" b="1" dirty="0" smtClean="0">
                <a:effectLst/>
                <a:ea typeface="Calibri"/>
                <a:cs typeface="Times New Roman"/>
              </a:rPr>
              <a:t>  </a:t>
            </a:r>
            <a:endParaRPr lang="es-ES" sz="11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1800" b="1" dirty="0">
                <a:effectLst/>
                <a:ea typeface="Calibri"/>
                <a:cs typeface="Times New Roman"/>
              </a:rPr>
              <a:t> 23,4%    </a:t>
            </a:r>
            <a:endParaRPr lang="es-ES" sz="11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1800" b="1" dirty="0">
                <a:effectLst/>
                <a:ea typeface="Calibri"/>
                <a:cs typeface="Times New Roman"/>
              </a:rPr>
              <a:t>   </a:t>
            </a:r>
            <a:endParaRPr lang="es-ES" sz="1100" dirty="0">
              <a:effectLst/>
              <a:ea typeface="Calibri"/>
              <a:cs typeface="Times New Roman"/>
            </a:endParaRPr>
          </a:p>
        </p:txBody>
      </p:sp>
      <p:sp>
        <p:nvSpPr>
          <p:cNvPr id="8" name="6 Flecha abajo"/>
          <p:cNvSpPr/>
          <p:nvPr/>
        </p:nvSpPr>
        <p:spPr>
          <a:xfrm>
            <a:off x="5910674" y="5229200"/>
            <a:ext cx="284480" cy="3378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488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7543800" cy="1295400"/>
          </a:xfrm>
        </p:spPr>
        <p:txBody>
          <a:bodyPr/>
          <a:lstStyle/>
          <a:p>
            <a:r>
              <a:rPr lang="es-ES" sz="3600" dirty="0" smtClean="0"/>
              <a:t>AGRESSIONS – BARALLES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b="0" dirty="0" smtClean="0"/>
              <a:t>Dades </a:t>
            </a:r>
            <a:r>
              <a:rPr lang="es-ES" b="0" dirty="0" err="1" smtClean="0"/>
              <a:t>policials</a:t>
            </a:r>
            <a:endParaRPr lang="es-ES" b="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268643"/>
              </p:ext>
            </p:extLst>
          </p:nvPr>
        </p:nvGraphicFramePr>
        <p:xfrm>
          <a:off x="539553" y="2420885"/>
          <a:ext cx="2880318" cy="199796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60106"/>
                <a:gridCol w="960106"/>
                <a:gridCol w="960106"/>
              </a:tblGrid>
              <a:tr h="26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 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800" dirty="0">
                          <a:effectLst/>
                        </a:rPr>
                        <a:t>2020</a:t>
                      </a:r>
                      <a:endParaRPr lang="es-E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800" dirty="0">
                          <a:effectLst/>
                        </a:rPr>
                        <a:t>2021</a:t>
                      </a:r>
                      <a:endParaRPr lang="es-E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Juny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7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15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Juliol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25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12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Agost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23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26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Setembre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8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15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Octubre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5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14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Total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68</a:t>
                      </a:r>
                      <a:endParaRPr lang="es-E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82</a:t>
                      </a:r>
                      <a:endParaRPr lang="es-E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5" name="4 Gráfico"/>
          <p:cNvGraphicFramePr/>
          <p:nvPr>
            <p:extLst>
              <p:ext uri="{D42A27DB-BD31-4B8C-83A1-F6EECF244321}">
                <p14:modId xmlns:p14="http://schemas.microsoft.com/office/powerpoint/2010/main" val="2871500259"/>
              </p:ext>
            </p:extLst>
          </p:nvPr>
        </p:nvGraphicFramePr>
        <p:xfrm>
          <a:off x="3995936" y="2060848"/>
          <a:ext cx="4392488" cy="2478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 de texto 2"/>
          <p:cNvSpPr txBox="1">
            <a:spLocks noChangeArrowheads="1"/>
          </p:cNvSpPr>
          <p:nvPr/>
        </p:nvSpPr>
        <p:spPr bwMode="auto">
          <a:xfrm>
            <a:off x="3203848" y="5108247"/>
            <a:ext cx="1310456" cy="63886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2400" b="1" dirty="0" smtClean="0">
                <a:effectLst/>
                <a:ea typeface="Calibri"/>
                <a:cs typeface="Times New Roman"/>
              </a:rPr>
              <a:t>  83 </a:t>
            </a:r>
            <a:r>
              <a:rPr lang="ca-ES" sz="2400" b="1" dirty="0">
                <a:effectLst/>
                <a:ea typeface="Calibri"/>
                <a:cs typeface="Times New Roman"/>
              </a:rPr>
              <a:t>%</a:t>
            </a:r>
            <a:endParaRPr lang="es-ES" sz="14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1800" b="1" dirty="0">
                <a:effectLst/>
                <a:ea typeface="Calibri"/>
                <a:cs typeface="Times New Roman"/>
              </a:rPr>
              <a:t>    </a:t>
            </a:r>
            <a:endParaRPr lang="es-ES" sz="1100" dirty="0">
              <a:effectLst/>
              <a:ea typeface="Calibri"/>
              <a:cs typeface="Times New Roman"/>
            </a:endParaRPr>
          </a:p>
        </p:txBody>
      </p:sp>
      <p:pic>
        <p:nvPicPr>
          <p:cNvPr id="7" name="6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429" y="5139593"/>
            <a:ext cx="294005" cy="374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06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smtClean="0"/>
              <a:t>DADES SANITÀRIES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3200" b="0" dirty="0" err="1" smtClean="0"/>
              <a:t>Agressions</a:t>
            </a:r>
            <a:r>
              <a:rPr lang="es-ES" sz="3200" b="0" dirty="0" smtClean="0"/>
              <a:t> (</a:t>
            </a:r>
            <a:r>
              <a:rPr lang="es-ES" sz="3200" b="0" dirty="0" err="1" smtClean="0"/>
              <a:t>lleus</a:t>
            </a:r>
            <a:r>
              <a:rPr lang="es-ES" sz="3200" b="0" dirty="0" smtClean="0"/>
              <a:t>) i </a:t>
            </a:r>
            <a:r>
              <a:rPr lang="es-ES" sz="3200" b="0" dirty="0" err="1" smtClean="0"/>
              <a:t>intoxicacions</a:t>
            </a:r>
            <a:endParaRPr lang="es-ES" sz="3200" b="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29403"/>
              </p:ext>
            </p:extLst>
          </p:nvPr>
        </p:nvGraphicFramePr>
        <p:xfrm>
          <a:off x="539552" y="1844824"/>
          <a:ext cx="2088232" cy="201622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90276"/>
                <a:gridCol w="616029"/>
                <a:gridCol w="781927"/>
              </a:tblGrid>
              <a:tr h="22402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2020</a:t>
                      </a:r>
                      <a:endParaRPr lang="es-E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Mes</a:t>
                      </a:r>
                      <a:endParaRPr lang="es-E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Agressió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Intoxicació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Juny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Juliol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Agost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Setembre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0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Octubre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 Total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TOTAL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15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149644"/>
              </p:ext>
            </p:extLst>
          </p:nvPr>
        </p:nvGraphicFramePr>
        <p:xfrm>
          <a:off x="611560" y="4077073"/>
          <a:ext cx="2016224" cy="187678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66474"/>
                <a:gridCol w="594786"/>
                <a:gridCol w="754964"/>
              </a:tblGrid>
              <a:tr h="20802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      2021</a:t>
                      </a:r>
                      <a:endParaRPr lang="es-E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08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effectLst/>
                        </a:rPr>
                        <a:t>Mes</a:t>
                      </a:r>
                      <a:endParaRPr lang="es-E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Agressió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Intoxicació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8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Juny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8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Juliol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8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Agost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8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Setembre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8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Octubre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8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Total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11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8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TOTAL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28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1970415738"/>
              </p:ext>
            </p:extLst>
          </p:nvPr>
        </p:nvGraphicFramePr>
        <p:xfrm>
          <a:off x="4355976" y="1628800"/>
          <a:ext cx="352839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6 Gráfico"/>
          <p:cNvGraphicFramePr/>
          <p:nvPr>
            <p:extLst>
              <p:ext uri="{D42A27DB-BD31-4B8C-83A1-F6EECF244321}">
                <p14:modId xmlns:p14="http://schemas.microsoft.com/office/powerpoint/2010/main" val="1572734599"/>
              </p:ext>
            </p:extLst>
          </p:nvPr>
        </p:nvGraphicFramePr>
        <p:xfrm>
          <a:off x="4355976" y="4077072"/>
          <a:ext cx="352839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2915816" y="2453144"/>
            <a:ext cx="1160780" cy="68326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1800" b="1" dirty="0" smtClean="0">
                <a:effectLst/>
                <a:ea typeface="Calibri"/>
                <a:cs typeface="Times New Roman"/>
              </a:rPr>
              <a:t>53 </a:t>
            </a:r>
            <a:r>
              <a:rPr lang="ca-ES" sz="1800" b="1" dirty="0">
                <a:effectLst/>
                <a:ea typeface="Calibri"/>
                <a:cs typeface="Times New Roman"/>
              </a:rPr>
              <a:t>%</a:t>
            </a:r>
            <a:endParaRPr lang="es-ES" sz="11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1800" b="1" dirty="0">
                <a:effectLst/>
                <a:ea typeface="Calibri"/>
                <a:cs typeface="Times New Roman"/>
              </a:rPr>
              <a:t>    </a:t>
            </a:r>
            <a:endParaRPr lang="es-ES" sz="1100" dirty="0">
              <a:effectLst/>
              <a:ea typeface="Calibri"/>
              <a:cs typeface="Times New Roman"/>
            </a:endParaRPr>
          </a:p>
        </p:txBody>
      </p:sp>
      <p:pic>
        <p:nvPicPr>
          <p:cNvPr id="9" name="8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873" y="2453144"/>
            <a:ext cx="294005" cy="3740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 de texto 2"/>
          <p:cNvSpPr txBox="1">
            <a:spLocks noChangeArrowheads="1"/>
          </p:cNvSpPr>
          <p:nvPr/>
        </p:nvSpPr>
        <p:spPr bwMode="auto">
          <a:xfrm>
            <a:off x="2915816" y="4653136"/>
            <a:ext cx="1160780" cy="68326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1800" b="1" dirty="0">
                <a:effectLst/>
                <a:ea typeface="Calibri"/>
                <a:cs typeface="Times New Roman"/>
              </a:rPr>
              <a:t>54 %</a:t>
            </a:r>
            <a:endParaRPr lang="es-ES" sz="11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a-ES" sz="1800" b="1" dirty="0">
                <a:effectLst/>
                <a:ea typeface="Calibri"/>
                <a:cs typeface="Times New Roman"/>
              </a:rPr>
              <a:t>    </a:t>
            </a:r>
            <a:endParaRPr lang="es-ES" sz="1100" dirty="0">
              <a:effectLst/>
              <a:ea typeface="Calibri"/>
              <a:cs typeface="Times New Roman"/>
            </a:endParaRPr>
          </a:p>
        </p:txBody>
      </p:sp>
      <p:pic>
        <p:nvPicPr>
          <p:cNvPr id="11" name="10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085" y="4711975"/>
            <a:ext cx="294005" cy="374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439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578570"/>
          </a:xfrm>
        </p:spPr>
        <p:txBody>
          <a:bodyPr/>
          <a:lstStyle/>
          <a:p>
            <a:r>
              <a:rPr lang="es-ES" dirty="0" smtClean="0"/>
              <a:t>2.- PROCÉS PARTICIPATIU</a:t>
            </a:r>
            <a:br>
              <a:rPr lang="es-ES" dirty="0" smtClean="0"/>
            </a:br>
            <a:r>
              <a:rPr lang="es-ES" sz="3600" b="0" dirty="0" err="1" smtClean="0"/>
              <a:t>Metodologia</a:t>
            </a:r>
            <a:endParaRPr lang="es-ES" sz="3600" b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411662"/>
          </a:xfrm>
        </p:spPr>
        <p:txBody>
          <a:bodyPr/>
          <a:lstStyle/>
          <a:p>
            <a:pPr marL="0" indent="0">
              <a:buNone/>
            </a:pPr>
            <a:endParaRPr lang="ca-ES" dirty="0" smtClean="0"/>
          </a:p>
          <a:p>
            <a:pPr>
              <a:buFontTx/>
              <a:buChar char="-"/>
            </a:pPr>
            <a:endParaRPr lang="ca-ES" dirty="0"/>
          </a:p>
          <a:p>
            <a:pPr>
              <a:buFontTx/>
              <a:buChar char="-"/>
            </a:pPr>
            <a:endParaRPr lang="ca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68042"/>
              </p:ext>
            </p:extLst>
          </p:nvPr>
        </p:nvGraphicFramePr>
        <p:xfrm>
          <a:off x="611560" y="2060848"/>
          <a:ext cx="3312368" cy="201622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796070"/>
                <a:gridCol w="516298"/>
              </a:tblGrid>
              <a:tr h="40324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/>
                        </a:rPr>
                        <a:t>Tallers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corresponsabilització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Centres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err="1">
                          <a:effectLst/>
                        </a:rPr>
                        <a:t>Grups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9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err="1">
                          <a:effectLst/>
                        </a:rPr>
                        <a:t>Alumnat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157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Voluntàries grups focals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28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364832"/>
              </p:ext>
            </p:extLst>
          </p:nvPr>
        </p:nvGraphicFramePr>
        <p:xfrm>
          <a:off x="4499992" y="2060848"/>
          <a:ext cx="3456384" cy="201622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223026"/>
                <a:gridCol w="1233358"/>
              </a:tblGrid>
              <a:tr h="31881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Grups focals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9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Participants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28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9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Nois 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15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9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Noies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13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9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 smtClean="0">
                          <a:effectLst/>
                        </a:rPr>
                        <a:t>No Binaris/es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0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02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Residents a Castelldefels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25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9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Mitjana edat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16 anys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475904"/>
              </p:ext>
            </p:extLst>
          </p:nvPr>
        </p:nvGraphicFramePr>
        <p:xfrm>
          <a:off x="2267744" y="4509120"/>
          <a:ext cx="3744416" cy="1483592"/>
        </p:xfrm>
        <a:graphic>
          <a:graphicData uri="http://schemas.openxmlformats.org/drawingml/2006/table">
            <a:tbl>
              <a:tblPr firstRow="1" firstCol="1" lastCol="1" bandRow="1">
                <a:tableStyleId>{9DCAF9ED-07DC-4A11-8D7F-57B35C25682E}</a:tableStyleId>
              </a:tblPr>
              <a:tblGrid>
                <a:gridCol w="691127"/>
                <a:gridCol w="874624"/>
                <a:gridCol w="2178665"/>
              </a:tblGrid>
              <a:tr h="50213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Entrevistes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196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b="1" kern="1200" dirty="0">
                          <a:solidFill>
                            <a:schemeClr val="bg1"/>
                          </a:solidFill>
                          <a:effectLst/>
                        </a:rPr>
                        <a:t>E</a:t>
                      </a:r>
                      <a:r>
                        <a:rPr lang="ca-ES" sz="14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ntitats</a:t>
                      </a:r>
                      <a:endParaRPr lang="es-ES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b="1" kern="1200" dirty="0">
                          <a:solidFill>
                            <a:schemeClr val="bg1"/>
                          </a:solidFill>
                          <a:effectLst/>
                        </a:rPr>
                        <a:t>Comerços</a:t>
                      </a:r>
                      <a:endParaRPr lang="es-ES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a-ES" sz="1400" b="1" kern="120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Organismes/institucions</a:t>
                      </a:r>
                      <a:endParaRPr lang="es-ES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17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b="0" dirty="0">
                          <a:effectLst/>
                        </a:rPr>
                        <a:t>6</a:t>
                      </a:r>
                      <a:endParaRPr lang="es-E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b="0" dirty="0">
                          <a:effectLst/>
                        </a:rPr>
                        <a:t>15</a:t>
                      </a:r>
                      <a:endParaRPr lang="es-E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a-ES" sz="1400" b="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400" b="0" dirty="0" smtClean="0">
                          <a:effectLst/>
                        </a:rPr>
                        <a:t>3</a:t>
                      </a:r>
                      <a:endParaRPr lang="es-E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16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43800" cy="1295400"/>
          </a:xfrm>
        </p:spPr>
        <p:txBody>
          <a:bodyPr/>
          <a:lstStyle/>
          <a:p>
            <a:r>
              <a:rPr lang="ca-ES" sz="3200" dirty="0" smtClean="0"/>
              <a:t/>
            </a:r>
            <a:br>
              <a:rPr lang="ca-ES" sz="3200" dirty="0" smtClean="0"/>
            </a:br>
            <a:r>
              <a:rPr lang="ca-ES" dirty="0" smtClean="0"/>
              <a:t>3.-ACTIVITATS ALTERNATIVES JUVENILS D’OCI NOCTURN 2022 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3816424"/>
          </a:xfrm>
        </p:spPr>
        <p:txBody>
          <a:bodyPr/>
          <a:lstStyle/>
          <a:p>
            <a:r>
              <a:rPr lang="es-ES_tradnl" sz="2400" b="1" dirty="0" err="1" smtClean="0"/>
              <a:t>Finalitat</a:t>
            </a:r>
            <a:r>
              <a:rPr lang="es-ES_tradnl" sz="2400" b="1" dirty="0" smtClean="0"/>
              <a:t>: </a:t>
            </a:r>
            <a:r>
              <a:rPr lang="ca-ES" sz="2400" dirty="0"/>
              <a:t>Oferir </a:t>
            </a:r>
            <a:r>
              <a:rPr lang="ca-ES" sz="2400" dirty="0" smtClean="0"/>
              <a:t>un model d’oci saludable amb la oferta d’activitats esportives i lúdiques gratuïtes per als joves. </a:t>
            </a:r>
            <a:endParaRPr lang="es-ES_tradnl" sz="2400" b="1" dirty="0" smtClean="0"/>
          </a:p>
          <a:p>
            <a:r>
              <a:rPr lang="ca-ES" sz="2400" b="1" dirty="0" smtClean="0"/>
              <a:t>Període:</a:t>
            </a:r>
            <a:r>
              <a:rPr lang="ca-ES" sz="2400" dirty="0" smtClean="0"/>
              <a:t>1 </a:t>
            </a:r>
            <a:r>
              <a:rPr lang="ca-ES" sz="2400" dirty="0"/>
              <a:t>d’abril - 30 </a:t>
            </a:r>
            <a:r>
              <a:rPr lang="ca-ES" sz="2400" dirty="0" smtClean="0"/>
              <a:t>d’octubre</a:t>
            </a:r>
            <a:endParaRPr lang="ca-ES" sz="2400" b="1" dirty="0" smtClean="0">
              <a:latin typeface="+mj-lt"/>
              <a:ea typeface="+mj-ea"/>
              <a:cs typeface="+mj-cs"/>
            </a:endParaRPr>
          </a:p>
          <a:p>
            <a:r>
              <a:rPr lang="ca-ES" sz="2400" b="1" dirty="0" smtClean="0">
                <a:latin typeface="+mj-lt"/>
                <a:ea typeface="+mj-ea"/>
                <a:cs typeface="+mj-cs"/>
              </a:rPr>
              <a:t>Horari</a:t>
            </a:r>
            <a:r>
              <a:rPr lang="ca-ES" sz="2400" dirty="0" smtClean="0">
                <a:latin typeface="+mj-lt"/>
                <a:ea typeface="+mj-ea"/>
                <a:cs typeface="+mj-cs"/>
              </a:rPr>
              <a:t>: Divendres i dissabtes entre les 22:00 i les 3:00h</a:t>
            </a:r>
          </a:p>
          <a:p>
            <a:r>
              <a:rPr lang="ca-ES" sz="2400" b="1" dirty="0" smtClean="0">
                <a:latin typeface="+mj-lt"/>
                <a:ea typeface="+mj-ea"/>
                <a:cs typeface="+mj-cs"/>
              </a:rPr>
              <a:t>Tipus d’activitats</a:t>
            </a:r>
            <a:r>
              <a:rPr lang="ca-ES" sz="2400" dirty="0" smtClean="0">
                <a:latin typeface="+mj-lt"/>
                <a:ea typeface="+mj-ea"/>
                <a:cs typeface="+mj-cs"/>
              </a:rPr>
              <a:t>: Activitats esportives i lúdiques</a:t>
            </a:r>
          </a:p>
          <a:p>
            <a:r>
              <a:rPr lang="es-ES_tradnl" sz="2400" b="1" dirty="0" err="1" smtClean="0">
                <a:latin typeface="+mj-lt"/>
                <a:ea typeface="+mj-ea"/>
                <a:cs typeface="+mj-cs"/>
              </a:rPr>
              <a:t>Aforament</a:t>
            </a:r>
            <a:r>
              <a:rPr lang="es-ES_tradnl" sz="2400" b="1" dirty="0" smtClean="0">
                <a:latin typeface="+mj-lt"/>
                <a:ea typeface="+mj-ea"/>
                <a:cs typeface="+mj-cs"/>
              </a:rPr>
              <a:t>: </a:t>
            </a:r>
            <a:r>
              <a:rPr lang="es-ES_tradnl" sz="2400" dirty="0" smtClean="0">
                <a:latin typeface="+mj-lt"/>
                <a:ea typeface="+mj-ea"/>
                <a:cs typeface="+mj-cs"/>
              </a:rPr>
              <a:t>285 </a:t>
            </a:r>
            <a:r>
              <a:rPr lang="es-ES_tradnl" sz="2400" dirty="0" err="1" smtClean="0">
                <a:latin typeface="+mj-lt"/>
                <a:ea typeface="+mj-ea"/>
                <a:cs typeface="+mj-cs"/>
              </a:rPr>
              <a:t>joves</a:t>
            </a:r>
            <a:r>
              <a:rPr lang="es-ES_tradnl" sz="2400" dirty="0" smtClean="0">
                <a:latin typeface="+mj-lt"/>
                <a:ea typeface="+mj-ea"/>
                <a:cs typeface="+mj-cs"/>
              </a:rPr>
              <a:t> per </a:t>
            </a:r>
            <a:r>
              <a:rPr lang="es-ES_tradnl" sz="2400" dirty="0" err="1" smtClean="0">
                <a:latin typeface="+mj-lt"/>
                <a:ea typeface="+mj-ea"/>
                <a:cs typeface="+mj-cs"/>
              </a:rPr>
              <a:t>cap</a:t>
            </a:r>
            <a:r>
              <a:rPr lang="es-ES_tradnl" sz="2400" dirty="0" smtClean="0">
                <a:latin typeface="+mj-lt"/>
                <a:ea typeface="+mj-ea"/>
                <a:cs typeface="+mj-cs"/>
              </a:rPr>
              <a:t> de </a:t>
            </a:r>
            <a:r>
              <a:rPr lang="es-ES_tradnl" sz="2400" dirty="0" err="1" smtClean="0">
                <a:latin typeface="+mj-lt"/>
                <a:ea typeface="+mj-ea"/>
                <a:cs typeface="+mj-cs"/>
              </a:rPr>
              <a:t>setmana</a:t>
            </a:r>
            <a:endParaRPr lang="ca-ES" sz="2400" dirty="0" smtClean="0">
              <a:latin typeface="+mj-lt"/>
              <a:ea typeface="+mj-ea"/>
              <a:cs typeface="+mj-cs"/>
            </a:endParaRPr>
          </a:p>
          <a:p>
            <a:r>
              <a:rPr lang="es-ES_tradnl" sz="2400" b="1" dirty="0" err="1" smtClean="0"/>
              <a:t>Cost</a:t>
            </a:r>
            <a:r>
              <a:rPr lang="es-ES_tradnl" sz="2400" b="1" dirty="0" smtClean="0"/>
              <a:t> total </a:t>
            </a:r>
            <a:r>
              <a:rPr lang="es-ES_tradnl" sz="2400" b="1" dirty="0" err="1" smtClean="0"/>
              <a:t>activitats</a:t>
            </a:r>
            <a:r>
              <a:rPr lang="es-ES_tradnl" sz="2400" b="1" dirty="0" smtClean="0"/>
              <a:t>: </a:t>
            </a:r>
            <a:r>
              <a:rPr lang="es-ES_tradnl" sz="2400" dirty="0" smtClean="0"/>
              <a:t>89.741 euros</a:t>
            </a:r>
          </a:p>
          <a:p>
            <a:r>
              <a:rPr lang="es-ES_tradnl" sz="2400" b="1" dirty="0" err="1" smtClean="0"/>
              <a:t>Cost</a:t>
            </a:r>
            <a:r>
              <a:rPr lang="es-ES_tradnl" sz="2400" b="1" dirty="0" smtClean="0"/>
              <a:t> </a:t>
            </a:r>
            <a:r>
              <a:rPr lang="es-ES_tradnl" sz="2400" b="1" dirty="0" err="1" smtClean="0"/>
              <a:t>educadors</a:t>
            </a:r>
            <a:r>
              <a:rPr lang="es-ES_tradnl" sz="2400" b="1" dirty="0" smtClean="0"/>
              <a:t>/es </a:t>
            </a:r>
            <a:r>
              <a:rPr lang="es-ES_tradnl" sz="2400" b="1" dirty="0" err="1" smtClean="0"/>
              <a:t>socials</a:t>
            </a:r>
            <a:r>
              <a:rPr lang="es-ES_tradnl" sz="2400" b="1" dirty="0" smtClean="0"/>
              <a:t>: </a:t>
            </a:r>
            <a:r>
              <a:rPr lang="es-ES_tradnl" sz="2400" dirty="0" smtClean="0"/>
              <a:t>21.325 euros</a:t>
            </a:r>
          </a:p>
          <a:p>
            <a:pPr marL="0" indent="0" algn="ctr">
              <a:buNone/>
            </a:pPr>
            <a:endParaRPr lang="es-ES_tradnl" b="1" dirty="0" smtClean="0"/>
          </a:p>
          <a:p>
            <a:pPr marL="0" indent="0" algn="ctr">
              <a:buNone/>
            </a:pPr>
            <a:r>
              <a:rPr lang="es-ES_tradnl" b="1" dirty="0" smtClean="0"/>
              <a:t>COST TOTAL ACTIVITATS </a:t>
            </a:r>
            <a:r>
              <a:rPr lang="es-ES_tradnl" b="1" dirty="0"/>
              <a:t>111.066,2 €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225769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3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16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d">
  <a:themeElements>
    <a:clrScheme name="Personalizado 10">
      <a:dk1>
        <a:sysClr val="windowText" lastClr="000000"/>
      </a:dk1>
      <a:lt1>
        <a:sysClr val="window" lastClr="FFFFFF"/>
      </a:lt1>
      <a:dk2>
        <a:srgbClr val="17B6CB"/>
      </a:dk2>
      <a:lt2>
        <a:srgbClr val="CCDDEA"/>
      </a:lt2>
      <a:accent1>
        <a:srgbClr val="CBDCE9"/>
      </a:accent1>
      <a:accent2>
        <a:srgbClr val="7EA9CA"/>
      </a:accent2>
      <a:accent3>
        <a:srgbClr val="71685C"/>
      </a:accent3>
      <a:accent4>
        <a:srgbClr val="4781AE"/>
      </a:accent4>
      <a:accent5>
        <a:srgbClr val="CCDDEA"/>
      </a:accent5>
      <a:accent6>
        <a:srgbClr val="DFF0D5"/>
      </a:accent6>
      <a:hlink>
        <a:srgbClr val="F2F2F2"/>
      </a:hlink>
      <a:folHlink>
        <a:srgbClr val="3F739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Red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2626</TotalTime>
  <Words>824</Words>
  <Application>Microsoft Office PowerPoint</Application>
  <PresentationFormat>Presentación en pantalla (4:3)</PresentationFormat>
  <Paragraphs>337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Red</vt:lpstr>
      <vt:lpstr>PROPOSTA PROGRAMACIÓ D’OCI NOCTURN</vt:lpstr>
      <vt:lpstr>JUSTIFICACIÓ</vt:lpstr>
      <vt:lpstr>AMPOLLES  Recollides a la platja per part de l’AMB </vt:lpstr>
      <vt:lpstr>BOTELLOTS Detectats per controls policials o trucades veïnals</vt:lpstr>
      <vt:lpstr>AGRESSIONS – BARALLES  Dades policials</vt:lpstr>
      <vt:lpstr>DADES SANITÀRIES Agressions (lleus) i intoxicacions</vt:lpstr>
      <vt:lpstr>2.- PROCÉS PARTICIPATIU Metodologia</vt:lpstr>
      <vt:lpstr> 3.-ACTIVITATS ALTERNATIVES JUVENILS D’OCI NOCTURN 2022 </vt:lpstr>
      <vt:lpstr>Presentación de PowerPoint</vt:lpstr>
      <vt:lpstr>Activitats esportives Activitats rítmiques dirigides i exercicis de musculació i/o tonificació </vt:lpstr>
      <vt:lpstr>Activitats esportives Activitats rítmiques (balls, zumba…) i esportives (futbol, bàsquet, balonmà, voleiball….)</vt:lpstr>
      <vt:lpstr>Activitats esportives Arts marcials i/ defensa personal</vt:lpstr>
      <vt:lpstr>Activitats lúdiques Lasertag al Pícnic de Can Roca</vt:lpstr>
      <vt:lpstr>Activitats lúdiques Gamer space al Kasal de Joves</vt:lpstr>
      <vt:lpstr>Activitats lúdiques Escape Box al Parc del Castell</vt:lpstr>
      <vt:lpstr>4. PROPOSTA D’ESPAI SEGUR I LLIURE DE VIOLÈNCIES (només en cas que les activitats no millorin la situació disminueixi) </vt:lpstr>
      <vt:lpstr>Espai segur lliure de violències</vt:lpstr>
      <vt:lpstr>COSTOS TOTALS ACTIVITATS D’OCI NOCTURN 200.807, 18 € </vt:lpstr>
      <vt:lpstr>Presentación de PowerPoint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TRANSPARÈNCIA</dc:title>
  <dc:creator>claudia.padilla</dc:creator>
  <cp:lastModifiedBy>Rubí Pérez, Angela</cp:lastModifiedBy>
  <cp:revision>234</cp:revision>
  <cp:lastPrinted>2019-05-16T09:38:15Z</cp:lastPrinted>
  <dcterms:created xsi:type="dcterms:W3CDTF">2017-09-26T09:33:51Z</dcterms:created>
  <dcterms:modified xsi:type="dcterms:W3CDTF">2022-02-22T12:21:02Z</dcterms:modified>
</cp:coreProperties>
</file>