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10"/>
  </p:notesMasterIdLst>
  <p:sldIdLst>
    <p:sldId id="256" r:id="rId2"/>
    <p:sldId id="257" r:id="rId3"/>
    <p:sldId id="266" r:id="rId4"/>
    <p:sldId id="270" r:id="rId5"/>
    <p:sldId id="268" r:id="rId6"/>
    <p:sldId id="267" r:id="rId7"/>
    <p:sldId id="258" r:id="rId8"/>
    <p:sldId id="269" r:id="rId9"/>
  </p:sldIdLst>
  <p:sldSz cx="9144000" cy="6858000" type="screen4x3"/>
  <p:notesSz cx="6797675" cy="99266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radley Hand ITC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radley Hand ITC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radley Hand ITC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radley Hand ITC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radley Hand ITC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radley Hand ITC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radley Hand ITC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radley Hand ITC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radley Hand ITC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9" autoAdjust="0"/>
    <p:restoredTop sz="94664" autoAdjust="0"/>
  </p:normalViewPr>
  <p:slideViewPr>
    <p:cSldViewPr>
      <p:cViewPr varScale="1">
        <p:scale>
          <a:sx n="77" d="100"/>
          <a:sy n="77" d="100"/>
        </p:scale>
        <p:origin x="-63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9933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FA05BFFB-767D-49C6-83A2-341E1DD84E9C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045170-C4EE-4912-B816-0453A4D5D96C}" type="slidenum">
              <a:rPr lang="es-ES"/>
              <a:pPr/>
              <a:t>3</a:t>
            </a:fld>
            <a:endParaRPr lang="es-ES"/>
          </a:p>
        </p:txBody>
      </p:sp>
      <p:sp>
        <p:nvSpPr>
          <p:cNvPr id="10035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84995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DB1C568-ED8D-40BD-98A3-6AF5AE6CA88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2BE94-0DDD-4089-8DF4-8F27E69850C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FEB648-00A4-4E50-AF26-54A402D1A1F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50FE63ED-7910-4805-B8D0-39DE17F1C98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E4286-AD90-4286-856C-CA7BFC311FF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7DD53-BF68-4AC7-AC50-53A07376E46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483728-1889-4988-8BE2-A611A8BC77F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8DC47-085F-448C-8262-4131795AFAF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5435A-DAC9-44DD-813D-E4B45D51F3C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D3DBE7-40A7-482A-B948-81803EEDC06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3A2EAA-2C04-4FBD-B326-0F7ABCD5433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FAE1A-6460-4FBD-AFB2-91C0797E49F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83971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415F1C8C-8556-41C4-AE24-B58D83D7065B}" type="slidenum">
              <a:rPr lang="es-ES"/>
              <a:pPr/>
              <a:t>‹Nº›</a:t>
            </a:fld>
            <a:endParaRPr 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http://www.google.es/url?source=imgres&amp;ct=tbn&amp;q=http://4.bp.blogspot.com/_fvfDR5g6tEA/SuSoC3bG1vI/AAAAAAAAAPc/EhDWjKwchQo/s400/dudando.jpg&amp;sa=X&amp;ei=51AHTKWRAtGG4QaU3c10&amp;ved=0CAUQ8wc4Mg&amp;usg=AFQjCNHUKX_NS1iRnfr4KWI49KPMrHAoZ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539750" y="1484313"/>
            <a:ext cx="7918450" cy="1657350"/>
          </a:xfrm>
        </p:spPr>
        <p:txBody>
          <a:bodyPr/>
          <a:lstStyle/>
          <a:p>
            <a:r>
              <a:rPr lang="es-ES" sz="6000" b="1">
                <a:latin typeface="Bradley Hand ITC" pitchFamily="66" charset="0"/>
              </a:rPr>
              <a:t>¿HACIA DÓNDE VOY?</a:t>
            </a:r>
            <a:br>
              <a:rPr lang="es-ES" sz="6000" b="1">
                <a:latin typeface="Bradley Hand ITC" pitchFamily="66" charset="0"/>
              </a:rPr>
            </a:br>
            <a:endParaRPr lang="es-ES" sz="6000" b="1">
              <a:latin typeface="Bradley Hand ITC" pitchFamily="66" charset="0"/>
            </a:endParaRPr>
          </a:p>
        </p:txBody>
      </p:sp>
      <p:sp>
        <p:nvSpPr>
          <p:cNvPr id="205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971550" y="2781300"/>
            <a:ext cx="7416800" cy="2641600"/>
          </a:xfrm>
        </p:spPr>
        <p:txBody>
          <a:bodyPr/>
          <a:lstStyle/>
          <a:p>
            <a:r>
              <a:rPr lang="es-ES" sz="4800" b="1">
                <a:latin typeface="Bradley Hand ITC" pitchFamily="66" charset="0"/>
              </a:rPr>
              <a:t>DISEÑANDO MI PROYECTO PROFESIONAL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395288" y="5805488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395288" y="5661025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468313" y="5734050"/>
            <a:ext cx="2087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6084888" y="5661025"/>
          <a:ext cx="2590800" cy="434975"/>
        </p:xfrm>
        <a:graphic>
          <a:graphicData uri="http://schemas.openxmlformats.org/presentationml/2006/ole">
            <p:oleObj spid="_x0000_s2059" r:id="rId3" imgW="17761905" imgH="2247619" progId="">
              <p:embed/>
            </p:oleObj>
          </a:graphicData>
        </a:graphic>
      </p:graphicFrame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a-ES"/>
          </a:p>
        </p:txBody>
      </p:sp>
      <p:graphicFrame>
        <p:nvGraphicFramePr>
          <p:cNvPr id="2060" name="Object 12"/>
          <p:cNvGraphicFramePr>
            <a:graphicFrameLocks noChangeAspect="1"/>
          </p:cNvGraphicFramePr>
          <p:nvPr/>
        </p:nvGraphicFramePr>
        <p:xfrm>
          <a:off x="395288" y="5445125"/>
          <a:ext cx="1584325" cy="1223963"/>
        </p:xfrm>
        <a:graphic>
          <a:graphicData uri="http://schemas.openxmlformats.org/presentationml/2006/ole">
            <p:oleObj spid="_x0000_s2060" r:id="rId4" imgW="8353486" imgH="5905543" progId="MSPhotoEd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a-ES" sz="4000" b="1">
                <a:latin typeface="Bradley Hand ITC" pitchFamily="66" charset="0"/>
              </a:rPr>
              <a:t>CÓMO FUNCIONAMOS NORMALMENTE</a:t>
            </a:r>
            <a:endParaRPr lang="es-ES" sz="4000" b="1">
              <a:latin typeface="Bradley Hand ITC" pitchFamily="66" charset="0"/>
            </a:endParaRPr>
          </a:p>
        </p:txBody>
      </p:sp>
      <p:sp>
        <p:nvSpPr>
          <p:cNvPr id="860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28775"/>
            <a:ext cx="8540750" cy="4470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a-ES" b="1">
                <a:latin typeface="Bradley Hand ITC" pitchFamily="66" charset="0"/>
              </a:rPr>
              <a:t>NECESITO TRABAJAR</a:t>
            </a:r>
          </a:p>
          <a:p>
            <a:pPr>
              <a:buFont typeface="Wingdings" pitchFamily="2" charset="2"/>
              <a:buNone/>
            </a:pPr>
            <a:r>
              <a:rPr lang="ca-ES" b="1">
                <a:latin typeface="Bradley Hand ITC" pitchFamily="66" charset="0"/>
              </a:rPr>
              <a:t>BUSCO TRABAJO DE LO QUE SEA</a:t>
            </a:r>
          </a:p>
          <a:p>
            <a:pPr>
              <a:buFont typeface="Wingdings" pitchFamily="2" charset="2"/>
              <a:buNone/>
            </a:pPr>
            <a:endParaRPr lang="es-ES" b="1">
              <a:latin typeface="Bradley Hand ITC" pitchFamily="66" charset="0"/>
            </a:endParaRP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539750" y="2997200"/>
            <a:ext cx="4752975" cy="28082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s-ES" sz="2000" u="sng"/>
              <a:t>NO LO ENCUENTRO</a:t>
            </a:r>
          </a:p>
          <a:p>
            <a:pPr algn="ctr"/>
            <a:endParaRPr lang="es-ES" sz="2000" u="sng"/>
          </a:p>
          <a:p>
            <a:pPr algn="ctr"/>
            <a:r>
              <a:rPr lang="es-ES" sz="2000" u="sng"/>
              <a:t>No sé porqué no lo encuentro</a:t>
            </a:r>
          </a:p>
          <a:p>
            <a:pPr algn="ctr"/>
            <a:r>
              <a:rPr lang="es-ES" sz="2000"/>
              <a:t>¿Por qué no me llaman?</a:t>
            </a:r>
          </a:p>
          <a:p>
            <a:pPr algn="ctr"/>
            <a:r>
              <a:rPr lang="es-ES" sz="2000"/>
              <a:t>Me desanimo…</a:t>
            </a:r>
          </a:p>
          <a:p>
            <a:pPr algn="ctr"/>
            <a:r>
              <a:rPr lang="es-ES" sz="2000"/>
              <a:t>Ya no busco igual (ya no me levanto pronto, ya no entrego tantos curriculums...)</a:t>
            </a:r>
          </a:p>
        </p:txBody>
      </p:sp>
      <p:sp>
        <p:nvSpPr>
          <p:cNvPr id="86021" name="Oval 5"/>
          <p:cNvSpPr>
            <a:spLocks noChangeArrowheads="1"/>
          </p:cNvSpPr>
          <p:nvPr/>
        </p:nvSpPr>
        <p:spPr bwMode="auto">
          <a:xfrm>
            <a:off x="5940425" y="3141663"/>
            <a:ext cx="3024188" cy="28082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s-ES" u="sng"/>
              <a:t>LO ENCUENTRO</a:t>
            </a:r>
          </a:p>
          <a:p>
            <a:pPr algn="ctr"/>
            <a:endParaRPr lang="es-ES" u="sng"/>
          </a:p>
          <a:p>
            <a:pPr algn="ctr"/>
            <a:r>
              <a:rPr lang="es-ES"/>
              <a:t>¿Es lo que yo quería?</a:t>
            </a:r>
          </a:p>
          <a:p>
            <a:pPr algn="ctr"/>
            <a:r>
              <a:rPr lang="es-ES"/>
              <a:t>¿Cuánto me va a durar?</a:t>
            </a:r>
          </a:p>
          <a:p>
            <a:pPr algn="ctr"/>
            <a:endParaRPr lang="es-ES" u="sng"/>
          </a:p>
          <a:p>
            <a:pPr algn="ctr"/>
            <a:r>
              <a:rPr lang="es-ES" u="sng"/>
              <a:t>¿¿Estaré toda la vida </a:t>
            </a:r>
          </a:p>
          <a:p>
            <a:pPr algn="ctr"/>
            <a:r>
              <a:rPr lang="es-ES" u="sng"/>
              <a:t>haciendo esto??</a:t>
            </a:r>
          </a:p>
        </p:txBody>
      </p:sp>
      <p:sp>
        <p:nvSpPr>
          <p:cNvPr id="86022" name="Oval 6"/>
          <p:cNvSpPr>
            <a:spLocks noChangeArrowheads="1"/>
          </p:cNvSpPr>
          <p:nvPr/>
        </p:nvSpPr>
        <p:spPr bwMode="auto">
          <a:xfrm>
            <a:off x="611188" y="6237288"/>
            <a:ext cx="7777162" cy="6207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" sz="2600"/>
              <a:t>Vivo lo inmediato... No me planteo el futuro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a-ES" b="1">
                <a:latin typeface="Bradley Hand ITC" pitchFamily="66" charset="0"/>
              </a:rPr>
              <a:t>Proyecto </a:t>
            </a:r>
            <a:r>
              <a:rPr lang="ca-ES" b="1">
                <a:latin typeface="Gill Sans Condensed" pitchFamily="2" charset="0"/>
              </a:rPr>
              <a:t>“joves amb professió”</a:t>
            </a:r>
            <a:endParaRPr lang="es-ES" b="1">
              <a:latin typeface="Bradley Hand ITC" pitchFamily="66" charset="0"/>
            </a:endParaRPr>
          </a:p>
        </p:txBody>
      </p:sp>
      <p:sp>
        <p:nvSpPr>
          <p:cNvPr id="9523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1125538"/>
            <a:ext cx="9144000" cy="179863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s-ES" sz="2000" b="1">
                <a:latin typeface="Bradley Hand ITC" pitchFamily="66" charset="0"/>
              </a:rPr>
              <a:t>	</a:t>
            </a:r>
          </a:p>
          <a:p>
            <a:pPr algn="ctr">
              <a:buFont typeface="Wingdings" pitchFamily="2" charset="2"/>
              <a:buNone/>
            </a:pPr>
            <a:r>
              <a:rPr lang="es-ES" sz="2000" b="1">
                <a:latin typeface="Bradley Hand ITC" pitchFamily="66" charset="0"/>
              </a:rPr>
              <a:t>que se produzca Un cambio de actitud respecto a la vida profesional</a:t>
            </a:r>
          </a:p>
          <a:p>
            <a:pPr algn="ctr">
              <a:buFont typeface="Wingdings" pitchFamily="2" charset="2"/>
              <a:buNone/>
            </a:pPr>
            <a:r>
              <a:rPr lang="es-ES" sz="2400" b="1">
                <a:latin typeface="Bradley Hand ITC" pitchFamily="66" charset="0"/>
              </a:rPr>
              <a:t> Que los participantes realicen su proyecto profesional</a:t>
            </a:r>
          </a:p>
        </p:txBody>
      </p:sp>
      <p:sp>
        <p:nvSpPr>
          <p:cNvPr id="95236" name="Rectangle 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539750" y="2636838"/>
            <a:ext cx="8302625" cy="374491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s-ES" b="1">
                <a:latin typeface="Bradley Hand ITC" pitchFamily="66" charset="0"/>
              </a:rPr>
              <a:t>¿QUÉ ES UN PROYECTO PROFESIONAL?</a:t>
            </a:r>
          </a:p>
          <a:p>
            <a:pPr algn="ctr">
              <a:buFont typeface="Wingdings" pitchFamily="2" charset="2"/>
              <a:buNone/>
            </a:pPr>
            <a:r>
              <a:rPr lang="es-ES" sz="2400" b="1">
                <a:latin typeface="Bradley Hand ITC" pitchFamily="66" charset="0"/>
              </a:rPr>
              <a:t>Es un estudio ESTRATÉGICO de mis características personales, mis intereses profesionales, las tareas que sé hacer bien, las que podría aprender a hacer, mis motivaciones, mis prioridades en el trabajo</a:t>
            </a:r>
          </a:p>
          <a:p>
            <a:pPr algn="ctr">
              <a:buFont typeface="Wingdings" pitchFamily="2" charset="2"/>
              <a:buNone/>
            </a:pPr>
            <a:r>
              <a:rPr lang="ca-ES" b="1">
                <a:latin typeface="Bradley Hand ITC" pitchFamily="66" charset="0"/>
              </a:rPr>
              <a:t>EN EL QUE</a:t>
            </a:r>
            <a:endParaRPr lang="es-ES" b="1">
              <a:latin typeface="Bradley Hand ITC" pitchFamily="66" charset="0"/>
            </a:endParaRPr>
          </a:p>
          <a:p>
            <a:pPr algn="ctr">
              <a:buFont typeface="Wingdings" pitchFamily="2" charset="2"/>
              <a:buNone/>
            </a:pPr>
            <a:r>
              <a:rPr lang="es-ES" sz="2400" b="1">
                <a:latin typeface="Bradley Hand ITC" pitchFamily="66" charset="0"/>
              </a:rPr>
              <a:t>ESTRATÉGICAMENTE estudio cómo soy, qué quiero hacer, qué tengo ya, qué me falta para conseguirlo, y me voy marcando los tiempos que necesito para cada cosa.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>
                <a:latin typeface="Bradley Hand ITC" pitchFamily="66" charset="0"/>
              </a:rPr>
              <a:t>¿QUÉ ES UNA ESTRATÉGIA?</a:t>
            </a:r>
          </a:p>
        </p:txBody>
      </p:sp>
      <p:sp>
        <p:nvSpPr>
          <p:cNvPr id="10752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ca-ES">
                <a:latin typeface="Bradley Hand ITC" pitchFamily="66" charset="0"/>
              </a:rPr>
              <a:t>Es un plan</a:t>
            </a:r>
          </a:p>
          <a:p>
            <a:pPr>
              <a:buFont typeface="Wingdings" pitchFamily="2" charset="2"/>
              <a:buNone/>
            </a:pPr>
            <a:r>
              <a:rPr lang="ca-ES">
                <a:latin typeface="Bradley Hand ITC" pitchFamily="66" charset="0"/>
              </a:rPr>
              <a:t>Es un conjunto de acciones</a:t>
            </a:r>
          </a:p>
          <a:p>
            <a:pPr>
              <a:buFont typeface="Wingdings" pitchFamily="2" charset="2"/>
              <a:buNone/>
            </a:pPr>
            <a:endParaRPr lang="ca-ES">
              <a:latin typeface="Bradley Hand ITC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ca-ES">
                <a:latin typeface="Bradley Hand ITC" pitchFamily="66" charset="0"/>
              </a:rPr>
              <a:t>Que se realizan en un momento y en una situación determinados</a:t>
            </a:r>
          </a:p>
          <a:p>
            <a:pPr>
              <a:buFont typeface="Wingdings" pitchFamily="2" charset="2"/>
              <a:buNone/>
            </a:pPr>
            <a:endParaRPr lang="ca-ES">
              <a:latin typeface="Bradley Hand ITC" pitchFamily="66" charset="0"/>
            </a:endParaRPr>
          </a:p>
          <a:p>
            <a:pPr>
              <a:buFont typeface="Wingdings" pitchFamily="2" charset="2"/>
              <a:buNone/>
            </a:pPr>
            <a:r>
              <a:rPr lang="ca-ES">
                <a:latin typeface="Bradley Hand ITC" pitchFamily="66" charset="0"/>
              </a:rPr>
              <a:t>Para conseguir lo que te has propuesto</a:t>
            </a:r>
            <a:endParaRPr lang="es-ES"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b="1">
                <a:latin typeface="Bradley Hand ITC" pitchFamily="66" charset="0"/>
              </a:rPr>
              <a:t>¿QUÉ TRABAJAREMOS PARA CONSEGUIRLO</a:t>
            </a:r>
            <a:r>
              <a:rPr lang="ca-ES" sz="4000" b="1">
                <a:latin typeface="Bradley Hand ITC" pitchFamily="66" charset="0"/>
              </a:rPr>
              <a:t>?</a:t>
            </a:r>
            <a:endParaRPr lang="es-ES" sz="4000" b="1">
              <a:latin typeface="Bradley Hand ITC" pitchFamily="66" charset="0"/>
            </a:endParaRPr>
          </a:p>
        </p:txBody>
      </p:sp>
      <p:sp>
        <p:nvSpPr>
          <p:cNvPr id="10445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>
                <a:latin typeface="Bradley Hand ITC" pitchFamily="66" charset="0"/>
              </a:rPr>
              <a:t>Conocerme mejor. Cómo soy y cómo quiero ser.</a:t>
            </a:r>
          </a:p>
          <a:p>
            <a:pPr>
              <a:buFont typeface="Wingdings" pitchFamily="2" charset="2"/>
              <a:buNone/>
            </a:pPr>
            <a:endParaRPr lang="es-ES" sz="1000" b="1">
              <a:latin typeface="Bradley Hand ITC" pitchFamily="66" charset="0"/>
            </a:endParaRPr>
          </a:p>
          <a:p>
            <a:r>
              <a:rPr lang="es-ES" b="1">
                <a:latin typeface="Bradley Hand ITC" pitchFamily="66" charset="0"/>
              </a:rPr>
              <a:t>Conocer mis capacidades profesionales.</a:t>
            </a:r>
          </a:p>
          <a:p>
            <a:pPr>
              <a:buFont typeface="Wingdings" pitchFamily="2" charset="2"/>
              <a:buNone/>
            </a:pPr>
            <a:endParaRPr lang="es-ES" sz="1000" b="1">
              <a:latin typeface="Bradley Hand ITC" pitchFamily="66" charset="0"/>
            </a:endParaRPr>
          </a:p>
          <a:p>
            <a:r>
              <a:rPr lang="es-ES" b="1">
                <a:latin typeface="Bradley Hand ITC" pitchFamily="66" charset="0"/>
              </a:rPr>
              <a:t>Conocer mis habilidades y cómo mejorarlas.</a:t>
            </a:r>
          </a:p>
          <a:p>
            <a:pPr>
              <a:buFont typeface="Wingdings" pitchFamily="2" charset="2"/>
              <a:buNone/>
            </a:pPr>
            <a:endParaRPr lang="es-ES" sz="1000" b="1">
              <a:latin typeface="Bradley Hand ITC" pitchFamily="66" charset="0"/>
            </a:endParaRPr>
          </a:p>
          <a:p>
            <a:r>
              <a:rPr lang="es-ES" b="1">
                <a:latin typeface="Bradley Hand ITC" pitchFamily="66" charset="0"/>
              </a:rPr>
              <a:t>Conocer mis intereses profesionales.</a:t>
            </a:r>
          </a:p>
          <a:p>
            <a:pPr>
              <a:buFont typeface="Wingdings" pitchFamily="2" charset="2"/>
              <a:buNone/>
            </a:pPr>
            <a:endParaRPr lang="es-ES" sz="1000" b="1">
              <a:latin typeface="Bradley Hand ITC" pitchFamily="66" charset="0"/>
            </a:endParaRPr>
          </a:p>
          <a:p>
            <a:r>
              <a:rPr lang="es-ES" b="1">
                <a:latin typeface="Bradley Hand ITC" pitchFamily="66" charset="0"/>
              </a:rPr>
              <a:t>Conocer lo que ya tengo y averiguar cómo conseguir lo que me falta.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b="1">
                <a:latin typeface="Bradley Hand ITC" pitchFamily="66" charset="0"/>
              </a:rPr>
              <a:t>¿DE QUÉ ME SIRVE A MI TENER UN PROYECTO PROFESIONAL?</a:t>
            </a:r>
          </a:p>
        </p:txBody>
      </p:sp>
      <p:sp>
        <p:nvSpPr>
          <p:cNvPr id="9728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s-ES" b="1">
              <a:latin typeface="Bradley Hand ITC" pitchFamily="66" charset="0"/>
            </a:endParaRPr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323850" y="1628775"/>
            <a:ext cx="4248150" cy="4464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s-ES" sz="2800" b="1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 LO TENGO</a:t>
            </a:r>
          </a:p>
          <a:p>
            <a:pPr>
              <a:buFontTx/>
              <a:buChar char="•"/>
            </a:pPr>
            <a:r>
              <a:rPr lang="es-E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El camino se hace más fácil porque sé a dónde voy.</a:t>
            </a:r>
          </a:p>
          <a:p>
            <a:pPr>
              <a:buFontTx/>
              <a:buChar char="•"/>
            </a:pPr>
            <a:r>
              <a:rPr lang="es-E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Aumento espectacularmente las posibilidades de trabajar en lo que quiero.</a:t>
            </a:r>
          </a:p>
          <a:p>
            <a:pPr>
              <a:buFontTx/>
              <a:buChar char="•"/>
            </a:pPr>
            <a:r>
              <a:rPr lang="es-E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Aumento mi motivación y mi satisfacción personal.</a:t>
            </a:r>
          </a:p>
          <a:p>
            <a:pPr>
              <a:buFontTx/>
              <a:buChar char="•"/>
            </a:pPr>
            <a:r>
              <a:rPr lang="es-E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Tengo planeado por escrito qué tengo que hacer y cuándo lo tengo que hacer.</a:t>
            </a:r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4787900" y="1700213"/>
            <a:ext cx="4032250" cy="43926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ca-ES" sz="2800" b="1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 NO LO TENGO</a:t>
            </a:r>
            <a:endParaRPr lang="es-ES" sz="2800" b="1" u="sng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•"/>
            </a:pPr>
            <a:r>
              <a:rPr lang="es-E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“Si tengo suerte” tendré una vida profesional interesante</a:t>
            </a:r>
          </a:p>
          <a:p>
            <a:pPr>
              <a:buFontTx/>
              <a:buChar char="•"/>
            </a:pPr>
            <a:r>
              <a:rPr lang="es-E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Busco trabajo de lo que sea, y cada vez lo busco peor</a:t>
            </a:r>
          </a:p>
          <a:p>
            <a:pPr>
              <a:buFontTx/>
              <a:buChar char="•"/>
            </a:pPr>
            <a:r>
              <a:rPr lang="es-E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Como no tengo planes, funciono por impulsos</a:t>
            </a:r>
          </a:p>
          <a:p>
            <a:pPr>
              <a:buFontTx/>
              <a:buChar char="•"/>
            </a:pPr>
            <a:r>
              <a:rPr lang="es-E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Me desanimo con facilidad</a:t>
            </a:r>
          </a:p>
          <a:p>
            <a:endParaRPr lang="es-ES" sz="2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es-E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6" name="AutoShape 6"/>
          <p:cNvSpPr>
            <a:spLocks noChangeArrowheads="1"/>
          </p:cNvSpPr>
          <p:nvPr>
            <p:ph type="title"/>
          </p:nvPr>
        </p:nvSpPr>
        <p:spPr>
          <a:xfrm>
            <a:off x="0" y="188913"/>
            <a:ext cx="6242050" cy="1325562"/>
          </a:xfrm>
          <a:prstGeom prst="cloudCallout">
            <a:avLst>
              <a:gd name="adj1" fmla="val 51296"/>
              <a:gd name="adj2" fmla="val 78144"/>
            </a:avLst>
          </a:prstGeom>
          <a:solidFill>
            <a:srgbClr val="FFFFFF"/>
          </a:solidFill>
          <a:ln>
            <a:solidFill>
              <a:srgbClr val="000000"/>
            </a:solidFill>
            <a:round/>
          </a:ln>
        </p:spPr>
        <p:txBody>
          <a:bodyPr/>
          <a:lstStyle/>
          <a:p>
            <a:pPr algn="l"/>
            <a:r>
              <a:rPr lang="ca-ES" sz="2800" i="1">
                <a:effectLst/>
              </a:rPr>
              <a:t>NO SÉ QUÈ FER!!!</a:t>
            </a:r>
            <a:endParaRPr lang="es-ES" sz="2800" i="1">
              <a:effectLst/>
            </a:endParaRPr>
          </a:p>
        </p:txBody>
      </p:sp>
      <p:sp>
        <p:nvSpPr>
          <p:cNvPr id="87043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s-ES" sz="1600" b="1"/>
          </a:p>
          <a:p>
            <a:pPr>
              <a:lnSpc>
                <a:spcPct val="80000"/>
              </a:lnSpc>
            </a:pPr>
            <a:r>
              <a:rPr lang="ca-ES" sz="1000" b="1"/>
              <a:t>TENS ENTRE 16 I 29 ANYS?</a:t>
            </a:r>
          </a:p>
          <a:p>
            <a:pPr>
              <a:lnSpc>
                <a:spcPct val="80000"/>
              </a:lnSpc>
            </a:pPr>
            <a:r>
              <a:rPr lang="ca-ES" sz="1000" b="1"/>
              <a:t>VOLS TENIR CLAR A QUÈ  VOLS DEDICAR-TE? </a:t>
            </a:r>
          </a:p>
          <a:p>
            <a:pPr>
              <a:lnSpc>
                <a:spcPct val="80000"/>
              </a:lnSpc>
            </a:pPr>
            <a:r>
              <a:rPr lang="ca-ES" sz="1000" b="1"/>
              <a:t>VOLS SABER QUÈ NECESSITES PER ACONSEGUIR-HO?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a-ES" sz="1000" b="1"/>
              <a:t>	   T’AJUDEM A DISSENYAR EL TEU  PROJECTE PROFESSIONAL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a-ES" sz="1000" b="1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a-ES" sz="1000" b="1"/>
              <a:t>VINE AL PROJECTE “JOVES AMB PROFESSIÓ”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a-ES" sz="1000" b="1"/>
              <a:t>DE L’AJUNTAMENT D’ESPLUGUES DE LLOBREGAT</a:t>
            </a:r>
          </a:p>
          <a:p>
            <a:pPr>
              <a:lnSpc>
                <a:spcPct val="80000"/>
              </a:lnSpc>
            </a:pPr>
            <a:endParaRPr lang="es-ES" sz="1000" b="1" i="1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S" sz="1000" b="1" i="1"/>
              <a:t>	</a:t>
            </a:r>
            <a:r>
              <a:rPr lang="es-ES" sz="1400" b="1" i="1"/>
              <a:t>SI TU VOLS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S" sz="1400" b="1" i="1"/>
              <a:t>	TU POTS</a:t>
            </a:r>
            <a:endParaRPr lang="es-ES" sz="1400" b="1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S" sz="1000" b="1"/>
              <a:t/>
            </a:r>
            <a:br>
              <a:rPr lang="es-ES" sz="1000" b="1"/>
            </a:br>
            <a:endParaRPr lang="es-ES" sz="1000" b="1"/>
          </a:p>
          <a:p>
            <a:pPr>
              <a:lnSpc>
                <a:spcPct val="80000"/>
              </a:lnSpc>
            </a:pPr>
            <a:r>
              <a:rPr lang="ca-ES" sz="1600" b="1"/>
              <a:t>INFORMA-TE’N a l’EDIFICI  PUIG COCA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a-ES" sz="1600" b="1"/>
              <a:t>	(Petit Parc de l’Amistat s/n)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a-ES" sz="1600" b="1"/>
              <a:t>	o al tel. 93 372 04 16, de 9 a 14 h (demana per en Lluís)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a-ES" sz="1600" b="1"/>
              <a:t>         			                               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a-ES" sz="1600"/>
              <a:t> </a:t>
            </a:r>
            <a:endParaRPr lang="es-ES" sz="1600"/>
          </a:p>
        </p:txBody>
      </p:sp>
      <p:pic>
        <p:nvPicPr>
          <p:cNvPr id="87045" name="Picture 5" descr="http://www.google.es/url?source=imgres&amp;ct=tbn&amp;q=http://4.bp.blogspot.com/_fvfDR5g6tEA/SuSoC3bG1vI/AAAAAAAAAPc/EhDWjKwchQo/s400/dudando.jpg&amp;sa=X&amp;ei=51AHTKWRAtGG4QaU3c10&amp;ved=0CAUQ8wc4Mg&amp;usg=AFQjCNHUKX_NS1iRnfr4KWI49KPMrHAoZ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6516688" y="188913"/>
            <a:ext cx="230505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7" name="AutoShape 7"/>
          <p:cNvSpPr>
            <a:spLocks noChangeArrowheads="1"/>
          </p:cNvSpPr>
          <p:nvPr/>
        </p:nvSpPr>
        <p:spPr bwMode="auto">
          <a:xfrm>
            <a:off x="395288" y="3357563"/>
            <a:ext cx="1584325" cy="1081087"/>
          </a:xfrm>
          <a:prstGeom prst="wedgeEllipseCallout">
            <a:avLst>
              <a:gd name="adj1" fmla="val 114028"/>
              <a:gd name="adj2" fmla="val 46181"/>
            </a:avLst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7049" name="Rectangle 9"/>
          <p:cNvSpPr>
            <a:spLocks noChangeArrowheads="1"/>
          </p:cNvSpPr>
          <p:nvPr/>
        </p:nvSpPr>
        <p:spPr bwMode="auto">
          <a:xfrm>
            <a:off x="0" y="2600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a-ES"/>
          </a:p>
        </p:txBody>
      </p:sp>
      <p:graphicFrame>
        <p:nvGraphicFramePr>
          <p:cNvPr id="87048" name="Object 8"/>
          <p:cNvGraphicFramePr>
            <a:graphicFrameLocks noChangeAspect="1"/>
          </p:cNvGraphicFramePr>
          <p:nvPr/>
        </p:nvGraphicFramePr>
        <p:xfrm>
          <a:off x="395288" y="5373688"/>
          <a:ext cx="1873250" cy="1341437"/>
        </p:xfrm>
        <a:graphic>
          <a:graphicData uri="http://schemas.openxmlformats.org/presentationml/2006/ole">
            <p:oleObj spid="_x0000_s87048" r:id="rId5" imgW="8353486" imgH="5905543" progId="MSPhotoEd.3">
              <p:embed/>
            </p:oleObj>
          </a:graphicData>
        </a:graphic>
      </p:graphicFrame>
      <p:graphicFrame>
        <p:nvGraphicFramePr>
          <p:cNvPr id="87050" name="Object 10"/>
          <p:cNvGraphicFramePr>
            <a:graphicFrameLocks noChangeAspect="1"/>
          </p:cNvGraphicFramePr>
          <p:nvPr>
            <p:ph sz="half" idx="2"/>
          </p:nvPr>
        </p:nvGraphicFramePr>
        <p:xfrm>
          <a:off x="4643438" y="6021388"/>
          <a:ext cx="4194175" cy="530225"/>
        </p:xfrm>
        <a:graphic>
          <a:graphicData uri="http://schemas.openxmlformats.org/presentationml/2006/ole">
            <p:oleObj spid="_x0000_s87050" r:id="rId6" imgW="17761905" imgH="2247619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a-ES" sz="4000" b="1">
                <a:latin typeface="Bradley Hand ITC" pitchFamily="66" charset="0"/>
              </a:rPr>
              <a:t>¿CÓMO LO VAMOS A </a:t>
            </a:r>
            <a:r>
              <a:rPr lang="es-ES" sz="4000" b="1">
                <a:latin typeface="Bradley Hand ITC" pitchFamily="66" charset="0"/>
              </a:rPr>
              <a:t>HACER?</a:t>
            </a:r>
          </a:p>
        </p:txBody>
      </p:sp>
      <p:sp>
        <p:nvSpPr>
          <p:cNvPr id="1054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700213"/>
            <a:ext cx="9144000" cy="442277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S" sz="3100">
                <a:latin typeface="Bradley Hand ITC" pitchFamily="66" charset="0"/>
              </a:rPr>
              <a:t>JULIO: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S" sz="2800">
                <a:latin typeface="Bradley Hand ITC" pitchFamily="66" charset="0"/>
              </a:rPr>
              <a:t>Sesiones individuales para estudiar la situación  de cada participante y llegar a conclusiones.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ES" sz="3000">
              <a:latin typeface="Bradley Hand ITC" pitchFamily="66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S" sz="3000">
                <a:latin typeface="Bradley Hand ITC" pitchFamily="66" charset="0"/>
              </a:rPr>
              <a:t>SEPTIEMBRE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S" sz="2700">
                <a:latin typeface="Bradley Hand ITC" pitchFamily="66" charset="0"/>
              </a:rPr>
              <a:t>GRUPO 1:  12 sesiones,  los lunes, miércoles y viernes, de 9 A 13h.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ES" sz="1600">
              <a:latin typeface="Bradley Hand ITC" pitchFamily="66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S" sz="3100">
                <a:latin typeface="Bradley Hand ITC" pitchFamily="66" charset="0"/>
              </a:rPr>
              <a:t>OCTUBRE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s-ES" sz="2700">
                <a:latin typeface="Bradley Hand ITC" pitchFamily="66" charset="0"/>
              </a:rPr>
              <a:t>GRUPO 2:  12 sesiones,  los lunes, miércoles y viernes, de 9 A 13h.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ES" sz="2400"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ubes">
  <a:themeElements>
    <a:clrScheme name="Nube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Nub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ube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be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be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be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be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be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be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be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be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430</TotalTime>
  <Words>439</Words>
  <Application>Microsoft Office PowerPoint</Application>
  <PresentationFormat>Presentación en pantalla (4:3)</PresentationFormat>
  <Paragraphs>83</Paragraphs>
  <Slides>8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Wingdings</vt:lpstr>
      <vt:lpstr>Bradley Hand ITC</vt:lpstr>
      <vt:lpstr>Gill Sans Condensed</vt:lpstr>
      <vt:lpstr>Nubes</vt:lpstr>
      <vt:lpstr>MSPhotoEd.3</vt:lpstr>
      <vt:lpstr>¿HACIA DÓNDE VOY? </vt:lpstr>
      <vt:lpstr>CÓMO FUNCIONAMOS NORMALMENTE</vt:lpstr>
      <vt:lpstr>Proyecto “joves amb professió”</vt:lpstr>
      <vt:lpstr>¿QUÉ ES UNA ESTRATÉGIA?</vt:lpstr>
      <vt:lpstr>¿QUÉ TRABAJAREMOS PARA CONSEGUIRLO?</vt:lpstr>
      <vt:lpstr>¿DE QUÉ ME SIRVE A MI TENER UN PROYECTO PROFESIONAL?</vt:lpstr>
      <vt:lpstr>NO SÉ QUÈ FER!!!</vt:lpstr>
      <vt:lpstr>¿CÓMO LO VAMOS A HACER?</vt:lpstr>
    </vt:vector>
  </TitlesOfParts>
  <Company>Ajuntament Esplugues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 ON VAIG? </dc:title>
  <dc:creator>jsantamaria</dc:creator>
  <cp:lastModifiedBy>Sala de Juntes</cp:lastModifiedBy>
  <cp:revision>20</cp:revision>
  <dcterms:created xsi:type="dcterms:W3CDTF">2011-05-04T08:03:16Z</dcterms:created>
  <dcterms:modified xsi:type="dcterms:W3CDTF">2014-03-24T08:21:04Z</dcterms:modified>
</cp:coreProperties>
</file>