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3" r:id="rId2"/>
    <p:sldId id="376" r:id="rId3"/>
    <p:sldId id="377" r:id="rId4"/>
    <p:sldId id="375" r:id="rId5"/>
    <p:sldId id="378" r:id="rId6"/>
    <p:sldId id="379" r:id="rId7"/>
    <p:sldId id="380" r:id="rId8"/>
    <p:sldId id="381" r:id="rId9"/>
    <p:sldId id="383" r:id="rId10"/>
    <p:sldId id="387" r:id="rId11"/>
    <p:sldId id="388" r:id="rId12"/>
    <p:sldId id="385" r:id="rId13"/>
    <p:sldId id="386" r:id="rId14"/>
    <p:sldId id="330" r:id="rId15"/>
  </p:sldIdLst>
  <p:sldSz cx="9144000" cy="6858000" type="screen4x3"/>
  <p:notesSz cx="7099300" cy="10234613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b="1" kern="1200">
        <a:solidFill>
          <a:srgbClr val="FBF1F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FBF1F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FBF1F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FBF1F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FBF1F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FBF1F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FBF1F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FBF1F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FBF1F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clrMru>
    <a:srgbClr val="FF8447"/>
    <a:srgbClr val="AC0F54"/>
    <a:srgbClr val="FFAE85"/>
    <a:srgbClr val="D81E05"/>
    <a:srgbClr val="D32407"/>
    <a:srgbClr val="BC1E24"/>
    <a:srgbClr val="F34B4B"/>
    <a:srgbClr val="F23636"/>
    <a:srgbClr val="996633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9" autoAdjust="0"/>
    <p:restoredTop sz="88770" autoAdjust="0"/>
  </p:normalViewPr>
  <p:slideViewPr>
    <p:cSldViewPr>
      <p:cViewPr varScale="1">
        <p:scale>
          <a:sx n="77" d="100"/>
          <a:sy n="77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136" y="-10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ASA\Escritorio\PLA%20OCUPACI&#211;%2013\TRABAJO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ASA\Escritorio\PLA%20OCUPACI&#211;%2013\TRABAJO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ASA\Escritorio\PLA%20OCUPACI&#211;%2013\TRABAJO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JUNTAMENT%20SANT%20FELIU\P%20Oc%20Aux%20St%20Feliu\INFORMES\Pla%20Ocupaci&#243;%202013\TRABAJ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8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7444076535011845E-2"/>
          <c:y val="0.11860626091012126"/>
          <c:w val="0.92617969146647361"/>
          <c:h val="0.87836555095021918"/>
        </c:manualLayout>
      </c:layout>
      <c:pie3DChart>
        <c:varyColors val="1"/>
        <c:ser>
          <c:idx val="0"/>
          <c:order val="0"/>
          <c:spPr>
            <a:ln w="19050">
              <a:solidFill>
                <a:sysClr val="windowText" lastClr="000000"/>
              </a:solidFill>
            </a:ln>
          </c:spPr>
          <c:explosion val="34"/>
          <c:dPt>
            <c:idx val="3"/>
            <c:explosion val="36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19050">
                <a:solidFill>
                  <a:sysClr val="windowText" lastClr="000000"/>
                </a:solidFill>
              </a:ln>
            </c:spPr>
          </c:dPt>
          <c:dPt>
            <c:idx val="4"/>
            <c:explosion val="56"/>
            <c:spPr>
              <a:solidFill>
                <a:srgbClr val="FFCC00"/>
              </a:solidFill>
              <a:ln w="19050">
                <a:solidFill>
                  <a:sysClr val="windowText" lastClr="000000"/>
                </a:solidFill>
              </a:ln>
            </c:spPr>
          </c:dPt>
          <c:dPt>
            <c:idx val="5"/>
            <c:spPr>
              <a:solidFill>
                <a:srgbClr val="DAD346"/>
              </a:solidFill>
              <a:ln w="19050">
                <a:solidFill>
                  <a:sysClr val="windowText" lastClr="000000"/>
                </a:solidFill>
              </a:ln>
            </c:spPr>
          </c:dPt>
          <c:dLbls>
            <c:dLbl>
              <c:idx val="2"/>
              <c:layout>
                <c:manualLayout>
                  <c:x val="1.5290116510996319E-2"/>
                  <c:y val="2.8445368815229861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0.18657688255014687"/>
                  <c:y val="-8.7124510675284567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0.21425775111413814"/>
                  <c:y val="-0.23493713116843329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2.3810977882453597E-2"/>
                  <c:y val="6.4649679447381873E-3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500" b="1">
                    <a:latin typeface="Arial Black" pitchFamily="34" charset="0"/>
                  </a:defRPr>
                </a:pPr>
                <a:endParaRPr lang="es-ES"/>
              </a:p>
            </c:txPr>
            <c:showCatName val="1"/>
            <c:showPercent val="1"/>
            <c:showLeaderLines val="1"/>
          </c:dLbls>
          <c:cat>
            <c:strRef>
              <c:f>Hoja2!$C$4:$C$10</c:f>
              <c:strCache>
                <c:ptCount val="7"/>
                <c:pt idx="0">
                  <c:v>Can Calders</c:v>
                </c:pt>
                <c:pt idx="1">
                  <c:v>Can Llovera</c:v>
                </c:pt>
                <c:pt idx="2">
                  <c:v>Centre</c:v>
                </c:pt>
                <c:pt idx="3">
                  <c:v>Falguera</c:v>
                </c:pt>
                <c:pt idx="4">
                  <c:v>La Salut</c:v>
                </c:pt>
                <c:pt idx="5">
                  <c:v>Mas Lluí</c:v>
                </c:pt>
                <c:pt idx="6">
                  <c:v>Roses-Castellbell</c:v>
                </c:pt>
              </c:strCache>
            </c:strRef>
          </c:cat>
          <c:val>
            <c:numRef>
              <c:f>Hoja2!$D$4:$D$10</c:f>
              <c:numCache>
                <c:formatCode>General</c:formatCode>
                <c:ptCount val="7"/>
                <c:pt idx="0">
                  <c:v>4</c:v>
                </c:pt>
                <c:pt idx="1">
                  <c:v>1</c:v>
                </c:pt>
                <c:pt idx="2">
                  <c:v>6</c:v>
                </c:pt>
                <c:pt idx="3">
                  <c:v>25</c:v>
                </c:pt>
                <c:pt idx="4">
                  <c:v>40</c:v>
                </c:pt>
                <c:pt idx="5">
                  <c:v>2</c:v>
                </c:pt>
                <c:pt idx="6">
                  <c:v>14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noFill/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0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floor>
      <c:spPr>
        <a:ln w="15875">
          <a:solidFill>
            <a:sysClr val="windowText" lastClr="000000"/>
          </a:solidFill>
        </a:ln>
      </c:spPr>
    </c:floor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10824973267230489"/>
          <c:y val="6.0398078242964996E-2"/>
          <c:w val="0.86705890930300555"/>
          <c:h val="0.9396019217570345"/>
        </c:manualLayout>
      </c:layout>
      <c:bar3DChart>
        <c:barDir val="bar"/>
        <c:grouping val="clustered"/>
        <c:ser>
          <c:idx val="0"/>
          <c:order val="0"/>
          <c:spPr>
            <a:ln w="15875">
              <a:solidFill>
                <a:sysClr val="windowText" lastClr="000000"/>
              </a:solidFill>
            </a:ln>
          </c:spPr>
          <c:dLbls>
            <c:dLbl>
              <c:idx val="0"/>
              <c:layout>
                <c:manualLayout>
                  <c:x val="-3.0111626407186192E-3"/>
                  <c:y val="-0.11157341810815515"/>
                </c:manualLayout>
              </c:layout>
              <c:tx>
                <c:rich>
                  <a:bodyPr/>
                  <a:lstStyle/>
                  <a:p>
                    <a:r>
                      <a:rPr lang="en-US" sz="2000" b="1"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en-US"/>
                      <a:t>2%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3.011162640718506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2000" b="1">
                        <a:latin typeface="Arial" pitchFamily="34" charset="0"/>
                        <a:cs typeface="Arial" pitchFamily="34" charset="0"/>
                      </a:rPr>
                      <a:t>3</a:t>
                    </a:r>
                    <a:r>
                      <a:rPr lang="en-US"/>
                      <a:t>3%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3.8888928405458982E-2"/>
                  <c:y val="-1.5568383922068187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/>
                      <a:t>7%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3.1617207727544512E-2"/>
                  <c:y val="-5.641393921996701E-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>
                        <a:latin typeface="Arial" pitchFamily="34" charset="0"/>
                        <a:cs typeface="Arial" pitchFamily="34" charset="0"/>
                      </a:rPr>
                      <a:t>8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es-ES"/>
              </a:p>
            </c:txPr>
            <c:showVal val="1"/>
          </c:dLbls>
          <c:cat>
            <c:strRef>
              <c:f>EDAD!$C$5:$C$8</c:f>
              <c:strCache>
                <c:ptCount val="4"/>
                <c:pt idx="0">
                  <c:v>&lt;80</c:v>
                </c:pt>
                <c:pt idx="1">
                  <c:v>80-85</c:v>
                </c:pt>
                <c:pt idx="2">
                  <c:v>86-90</c:v>
                </c:pt>
                <c:pt idx="3">
                  <c:v>&gt;90</c:v>
                </c:pt>
              </c:strCache>
            </c:strRef>
          </c:cat>
          <c:val>
            <c:numRef>
              <c:f>EDAD!$D$5:$D$8</c:f>
              <c:numCache>
                <c:formatCode>General</c:formatCode>
                <c:ptCount val="4"/>
                <c:pt idx="0">
                  <c:v>39</c:v>
                </c:pt>
                <c:pt idx="1">
                  <c:v>30</c:v>
                </c:pt>
                <c:pt idx="2">
                  <c:v>16</c:v>
                </c:pt>
                <c:pt idx="3">
                  <c:v>7</c:v>
                </c:pt>
              </c:numCache>
            </c:numRef>
          </c:val>
        </c:ser>
        <c:dLbls>
          <c:showVal val="1"/>
        </c:dLbls>
        <c:shape val="cylinder"/>
        <c:axId val="61276544"/>
        <c:axId val="61278080"/>
        <c:axId val="0"/>
      </c:bar3DChart>
      <c:catAx>
        <c:axId val="6127654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es-ES"/>
          </a:p>
        </c:txPr>
        <c:crossAx val="61278080"/>
        <c:crosses val="autoZero"/>
        <c:auto val="1"/>
        <c:lblAlgn val="ctr"/>
        <c:lblOffset val="100"/>
      </c:catAx>
      <c:valAx>
        <c:axId val="61278080"/>
        <c:scaling>
          <c:orientation val="minMax"/>
        </c:scaling>
        <c:delete val="1"/>
        <c:axPos val="b"/>
        <c:numFmt formatCode="General" sourceLinked="1"/>
        <c:tickLblPos val="none"/>
        <c:crossAx val="61276544"/>
        <c:crosses val="autoZero"/>
        <c:crossBetween val="between"/>
      </c:valAx>
    </c:plotArea>
    <c:plotVisOnly val="1"/>
  </c:chart>
  <c:spPr>
    <a:noFill/>
    <a:ln>
      <a:noFill/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105035481675904"/>
          <c:y val="0"/>
          <c:w val="0.57055373286672451"/>
          <c:h val="1"/>
        </c:manualLayout>
      </c:layout>
      <c:doughnutChart>
        <c:varyColors val="1"/>
        <c:ser>
          <c:idx val="0"/>
          <c:order val="0"/>
          <c:spPr>
            <a:ln w="15875">
              <a:solidFill>
                <a:sysClr val="windowText" lastClr="000000"/>
              </a:solidFill>
            </a:ln>
          </c:spPr>
          <c:explosion val="3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s-ES" sz="2000" b="1" dirty="0" smtClean="0">
                        <a:latin typeface="+mj-lt"/>
                      </a:rPr>
                      <a:t>D</a:t>
                    </a:r>
                    <a:r>
                      <a:rPr lang="es-ES" dirty="0" smtClean="0"/>
                      <a:t>ones</a:t>
                    </a:r>
                  </a:p>
                  <a:p>
                    <a:r>
                      <a:rPr lang="es-ES" baseline="0" dirty="0" smtClean="0"/>
                      <a:t> Soles</a:t>
                    </a:r>
                    <a:r>
                      <a:rPr lang="es-ES" dirty="0"/>
                      <a:t>
</a:t>
                    </a:r>
                    <a:r>
                      <a:rPr lang="es-ES" sz="2400" dirty="0"/>
                      <a:t>44%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s-ES" sz="2000" b="1" dirty="0" err="1" smtClean="0">
                        <a:latin typeface="+mj-lt"/>
                      </a:rPr>
                      <a:t>H</a:t>
                    </a:r>
                    <a:r>
                      <a:rPr lang="es-ES" dirty="0" err="1" smtClean="0"/>
                      <a:t>omes</a:t>
                    </a:r>
                    <a:r>
                      <a:rPr lang="es-ES" baseline="0" dirty="0" smtClean="0"/>
                      <a:t> </a:t>
                    </a:r>
                    <a:r>
                      <a:rPr lang="es-ES" baseline="0" dirty="0" err="1" smtClean="0"/>
                      <a:t>Sols</a:t>
                    </a:r>
                    <a:r>
                      <a:rPr lang="es-ES" dirty="0"/>
                      <a:t>
</a:t>
                    </a:r>
                    <a:r>
                      <a:rPr lang="es-ES" sz="2400" dirty="0"/>
                      <a:t>15%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1.7734762321376496E-2"/>
                  <c:y val="-2.9665529969357798E-2"/>
                </c:manualLayout>
              </c:layout>
              <c:tx>
                <c:rich>
                  <a:bodyPr/>
                  <a:lstStyle/>
                  <a:p>
                    <a:r>
                      <a:rPr lang="es-ES" sz="2000" b="1" dirty="0" err="1" smtClean="0">
                        <a:solidFill>
                          <a:sysClr val="windowText" lastClr="000000"/>
                        </a:solidFill>
                        <a:latin typeface="+mj-lt"/>
                      </a:rPr>
                      <a:t>U</a:t>
                    </a:r>
                    <a:r>
                      <a:rPr lang="es-ES" sz="2000" b="1" dirty="0" err="1" smtClean="0">
                        <a:solidFill>
                          <a:sysClr val="windowText" lastClr="000000"/>
                        </a:solidFill>
                      </a:rPr>
                      <a:t>nitat</a:t>
                    </a:r>
                    <a:endParaRPr lang="es-ES" sz="2000" b="1" dirty="0" smtClean="0">
                      <a:solidFill>
                        <a:sysClr val="windowText" lastClr="000000"/>
                      </a:solidFill>
                    </a:endParaRPr>
                  </a:p>
                  <a:p>
                    <a:r>
                      <a:rPr lang="es-ES" sz="2000" b="1" dirty="0" smtClean="0">
                        <a:solidFill>
                          <a:sysClr val="windowText" lastClr="000000"/>
                        </a:solidFill>
                      </a:rPr>
                      <a:t> familiar +1 </a:t>
                    </a:r>
                    <a:r>
                      <a:rPr lang="es-ES" sz="2000" b="1" dirty="0" err="1" smtClean="0">
                        <a:solidFill>
                          <a:sysClr val="windowText" lastClr="000000"/>
                        </a:solidFill>
                      </a:rPr>
                      <a:t>membre</a:t>
                    </a:r>
                    <a:r>
                      <a:rPr lang="es-ES" sz="2000" dirty="0"/>
                      <a:t>
41%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2000" b="1">
                    <a:solidFill>
                      <a:sysClr val="windowText" lastClr="000000"/>
                    </a:solidFill>
                    <a:latin typeface="+mj-lt"/>
                  </a:defRPr>
                </a:pPr>
                <a:endParaRPr lang="es-ES"/>
              </a:p>
            </c:txPr>
            <c:showCatName val="1"/>
            <c:showPercent val="1"/>
            <c:showLeaderLines val="1"/>
          </c:dLbls>
          <c:cat>
            <c:strRef>
              <c:f>Hoja6!$C$4:$C$6</c:f>
              <c:strCache>
                <c:ptCount val="3"/>
                <c:pt idx="0">
                  <c:v>DONES SOLES</c:v>
                </c:pt>
                <c:pt idx="1">
                  <c:v>HOMES SOLS</c:v>
                </c:pt>
                <c:pt idx="2">
                  <c:v>MATRIMONI</c:v>
                </c:pt>
              </c:strCache>
            </c:strRef>
          </c:cat>
          <c:val>
            <c:numRef>
              <c:f>Hoja6!$D$4:$D$6</c:f>
              <c:numCache>
                <c:formatCode>General</c:formatCode>
                <c:ptCount val="3"/>
                <c:pt idx="0">
                  <c:v>40</c:v>
                </c:pt>
                <c:pt idx="1">
                  <c:v>14</c:v>
                </c:pt>
                <c:pt idx="2">
                  <c:v>38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</c:plotArea>
    <c:plotVisOnly val="1"/>
  </c:chart>
  <c:spPr>
    <a:noFill/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0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floor>
      <c:spPr>
        <a:solidFill>
          <a:srgbClr val="000000">
            <a:lumMod val="65000"/>
            <a:lumOff val="35000"/>
          </a:srgbClr>
        </a:solidFill>
        <a:ln>
          <a:solidFill>
            <a:prstClr val="black"/>
          </a:solidFill>
        </a:ln>
      </c:spPr>
    </c:floor>
    <c:sideWall>
      <c:spPr>
        <a:noFill/>
      </c:spPr>
    </c:sideWall>
    <c:backWall>
      <c:spPr>
        <a:noFill/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rgbClr val="C00000"/>
            </a:solidFill>
            <a:ln w="15875">
              <a:solidFill>
                <a:prstClr val="black"/>
              </a:solidFill>
            </a:ln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Lbls>
            <c:dLbl>
              <c:idx val="0"/>
              <c:layout>
                <c:manualLayout>
                  <c:x val="3.0864197530864289E-2"/>
                  <c:y val="-9.334248455730953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Arial" pitchFamily="34" charset="0"/>
                        <a:cs typeface="Arial" pitchFamily="34" charset="0"/>
                      </a:rPr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0061728395061731E-2"/>
                  <c:y val="-9.334248455730953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Arial" pitchFamily="34" charset="0"/>
                        <a:cs typeface="Arial" pitchFamily="34" charset="0"/>
                      </a:rPr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0802469135802529E-2"/>
                  <c:y val="-8.5106382978723707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Arial" pitchFamily="34" charset="0"/>
                        <a:cs typeface="Arial" pitchFamily="34" charset="0"/>
                      </a:rPr>
                      <a:t>25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9320987654321111E-2"/>
                  <c:y val="-4.1180507892930714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Arial" pitchFamily="34" charset="0"/>
                        <a:cs typeface="Arial" pitchFamily="34" charset="0"/>
                      </a:rPr>
                      <a:t>7</a:t>
                    </a:r>
                    <a:r>
                      <a:rPr lang="en-US" dirty="0" smtClean="0"/>
                      <a:t>5%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es-ES"/>
              </a:p>
            </c:txPr>
            <c:showVal val="1"/>
          </c:dLbls>
          <c:cat>
            <c:strRef>
              <c:f>'Satisfacción '!$D$4:$D$7</c:f>
              <c:strCache>
                <c:ptCount val="4"/>
                <c:pt idx="0">
                  <c:v>Desacord</c:v>
                </c:pt>
                <c:pt idx="1">
                  <c:v>Suficient</c:v>
                </c:pt>
                <c:pt idx="2">
                  <c:v>Correcte</c:v>
                </c:pt>
                <c:pt idx="3">
                  <c:v>Molt correcte</c:v>
                </c:pt>
              </c:strCache>
            </c:strRef>
          </c:cat>
          <c:val>
            <c:numRef>
              <c:f>'Satisfacción '!$E$4:$E$7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21</c:v>
                </c:pt>
                <c:pt idx="3">
                  <c:v>64</c:v>
                </c:pt>
              </c:numCache>
            </c:numRef>
          </c:val>
        </c:ser>
        <c:dLbls>
          <c:showVal val="1"/>
        </c:dLbls>
        <c:shape val="cylinder"/>
        <c:axId val="61658624"/>
        <c:axId val="61660160"/>
        <c:axId val="0"/>
      </c:bar3DChart>
      <c:catAx>
        <c:axId val="616586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es-ES"/>
          </a:p>
        </c:txPr>
        <c:crossAx val="61660160"/>
        <c:crosses val="autoZero"/>
        <c:auto val="1"/>
        <c:lblAlgn val="ctr"/>
        <c:lblOffset val="100"/>
      </c:catAx>
      <c:valAx>
        <c:axId val="6166016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1658624"/>
        <c:crosses val="autoZero"/>
        <c:crossBetween val="between"/>
      </c:valAx>
    </c:plotArea>
    <c:plotVisOnly val="1"/>
  </c:chart>
  <c:spPr>
    <a:noFill/>
    <a:ln>
      <a:noFill/>
    </a:ln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32"/>
  <c:chart>
    <c:autoTitleDeleted val="1"/>
    <c:view3D>
      <c:rAngAx val="1"/>
    </c:view3D>
    <c:floor>
      <c:spPr>
        <a:solidFill>
          <a:schemeClr val="tx2">
            <a:lumMod val="65000"/>
            <a:lumOff val="35000"/>
          </a:schemeClr>
        </a:solidFill>
      </c:spPr>
    </c:floor>
    <c:plotArea>
      <c:layout>
        <c:manualLayout>
          <c:layoutTarget val="inner"/>
          <c:xMode val="edge"/>
          <c:yMode val="edge"/>
          <c:x val="3.0555555555555572E-2"/>
          <c:y val="7.407407407407407E-2"/>
          <c:w val="0.93888888888888933"/>
          <c:h val="0.77658974919801693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C00000"/>
            </a:solidFill>
            <a:ln>
              <a:solidFill>
                <a:prstClr val="black"/>
              </a:solidFill>
            </a:ln>
          </c:spPr>
          <c:dLbls>
            <c:dLbl>
              <c:idx val="0"/>
              <c:layout>
                <c:manualLayout>
                  <c:x val="9.2825943316239765E-3"/>
                  <c:y val="-2.4691700922119777E-2"/>
                </c:manualLayout>
              </c:layout>
              <c:showVal val="1"/>
            </c:dLbl>
            <c:dLbl>
              <c:idx val="1"/>
              <c:layout>
                <c:manualLayout>
                  <c:x val="1.8565188663247946E-2"/>
                  <c:y val="-3.1746472614153989E-2"/>
                </c:manualLayout>
              </c:layout>
              <c:showVal val="1"/>
            </c:dLbl>
            <c:dLbl>
              <c:idx val="2"/>
              <c:layout>
                <c:manualLayout>
                  <c:x val="1.8565188663247946E-2"/>
                  <c:y val="-2.8219086768136874E-2"/>
                </c:manualLayout>
              </c:layout>
              <c:showVal val="1"/>
            </c:dLbl>
            <c:dLbl>
              <c:idx val="3"/>
              <c:layout>
                <c:manualLayout>
                  <c:x val="9.2825943316239765E-3"/>
                  <c:y val="-2.116431507610265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es-ES"/>
              </a:p>
            </c:txPr>
            <c:showVal val="1"/>
          </c:dLbls>
          <c:cat>
            <c:strRef>
              <c:f>' continuació '!$E$5:$E$8</c:f>
              <c:strCache>
                <c:ptCount val="4"/>
                <c:pt idx="0">
                  <c:v>Llista d'espera</c:v>
                </c:pt>
                <c:pt idx="1">
                  <c:v>Copagament </c:v>
                </c:pt>
                <c:pt idx="2">
                  <c:v>Dependència</c:v>
                </c:pt>
                <c:pt idx="3">
                  <c:v>Tancament definitiu</c:v>
                </c:pt>
              </c:strCache>
            </c:strRef>
          </c:cat>
          <c:val>
            <c:numRef>
              <c:f>' continuació '!$F$5:$F$8</c:f>
              <c:numCache>
                <c:formatCode>General</c:formatCode>
                <c:ptCount val="4"/>
                <c:pt idx="0">
                  <c:v>59</c:v>
                </c:pt>
                <c:pt idx="1">
                  <c:v>22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</c:ser>
        <c:dLbls>
          <c:showVal val="1"/>
        </c:dLbls>
        <c:shape val="cylinder"/>
        <c:axId val="61703296"/>
        <c:axId val="61704832"/>
        <c:axId val="0"/>
      </c:bar3DChart>
      <c:catAx>
        <c:axId val="617032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/>
            </a:pPr>
            <a:endParaRPr lang="es-ES"/>
          </a:p>
        </c:txPr>
        <c:crossAx val="61704832"/>
        <c:crosses val="autoZero"/>
        <c:auto val="1"/>
        <c:lblAlgn val="ctr"/>
        <c:lblOffset val="100"/>
      </c:catAx>
      <c:valAx>
        <c:axId val="61704832"/>
        <c:scaling>
          <c:orientation val="minMax"/>
        </c:scaling>
        <c:delete val="1"/>
        <c:axPos val="l"/>
        <c:numFmt formatCode="General" sourceLinked="1"/>
        <c:tickLblPos val="none"/>
        <c:crossAx val="617032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defTabSz="942975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defTabSz="942975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D3F0293-2B10-43F7-B485-2C79F7DB8725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defTabSz="942975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8488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 smtClean="0"/>
              <a:t>Feu clic aquí per editar els estils de text del patró</a:t>
            </a:r>
          </a:p>
          <a:p>
            <a:pPr lvl="1"/>
            <a:r>
              <a:rPr lang="ca-ES" noProof="0" smtClean="0"/>
              <a:t>Segon nivell</a:t>
            </a:r>
          </a:p>
          <a:p>
            <a:pPr lvl="2"/>
            <a:r>
              <a:rPr lang="ca-ES" noProof="0" smtClean="0"/>
              <a:t>Tercer nivell</a:t>
            </a:r>
          </a:p>
          <a:p>
            <a:pPr lvl="3"/>
            <a:r>
              <a:rPr lang="ca-ES" noProof="0" smtClean="0"/>
              <a:t>Quart nivell</a:t>
            </a:r>
          </a:p>
          <a:p>
            <a:pPr lvl="4"/>
            <a:r>
              <a:rPr lang="ca-ES" noProof="0" smtClean="0"/>
              <a:t>Cinquè nivell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defTabSz="942975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C1A712B-36DB-460C-9FAB-0BBE426C9AB4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FFB5A9-7844-4250-9FAE-5F04A9247A63}" type="slidenum">
              <a:rPr lang="ca-ES" smtClean="0"/>
              <a:pPr/>
              <a:t>1</a:t>
            </a:fld>
            <a:endParaRPr lang="ca-E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A712B-36DB-460C-9FAB-0BBE426C9AB4}" type="slidenum">
              <a:rPr lang="ca-ES" smtClean="0"/>
              <a:pPr>
                <a:defRPr/>
              </a:pPr>
              <a:t>12</a:t>
            </a:fld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7" descr="fonspp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3363"/>
            <a:ext cx="7620000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3" descr="es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092200"/>
            <a:ext cx="2449513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fem barr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786438"/>
            <a:ext cx="2143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54" name="Rectangle 50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49237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ca-ES"/>
              <a:t>Títol de la presentació</a:t>
            </a:r>
            <a:endParaRPr lang="es-ES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quarter" idx="10"/>
          </p:nvPr>
        </p:nvSpPr>
        <p:spPr>
          <a:xfrm>
            <a:off x="755650" y="5227638"/>
            <a:ext cx="3598863" cy="474662"/>
          </a:xfrm>
        </p:spPr>
        <p:txBody>
          <a:bodyPr lIns="90000" tIns="46800" rIns="90000" bIns="46800"/>
          <a:lstStyle>
            <a:lvl1pPr>
              <a:defRPr/>
            </a:lvl1pPr>
          </a:lstStyle>
          <a:p>
            <a:pPr>
              <a:defRPr/>
            </a:pPr>
            <a:fld id="{999D1A17-F3EB-438C-BE2C-2E482FD5E790}" type="datetime1">
              <a:rPr lang="es-ES"/>
              <a:pPr>
                <a:defRPr/>
              </a:pPr>
              <a:t>25/04/2014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FDDA2-9695-4B13-88AC-8EE5DDACC9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B5FD6-D4C6-4EBF-9685-79B01AF8CDF1}" type="datetime1">
              <a:rPr lang="es-ES"/>
              <a:pPr>
                <a:defRPr/>
              </a:pPr>
              <a:t>25/04/2014</a:t>
            </a:fld>
            <a:endParaRPr lang="es-ES"/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XCVX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78613" y="331788"/>
            <a:ext cx="2070100" cy="22526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68313" y="331788"/>
            <a:ext cx="6057900" cy="22526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24622-8F58-41DD-B361-2FB8CB21DE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93BF2-0EE3-456C-9017-90C4A6BD86CF}" type="datetime1">
              <a:rPr lang="es-ES"/>
              <a:pPr>
                <a:defRPr/>
              </a:pPr>
              <a:t>25/04/2014</a:t>
            </a:fld>
            <a:endParaRPr lang="es-ES"/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XCVX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7BE49-77FA-407F-91E3-17184C837D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3CC13-3456-4C6B-8C47-47ECC443E3A5}" type="datetime1">
              <a:rPr lang="es-ES"/>
              <a:pPr>
                <a:defRPr/>
              </a:pPr>
              <a:t>25/04/2014</a:t>
            </a:fld>
            <a:endParaRPr lang="es-ES"/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XCVX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0D2B-5F99-47ED-8154-247BBA229F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29FD5-7DDD-44E3-AFDE-B5B28B84C8B7}" type="datetime1">
              <a:rPr lang="es-ES"/>
              <a:pPr>
                <a:defRPr/>
              </a:pPr>
              <a:t>25/04/2014</a:t>
            </a:fld>
            <a:endParaRPr lang="es-ES"/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XCVX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8313" y="1700213"/>
            <a:ext cx="4064000" cy="884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4713" y="1700213"/>
            <a:ext cx="4064000" cy="884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20D35-340C-4E5F-BEC0-E4F7C7325A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F2504-971D-4F19-899C-EC7495695209}" type="datetime1">
              <a:rPr lang="es-ES"/>
              <a:pPr>
                <a:defRPr/>
              </a:pPr>
              <a:t>25/04/2014</a:t>
            </a:fld>
            <a:endParaRPr lang="es-ES"/>
          </a:p>
        </p:txBody>
      </p:sp>
      <p:sp>
        <p:nvSpPr>
          <p:cNvPr id="7" name="Rectangle 5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XCVX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4EC1D-4818-46DA-8374-1D5176D47A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Rectangle 5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00D5-210C-40E6-AEE8-6E071179D553}" type="datetime1">
              <a:rPr lang="es-ES"/>
              <a:pPr>
                <a:defRPr/>
              </a:pPr>
              <a:t>25/04/2014</a:t>
            </a:fld>
            <a:endParaRPr lang="es-ES"/>
          </a:p>
        </p:txBody>
      </p:sp>
      <p:sp>
        <p:nvSpPr>
          <p:cNvPr id="9" name="Rectangle 5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XCVX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8E2D9-C24B-4C31-BEB9-725A4564B2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EA872-2150-4CB6-AEF1-1535F232BC66}" type="datetime1">
              <a:rPr lang="es-ES"/>
              <a:pPr>
                <a:defRPr/>
              </a:pPr>
              <a:t>25/04/2014</a:t>
            </a:fld>
            <a:endParaRPr lang="es-ES"/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XCVX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09A8E-72DD-4F76-8D54-AF9D263E4F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3" name="Rectangle 5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B7155-91F4-4903-94F7-B933A2938494}" type="datetime1">
              <a:rPr lang="es-ES"/>
              <a:pPr>
                <a:defRPr/>
              </a:pPr>
              <a:t>25/04/2014</a:t>
            </a:fld>
            <a:endParaRPr lang="es-ES"/>
          </a:p>
        </p:txBody>
      </p:sp>
      <p:sp>
        <p:nvSpPr>
          <p:cNvPr id="4" name="Rectangle 5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XCVX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81024-8ABA-4AAE-83A2-C23A00C6EC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E0E90-06C6-4526-86C0-DA5BE246131A}" type="datetime1">
              <a:rPr lang="es-ES"/>
              <a:pPr>
                <a:defRPr/>
              </a:pPr>
              <a:t>25/04/2014</a:t>
            </a:fld>
            <a:endParaRPr lang="es-ES"/>
          </a:p>
        </p:txBody>
      </p:sp>
      <p:sp>
        <p:nvSpPr>
          <p:cNvPr id="7" name="Rectangle 5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XCVX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43CA9-8AA1-4464-83D6-B442EFAF8C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C6008-5E75-47E1-B045-9F1FB60B3490}" type="datetime1">
              <a:rPr lang="es-ES"/>
              <a:pPr>
                <a:defRPr/>
              </a:pPr>
              <a:t>25/04/2014</a:t>
            </a:fld>
            <a:endParaRPr lang="es-ES"/>
          </a:p>
        </p:txBody>
      </p:sp>
      <p:sp>
        <p:nvSpPr>
          <p:cNvPr id="7" name="Rectangle 5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XCVX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1788"/>
            <a:ext cx="73437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afegir el títol de la diapositiva</a:t>
            </a: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468313" y="1341438"/>
            <a:ext cx="8280400" cy="0"/>
          </a:xfrm>
          <a:prstGeom prst="line">
            <a:avLst/>
          </a:prstGeom>
          <a:noFill/>
          <a:ln w="3175">
            <a:solidFill>
              <a:srgbClr val="AC0F54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/>
          </a:p>
        </p:txBody>
      </p:sp>
      <p:sp>
        <p:nvSpPr>
          <p:cNvPr id="1075" name="Rectangle 5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B97D0C-AD2B-4BD9-B949-EED5ECF940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29" name="Rectangle 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00213"/>
            <a:ext cx="82804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ca-ES" smtClean="0"/>
              <a:t>Subtítol </a:t>
            </a:r>
            <a:endParaRPr lang="es-ES" smtClean="0"/>
          </a:p>
        </p:txBody>
      </p:sp>
      <p:pic>
        <p:nvPicPr>
          <p:cNvPr id="1030" name="Picture 54" descr="sol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3888" y="500063"/>
            <a:ext cx="639762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9" name="Rectangle 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F6DC52A-4549-48D0-83C6-BADCA2419109}" type="datetime1">
              <a:rPr lang="es-ES"/>
              <a:pPr>
                <a:defRPr/>
              </a:pPr>
              <a:t>25/04/2014</a:t>
            </a:fld>
            <a:endParaRPr lang="es-ES"/>
          </a:p>
        </p:txBody>
      </p:sp>
      <p:sp>
        <p:nvSpPr>
          <p:cNvPr id="1080" name="Rectangle 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ES"/>
              <a:t>XCVX</a:t>
            </a:r>
          </a:p>
        </p:txBody>
      </p:sp>
      <p:pic>
        <p:nvPicPr>
          <p:cNvPr id="1033" name="Picture 19" descr="fem barri 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5786438"/>
            <a:ext cx="2143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C0F5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C0F5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C0F5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C0F5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C0F5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AC0F5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AC0F5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AC0F5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AC0F5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"/>
        </a:spcBef>
        <a:spcAft>
          <a:spcPct val="0"/>
        </a:spcAft>
        <a:buClr>
          <a:srgbClr val="AC0F54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C0F54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C0F54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C0F54"/>
        </a:buClr>
        <a:buFont typeface="Arial" charset="0"/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C0F54"/>
        </a:buClr>
        <a:buFont typeface="Arial" charset="0"/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C0F54"/>
        </a:buClr>
        <a:buFont typeface="Arial" charset="0"/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C0F54"/>
        </a:buClr>
        <a:buFont typeface="Arial" charset="0"/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C0F54"/>
        </a:buClr>
        <a:buFont typeface="Arial" charset="0"/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4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/>
          <p:cNvSpPr txBox="1"/>
          <p:nvPr/>
        </p:nvSpPr>
        <p:spPr>
          <a:xfrm>
            <a:off x="4499992" y="332657"/>
            <a:ext cx="3816424" cy="1323439"/>
          </a:xfrm>
          <a:prstGeom prst="rect">
            <a:avLst/>
          </a:prstGeom>
          <a:gradFill>
            <a:gsLst>
              <a:gs pos="0">
                <a:srgbClr val="FF844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Corbel" pitchFamily="34" charset="0"/>
              </a:rPr>
              <a:t>P</a:t>
            </a:r>
            <a:r>
              <a:rPr lang="es-ES" sz="2400" b="0" dirty="0" smtClean="0">
                <a:solidFill>
                  <a:schemeClr val="tx1"/>
                </a:solidFill>
                <a:latin typeface="Corbel" pitchFamily="34" charset="0"/>
              </a:rPr>
              <a:t>la </a:t>
            </a:r>
            <a:r>
              <a:rPr lang="es-ES" sz="2400" dirty="0" err="1" smtClean="0">
                <a:solidFill>
                  <a:schemeClr val="tx1"/>
                </a:solidFill>
                <a:latin typeface="Corbel" pitchFamily="34" charset="0"/>
              </a:rPr>
              <a:t>O</a:t>
            </a:r>
            <a:r>
              <a:rPr lang="es-ES" sz="2400" b="0" dirty="0" err="1" smtClean="0">
                <a:solidFill>
                  <a:schemeClr val="tx1"/>
                </a:solidFill>
                <a:latin typeface="Corbel" pitchFamily="34" charset="0"/>
              </a:rPr>
              <a:t>cupació</a:t>
            </a:r>
            <a:r>
              <a:rPr lang="es-ES" sz="2400" b="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  <a:latin typeface="Corbel" pitchFamily="34" charset="0"/>
              </a:rPr>
              <a:t>P</a:t>
            </a:r>
            <a:r>
              <a:rPr lang="es-ES" sz="2400" b="0" dirty="0" err="1" smtClean="0">
                <a:solidFill>
                  <a:schemeClr val="tx1"/>
                </a:solidFill>
                <a:latin typeface="Corbel" pitchFamily="34" charset="0"/>
              </a:rPr>
              <a:t>romoció</a:t>
            </a:r>
            <a:r>
              <a:rPr lang="es-ES" sz="2800" b="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  <a:latin typeface="Corbel" pitchFamily="34" charset="0"/>
              </a:rPr>
              <a:t>A</a:t>
            </a:r>
            <a:r>
              <a:rPr lang="es-ES" sz="2400" b="0" dirty="0" err="1" smtClean="0">
                <a:solidFill>
                  <a:schemeClr val="tx1"/>
                </a:solidFill>
                <a:latin typeface="Corbel" pitchFamily="34" charset="0"/>
              </a:rPr>
              <a:t>utonomia</a:t>
            </a:r>
            <a:r>
              <a:rPr lang="es-ES" sz="2400" b="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es-ES" sz="2400" dirty="0" smtClean="0">
                <a:solidFill>
                  <a:schemeClr val="tx1"/>
                </a:solidFill>
                <a:latin typeface="Corbel" pitchFamily="34" charset="0"/>
              </a:rPr>
              <a:t>P</a:t>
            </a:r>
            <a:r>
              <a:rPr lang="es-ES" sz="2400" b="0" dirty="0" smtClean="0">
                <a:solidFill>
                  <a:schemeClr val="tx1"/>
                </a:solidFill>
                <a:latin typeface="Corbel" pitchFamily="34" charset="0"/>
              </a:rPr>
              <a:t>ersonal</a:t>
            </a:r>
          </a:p>
          <a:p>
            <a:pPr algn="ctr"/>
            <a:r>
              <a:rPr lang="es-ES" sz="2800" dirty="0" smtClean="0">
                <a:solidFill>
                  <a:schemeClr val="tx1"/>
                </a:solidFill>
                <a:latin typeface="Corbel" pitchFamily="34" charset="0"/>
              </a:rPr>
              <a:t>2013</a:t>
            </a:r>
            <a:endParaRPr lang="ca-ES" sz="2800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3" name="4 Marcador de contenido" descr="Anciano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483768" y="2348880"/>
            <a:ext cx="5812125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44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1331640" y="1916832"/>
          <a:ext cx="684076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539552" y="332656"/>
            <a:ext cx="554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CONTINUACIÓ DELS CASOS </a:t>
            </a:r>
          </a:p>
          <a:p>
            <a:r>
              <a:rPr lang="es-ES" sz="2800" b="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FINALITZAT EL PROJECTE</a:t>
            </a:r>
            <a:endParaRPr lang="ca-E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44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91683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a-ES" sz="320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Anàlisi</a:t>
            </a:r>
            <a:r>
              <a:rPr lang="es-ES" sz="320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 </a:t>
            </a:r>
            <a:br>
              <a:rPr lang="es-ES" sz="320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</a:br>
            <a:r>
              <a:rPr lang="es-ES" sz="3200" b="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QUALITATIVA</a:t>
            </a:r>
            <a:endParaRPr lang="ca-ES" sz="3200" b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44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13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rgbClr val="FFC000"/>
                </a:solidFill>
              </a:rPr>
              <a:t/>
            </a:r>
            <a:br>
              <a:rPr lang="es-ES" dirty="0" smtClean="0">
                <a:solidFill>
                  <a:srgbClr val="FFC000"/>
                </a:solidFill>
              </a:rPr>
            </a:br>
            <a:r>
              <a:rPr lang="es-ES" dirty="0" smtClean="0">
                <a:solidFill>
                  <a:srgbClr val="FFC000"/>
                </a:solidFill>
              </a:rPr>
              <a:t/>
            </a:r>
            <a:br>
              <a:rPr lang="es-ES" dirty="0" smtClean="0">
                <a:solidFill>
                  <a:srgbClr val="FFC000"/>
                </a:solidFill>
              </a:rPr>
            </a:br>
            <a:r>
              <a:rPr lang="es-ES" sz="310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DAFO </a:t>
            </a:r>
            <a:endParaRPr lang="es-ES" sz="3100" dirty="0">
              <a:solidFill>
                <a:schemeClr val="accent3">
                  <a:lumMod val="50000"/>
                </a:schemeClr>
              </a:solidFill>
              <a:latin typeface="Corbe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83568" y="1412777"/>
          <a:ext cx="6912768" cy="5019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520"/>
                <a:gridCol w="3177123"/>
                <a:gridCol w="3206125"/>
              </a:tblGrid>
              <a:tr h="614325">
                <a:tc>
                  <a:txBody>
                    <a:bodyPr/>
                    <a:lstStyle/>
                    <a:p>
                      <a:pPr algn="l"/>
                      <a:endParaRPr lang="es-ES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102959" marR="10295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FORTALESES</a:t>
                      </a:r>
                      <a:endParaRPr lang="es-ES" dirty="0"/>
                    </a:p>
                  </a:txBody>
                  <a:tcPr marL="102959" marR="102959">
                    <a:solidFill>
                      <a:srgbClr val="F080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DEBILITATS</a:t>
                      </a:r>
                      <a:endParaRPr lang="es-ES" dirty="0"/>
                    </a:p>
                  </a:txBody>
                  <a:tcPr marL="102959" marR="102959">
                    <a:solidFill>
                      <a:srgbClr val="FF9933"/>
                    </a:solidFill>
                  </a:tcPr>
                </a:tc>
              </a:tr>
              <a:tr h="1971187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 INTERN</a:t>
                      </a:r>
                    </a:p>
                  </a:txBody>
                  <a:tcPr marL="102959" marR="102959" vert="vert27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endParaRPr lang="ca-ES" sz="1600" b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ca-ES" sz="1600" b="0" noProof="0" dirty="0" smtClean="0">
                          <a:solidFill>
                            <a:schemeClr val="tx1"/>
                          </a:solidFill>
                        </a:rPr>
                        <a:t> Bona</a:t>
                      </a:r>
                      <a:r>
                        <a:rPr lang="ca-ES" sz="1600" b="0" baseline="0" noProof="0" dirty="0" smtClean="0">
                          <a:solidFill>
                            <a:schemeClr val="tx1"/>
                          </a:solidFill>
                        </a:rPr>
                        <a:t> comunicació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ca-ES" sz="1600" b="0" baseline="0" noProof="0" dirty="0" smtClean="0">
                          <a:solidFill>
                            <a:schemeClr val="tx1"/>
                          </a:solidFill>
                        </a:rPr>
                        <a:t> Iniciativa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ca-ES" sz="1600" b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a-ES" sz="1600" b="0" baseline="0" noProof="0" dirty="0" err="1" smtClean="0">
                          <a:solidFill>
                            <a:schemeClr val="tx1"/>
                          </a:solidFill>
                        </a:rPr>
                        <a:t>Companyerisme</a:t>
                      </a:r>
                      <a:endParaRPr lang="ca-ES" sz="1600" b="0" baseline="0" noProof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ca-ES" sz="1600" b="0" baseline="0" noProof="0" dirty="0" smtClean="0">
                          <a:solidFill>
                            <a:schemeClr val="tx1"/>
                          </a:solidFill>
                        </a:rPr>
                        <a:t> Motivació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ca-ES" sz="1600" b="0" baseline="0" noProof="0" dirty="0" smtClean="0">
                          <a:solidFill>
                            <a:schemeClr val="tx1"/>
                          </a:solidFill>
                        </a:rPr>
                        <a:t> Valors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ca-ES" sz="1600" b="0" baseline="0" noProof="0" dirty="0" smtClean="0">
                          <a:solidFill>
                            <a:schemeClr val="tx1"/>
                          </a:solidFill>
                        </a:rPr>
                        <a:t> Seguiment dels casos periòdic</a:t>
                      </a:r>
                      <a:endParaRPr lang="ca-ES" sz="1600" noProof="0" dirty="0"/>
                    </a:p>
                  </a:txBody>
                  <a:tcPr marL="102959" marR="102959">
                    <a:gradFill>
                      <a:gsLst>
                        <a:gs pos="0">
                          <a:srgbClr val="F0801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endParaRPr lang="ca-ES" sz="1600" b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ca-ES" sz="1600" b="0" noProof="0" dirty="0" smtClean="0">
                          <a:solidFill>
                            <a:schemeClr val="tx1"/>
                          </a:solidFill>
                        </a:rPr>
                        <a:t> Manca d’experiència prèvia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ca-ES" sz="1600" b="0" baseline="0" noProof="0" dirty="0" smtClean="0">
                          <a:solidFill>
                            <a:schemeClr val="tx1"/>
                          </a:solidFill>
                        </a:rPr>
                        <a:t> Separar professional/personal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ca-ES" sz="1600" b="0" baseline="0" noProof="0" dirty="0" smtClean="0">
                          <a:solidFill>
                            <a:schemeClr val="tx1"/>
                          </a:solidFill>
                        </a:rPr>
                        <a:t> Gran quantitat d’incidències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ca-ES" sz="1600" b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ca-ES" sz="16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02959" marR="102959">
                    <a:gradFill>
                      <a:gsLst>
                        <a:gs pos="0">
                          <a:srgbClr val="FF9933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85071">
                <a:tc>
                  <a:txBody>
                    <a:bodyPr/>
                    <a:lstStyle/>
                    <a:p>
                      <a:pPr algn="ctr"/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 marL="102959" marR="102959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a-ES" sz="1600" b="1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a-ES" sz="1800" b="1" noProof="0" dirty="0" smtClean="0">
                          <a:solidFill>
                            <a:schemeClr val="bg1"/>
                          </a:solidFill>
                        </a:rPr>
                        <a:t>OPORTUNITATS</a:t>
                      </a:r>
                      <a:endParaRPr lang="ca-ES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02959" marR="102959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a-ES" sz="1600" b="1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a-ES" sz="1800" b="1" noProof="0" dirty="0" smtClean="0">
                          <a:solidFill>
                            <a:schemeClr val="bg1"/>
                          </a:solidFill>
                        </a:rPr>
                        <a:t>AMENACES</a:t>
                      </a:r>
                      <a:endParaRPr lang="ca-ES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02959" marR="102959">
                    <a:solidFill>
                      <a:srgbClr val="FF9933"/>
                    </a:solidFill>
                  </a:tcPr>
                </a:tc>
              </a:tr>
              <a:tr h="1725961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EXTERN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 marL="102959" marR="102959" vert="vert27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ca-ES" sz="1600" b="1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ca-ES" sz="1600" b="0" noProof="0" dirty="0" smtClean="0">
                          <a:solidFill>
                            <a:schemeClr val="tx1"/>
                          </a:solidFill>
                        </a:rPr>
                        <a:t> Experiència</a:t>
                      </a:r>
                      <a:r>
                        <a:rPr lang="ca-ES" sz="1600" b="0" baseline="0" noProof="0" dirty="0" smtClean="0">
                          <a:solidFill>
                            <a:schemeClr val="tx1"/>
                          </a:solidFill>
                        </a:rPr>
                        <a:t> com a auxiliar</a:t>
                      </a:r>
                      <a:endParaRPr lang="ca-ES" sz="16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ca-ES" sz="1600" b="0" baseline="0" noProof="0" dirty="0" smtClean="0">
                          <a:solidFill>
                            <a:schemeClr val="tx1"/>
                          </a:solidFill>
                        </a:rPr>
                        <a:t> Millora currículum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ca-ES" sz="1600" b="0" baseline="0" noProof="0" dirty="0" smtClean="0">
                          <a:solidFill>
                            <a:schemeClr val="tx1"/>
                          </a:solidFill>
                        </a:rPr>
                        <a:t> Satisfacció dels usuaris/es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ca-ES" sz="1600" b="0" baseline="0" noProof="0" dirty="0" smtClean="0">
                          <a:solidFill>
                            <a:schemeClr val="tx1"/>
                          </a:solidFill>
                        </a:rPr>
                        <a:t> Seguiment casos </a:t>
                      </a:r>
                      <a:r>
                        <a:rPr lang="ca-ES" sz="1600" b="0" baseline="0" noProof="0" dirty="0" err="1" smtClean="0">
                          <a:solidFill>
                            <a:schemeClr val="tx1"/>
                          </a:solidFill>
                        </a:rPr>
                        <a:t>S.Socials</a:t>
                      </a:r>
                      <a:endParaRPr lang="ca-ES" sz="1600" b="0" baseline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ca-ES" sz="1600" b="0" baseline="0" noProof="0" dirty="0" smtClean="0">
                          <a:solidFill>
                            <a:schemeClr val="tx1"/>
                          </a:solidFill>
                        </a:rPr>
                        <a:t> Formació rebuda</a:t>
                      </a:r>
                    </a:p>
                    <a:p>
                      <a:pPr algn="l"/>
                      <a:endParaRPr lang="ca-ES" sz="1600" noProof="0" dirty="0"/>
                    </a:p>
                  </a:txBody>
                  <a:tcPr marL="102959" marR="102959">
                    <a:gradFill>
                      <a:gsLst>
                        <a:gs pos="0">
                          <a:srgbClr val="FF66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endParaRPr lang="ca-ES" sz="1600" b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ca-ES" sz="1600" b="0" noProof="0" dirty="0" smtClean="0">
                          <a:solidFill>
                            <a:schemeClr val="tx1"/>
                          </a:solidFill>
                        </a:rPr>
                        <a:t> Temporalitat del</a:t>
                      </a:r>
                      <a:r>
                        <a:rPr lang="ca-ES" sz="1600" b="0" baseline="0" noProof="0" dirty="0" smtClean="0">
                          <a:solidFill>
                            <a:schemeClr val="tx1"/>
                          </a:solidFill>
                        </a:rPr>
                        <a:t> servei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ca-ES" sz="1600" b="0" baseline="0" noProof="0" dirty="0" smtClean="0">
                          <a:solidFill>
                            <a:schemeClr val="tx1"/>
                          </a:solidFill>
                        </a:rPr>
                        <a:t> Situació actual  mercat  treball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ca-ES" sz="1600" b="0" baseline="0" noProof="0" dirty="0" smtClean="0">
                          <a:solidFill>
                            <a:schemeClr val="tx1"/>
                          </a:solidFill>
                        </a:rPr>
                        <a:t> Situacions personals i/o familiars complexes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ca-ES" sz="1600" b="0" baseline="0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ca-ES" sz="16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02959" marR="102959">
                    <a:gradFill>
                      <a:gsLst>
                        <a:gs pos="0">
                          <a:srgbClr val="FF9933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44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323528" y="0"/>
            <a:ext cx="7343775" cy="1223962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7F7F7F"/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s-ES" sz="2800" dirty="0" err="1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Participants</a:t>
            </a:r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 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Pla </a:t>
            </a:r>
            <a:r>
              <a:rPr lang="es-ES" sz="2800" dirty="0" err="1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d’Ocupació</a:t>
            </a:r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 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2013</a:t>
            </a:r>
          </a:p>
          <a:p>
            <a:pPr>
              <a:defRPr/>
            </a:pPr>
            <a:endParaRPr lang="es-ES" sz="3200" dirty="0"/>
          </a:p>
        </p:txBody>
      </p:sp>
      <p:sp>
        <p:nvSpPr>
          <p:cNvPr id="19459" name="3 CuadroTexto"/>
          <p:cNvSpPr txBox="1">
            <a:spLocks noChangeArrowheads="1"/>
          </p:cNvSpPr>
          <p:nvPr/>
        </p:nvSpPr>
        <p:spPr bwMode="auto">
          <a:xfrm>
            <a:off x="971600" y="1341438"/>
            <a:ext cx="662458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  <a:tabLst>
                <a:tab pos="901700" algn="l"/>
              </a:tabLst>
            </a:pPr>
            <a:r>
              <a:rPr lang="es-ES" dirty="0"/>
              <a:t>	</a:t>
            </a:r>
            <a:r>
              <a:rPr lang="es-ES" sz="2800" b="1" dirty="0" err="1">
                <a:solidFill>
                  <a:schemeClr val="accent3">
                    <a:lumMod val="50000"/>
                  </a:schemeClr>
                </a:solidFill>
              </a:rPr>
              <a:t>Auxiliars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tabLst>
                <a:tab pos="901700" algn="l"/>
              </a:tabLst>
            </a:pP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s-ES" sz="2000" b="0" dirty="0" smtClean="0">
                <a:solidFill>
                  <a:schemeClr val="accent3">
                    <a:lumMod val="50000"/>
                  </a:schemeClr>
                </a:solidFill>
              </a:rPr>
              <a:t>Yolanda </a:t>
            </a:r>
            <a:r>
              <a:rPr lang="es-ES" sz="2000" b="0" dirty="0">
                <a:solidFill>
                  <a:schemeClr val="accent3">
                    <a:lumMod val="50000"/>
                  </a:schemeClr>
                </a:solidFill>
              </a:rPr>
              <a:t>Amigó</a:t>
            </a:r>
          </a:p>
          <a:p>
            <a:pPr>
              <a:lnSpc>
                <a:spcPct val="150000"/>
              </a:lnSpc>
              <a:tabLst>
                <a:tab pos="901700" algn="l"/>
              </a:tabLst>
            </a:pPr>
            <a:r>
              <a:rPr lang="es-ES" sz="2000" b="0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s-ES" sz="2000" b="0" dirty="0" err="1">
                <a:solidFill>
                  <a:schemeClr val="accent3">
                    <a:lumMod val="50000"/>
                  </a:schemeClr>
                </a:solidFill>
              </a:rPr>
              <a:t>Mariuxi</a:t>
            </a:r>
            <a:r>
              <a:rPr lang="es-ES" sz="2000" b="0" dirty="0">
                <a:solidFill>
                  <a:schemeClr val="accent3">
                    <a:lumMod val="50000"/>
                  </a:schemeClr>
                </a:solidFill>
              </a:rPr>
              <a:t> Altamirano</a:t>
            </a:r>
          </a:p>
          <a:p>
            <a:pPr>
              <a:lnSpc>
                <a:spcPct val="150000"/>
              </a:lnSpc>
              <a:tabLst>
                <a:tab pos="901700" algn="l"/>
              </a:tabLst>
            </a:pPr>
            <a:r>
              <a:rPr lang="es-ES" sz="2000" b="0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s-ES" sz="2000" b="0" dirty="0" err="1">
                <a:solidFill>
                  <a:schemeClr val="accent3">
                    <a:lumMod val="50000"/>
                  </a:schemeClr>
                </a:solidFill>
              </a:rPr>
              <a:t>Aicha</a:t>
            </a:r>
            <a:r>
              <a:rPr lang="es-ES" sz="20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2000" b="0" dirty="0" err="1">
                <a:solidFill>
                  <a:schemeClr val="accent3">
                    <a:lumMod val="50000"/>
                  </a:schemeClr>
                </a:solidFill>
              </a:rPr>
              <a:t>Elhamdani</a:t>
            </a:r>
            <a:endParaRPr lang="es-ES" sz="2000" b="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901700" algn="l"/>
              </a:tabLst>
            </a:pPr>
            <a:r>
              <a:rPr lang="es-ES" sz="2000" b="0" dirty="0">
                <a:solidFill>
                  <a:schemeClr val="accent3">
                    <a:lumMod val="50000"/>
                  </a:schemeClr>
                </a:solidFill>
              </a:rPr>
              <a:t>	Rebeca Galeano</a:t>
            </a:r>
          </a:p>
          <a:p>
            <a:pPr>
              <a:lnSpc>
                <a:spcPct val="150000"/>
              </a:lnSpc>
              <a:tabLst>
                <a:tab pos="901700" algn="l"/>
              </a:tabLst>
            </a:pPr>
            <a:r>
              <a:rPr lang="es-ES" sz="2000" b="0" dirty="0">
                <a:solidFill>
                  <a:schemeClr val="accent3">
                    <a:lumMod val="50000"/>
                  </a:schemeClr>
                </a:solidFill>
              </a:rPr>
              <a:t>	Rosa Gómez</a:t>
            </a:r>
          </a:p>
          <a:p>
            <a:pPr>
              <a:lnSpc>
                <a:spcPct val="150000"/>
              </a:lnSpc>
              <a:tabLst>
                <a:tab pos="901700" algn="l"/>
              </a:tabLst>
            </a:pPr>
            <a:r>
              <a:rPr lang="es-ES" sz="2000" b="0" dirty="0">
                <a:solidFill>
                  <a:schemeClr val="accent3">
                    <a:lumMod val="50000"/>
                  </a:schemeClr>
                </a:solidFill>
              </a:rPr>
              <a:t>	Karina Jaime</a:t>
            </a:r>
          </a:p>
          <a:p>
            <a:pPr>
              <a:lnSpc>
                <a:spcPct val="150000"/>
              </a:lnSpc>
              <a:tabLst>
                <a:tab pos="901700" algn="l"/>
              </a:tabLst>
            </a:pPr>
            <a:r>
              <a:rPr lang="es-ES" sz="2000" b="0" dirty="0">
                <a:solidFill>
                  <a:schemeClr val="accent3">
                    <a:lumMod val="50000"/>
                  </a:schemeClr>
                </a:solidFill>
              </a:rPr>
              <a:t>	Katherine Maya</a:t>
            </a:r>
          </a:p>
          <a:p>
            <a:pPr>
              <a:lnSpc>
                <a:spcPct val="150000"/>
              </a:lnSpc>
              <a:tabLst>
                <a:tab pos="901700" algn="l"/>
              </a:tabLst>
            </a:pPr>
            <a:r>
              <a:rPr lang="es-ES" sz="2000" b="0" dirty="0">
                <a:solidFill>
                  <a:schemeClr val="accent3">
                    <a:lumMod val="50000"/>
                  </a:schemeClr>
                </a:solidFill>
              </a:rPr>
              <a:t>	Verónica Pérez</a:t>
            </a:r>
          </a:p>
          <a:p>
            <a:pPr>
              <a:buFont typeface="Wingdings" pitchFamily="2" charset="2"/>
              <a:buChar char="q"/>
              <a:tabLst>
                <a:tab pos="901700" algn="l"/>
              </a:tabLst>
            </a:pPr>
            <a:r>
              <a:rPr lang="es-ES" sz="2400" dirty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es-ES" sz="2800" b="1" dirty="0">
                <a:solidFill>
                  <a:schemeClr val="accent3">
                    <a:lumMod val="50000"/>
                  </a:schemeClr>
                </a:solidFill>
              </a:rPr>
              <a:t>TS Coordinadora </a:t>
            </a:r>
            <a:r>
              <a:rPr lang="es-ES" sz="2800" b="1" dirty="0" err="1">
                <a:solidFill>
                  <a:schemeClr val="accent3">
                    <a:lumMod val="50000"/>
                  </a:schemeClr>
                </a:solidFill>
              </a:rPr>
              <a:t>Projecte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tabLst>
                <a:tab pos="901700" algn="l"/>
              </a:tabLst>
            </a:pPr>
            <a:r>
              <a:rPr lang="es-ES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s-ES" sz="2000" b="0" dirty="0">
                <a:solidFill>
                  <a:schemeClr val="accent3">
                    <a:lumMod val="50000"/>
                  </a:schemeClr>
                </a:solidFill>
              </a:rPr>
              <a:t>Maite </a:t>
            </a:r>
            <a:r>
              <a:rPr lang="es-ES" sz="2000" b="0" dirty="0" err="1">
                <a:solidFill>
                  <a:schemeClr val="accent3">
                    <a:lumMod val="50000"/>
                  </a:schemeClr>
                </a:solidFill>
              </a:rPr>
              <a:t>Ramon</a:t>
            </a:r>
            <a:endParaRPr lang="es-ES" sz="2000" b="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tabLst>
                <a:tab pos="901700" algn="l"/>
              </a:tabLst>
            </a:pPr>
            <a:endParaRPr lang="es-ES" dirty="0"/>
          </a:p>
          <a:p>
            <a:pPr>
              <a:tabLst>
                <a:tab pos="901700" algn="l"/>
              </a:tabLst>
            </a:pPr>
            <a:r>
              <a:rPr lang="es-ES" dirty="0"/>
              <a:t>	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44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47106" name="Picture 7" descr="fons-ultima-pàg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8913"/>
            <a:ext cx="8424862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8" descr="logo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4346575"/>
            <a:ext cx="3455987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44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dirty="0" smtClean="0">
                <a:solidFill>
                  <a:schemeClr val="accent1">
                    <a:satMod val="150000"/>
                  </a:schemeClr>
                </a:solidFill>
              </a:rPr>
              <a:t>                                      </a:t>
            </a:r>
            <a:br>
              <a:rPr lang="es-ES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s-ES" sz="36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s-ES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s-ES" sz="3100" b="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PROMOCIÓ</a:t>
            </a:r>
            <a:r>
              <a:rPr lang="es-ES" sz="310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 </a:t>
            </a:r>
            <a:br>
              <a:rPr lang="es-ES" sz="310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</a:br>
            <a:r>
              <a:rPr lang="es-ES" sz="310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AUTONOMIA PERSONAL</a:t>
            </a:r>
            <a:r>
              <a:rPr lang="es-ES" sz="31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s-ES" sz="31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ES" sz="36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s-ES" sz="3600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s-ES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8195" name="4 Marcador de contenido" descr="Ancian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736" y="1628801"/>
            <a:ext cx="6480720" cy="4132047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4294967295"/>
          </p:nvPr>
        </p:nvSpPr>
        <p:spPr>
          <a:xfrm>
            <a:off x="179512" y="1556792"/>
            <a:ext cx="1944216" cy="4968551"/>
          </a:xfrm>
        </p:spPr>
        <p:txBody>
          <a:bodyPr vert="vert270" rtlCol="0">
            <a:noAutofit/>
          </a:bodyPr>
          <a:lstStyle/>
          <a:p>
            <a:pPr marL="438912" indent="-32004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" sz="3200" b="1" dirty="0" smtClean="0">
                <a:latin typeface="Corbel" pitchFamily="34" charset="0"/>
              </a:rPr>
              <a:t>MEMÒRIA </a:t>
            </a:r>
          </a:p>
          <a:p>
            <a:pPr marL="438912" indent="-32004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" sz="3200" dirty="0" smtClean="0">
                <a:latin typeface="Corbel" pitchFamily="34" charset="0"/>
              </a:rPr>
              <a:t>P</a:t>
            </a:r>
            <a:r>
              <a:rPr lang="es-ES" sz="3200" b="1" dirty="0" smtClean="0">
                <a:latin typeface="Corbel" pitchFamily="34" charset="0"/>
              </a:rPr>
              <a:t>la </a:t>
            </a:r>
            <a:r>
              <a:rPr lang="es-ES" sz="3200" dirty="0" err="1" smtClean="0">
                <a:latin typeface="Corbel" pitchFamily="34" charset="0"/>
              </a:rPr>
              <a:t>O</a:t>
            </a:r>
            <a:r>
              <a:rPr lang="es-ES" sz="3200" b="1" dirty="0" err="1" smtClean="0">
                <a:latin typeface="Corbel" pitchFamily="34" charset="0"/>
              </a:rPr>
              <a:t>cupació</a:t>
            </a:r>
            <a:r>
              <a:rPr lang="es-ES" sz="3200" b="1" dirty="0" smtClean="0">
                <a:latin typeface="Corbel" pitchFamily="34" charset="0"/>
              </a:rPr>
              <a:t> 2013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ca-ES" sz="6000" b="1" dirty="0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44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s-ES" sz="28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TASQUES </a:t>
            </a:r>
            <a:r>
              <a:rPr lang="es-ES" sz="2800" b="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REALITZADES PER L’EQUIP</a:t>
            </a:r>
            <a:endParaRPr lang="es-ES" sz="2800" dirty="0">
              <a:solidFill>
                <a:schemeClr val="accent3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251520" y="1628800"/>
            <a:ext cx="8642350" cy="4032250"/>
          </a:xfrm>
          <a:gradFill rotWithShape="1">
            <a:gsLst>
              <a:gs pos="0">
                <a:srgbClr val="FF9933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endParaRPr lang="ca-ES" sz="1600" dirty="0" smtClean="0">
              <a:latin typeface="Arial Black" pitchFamily="34" charset="0"/>
              <a:ea typeface="Aharoni"/>
              <a:cs typeface="Aharoni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ca-ES" sz="1600" dirty="0" smtClean="0">
                <a:latin typeface="Arial Black" pitchFamily="34" charset="0"/>
                <a:ea typeface="Aharoni"/>
                <a:cs typeface="Aharoni"/>
                <a:sym typeface="Wingdings" pitchFamily="2" charset="2"/>
              </a:rPr>
              <a:t> Elaboració llistat receptors/es                Coordinacions</a:t>
            </a:r>
          </a:p>
          <a:p>
            <a:pPr eaLnBrk="1" hangingPunct="1">
              <a:buFont typeface="Wingdings" pitchFamily="2" charset="2"/>
              <a:buChar char="§"/>
            </a:pPr>
            <a:endParaRPr lang="ca-ES" sz="1600" dirty="0" smtClean="0">
              <a:latin typeface="Arial Black" pitchFamily="34" charset="0"/>
              <a:ea typeface="Aharoni"/>
              <a:cs typeface="Aharoni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ca-ES" sz="1600" dirty="0" smtClean="0">
                <a:latin typeface="Arial Black" pitchFamily="34" charset="0"/>
                <a:ea typeface="Aharoni"/>
                <a:cs typeface="Aharoni"/>
                <a:sym typeface="Wingdings" pitchFamily="2" charset="2"/>
              </a:rPr>
              <a:t> Programació d’horaris i domicilis	  Detecció de necessitats</a:t>
            </a:r>
          </a:p>
          <a:p>
            <a:pPr eaLnBrk="1" hangingPunct="1">
              <a:buFont typeface="Wingdings 2" pitchFamily="18" charset="2"/>
              <a:buNone/>
            </a:pPr>
            <a:endParaRPr lang="ca-ES" sz="1600" dirty="0" smtClean="0">
              <a:latin typeface="Arial Black" pitchFamily="34" charset="0"/>
              <a:ea typeface="Aharoni"/>
              <a:cs typeface="Aharoni"/>
              <a:sym typeface="Wingdings" pitchFamily="2" charset="2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ca-ES" sz="1600" dirty="0" smtClean="0">
                <a:latin typeface="Arial Black" pitchFamily="34" charset="0"/>
                <a:ea typeface="Aharoni"/>
                <a:cs typeface="Aharoni"/>
                <a:sym typeface="Wingdings" pitchFamily="2" charset="2"/>
              </a:rPr>
              <a:t> Neteja a domicili per les auxiliars	  Reunions de seguiment</a:t>
            </a:r>
          </a:p>
          <a:p>
            <a:pPr eaLnBrk="1" hangingPunct="1">
              <a:buFont typeface="Wingdings" pitchFamily="2" charset="2"/>
              <a:buChar char="§"/>
            </a:pPr>
            <a:endParaRPr lang="ca-ES" sz="1600" dirty="0" smtClean="0">
              <a:latin typeface="Arial Black" pitchFamily="34" charset="0"/>
              <a:ea typeface="Aharoni"/>
              <a:cs typeface="Aharoni"/>
              <a:sym typeface="Wingdings" pitchFamily="2" charset="2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ca-ES" sz="1600" dirty="0" smtClean="0">
                <a:latin typeface="Arial Black" pitchFamily="34" charset="0"/>
                <a:ea typeface="Aharoni"/>
                <a:cs typeface="Aharoni"/>
                <a:sym typeface="Wingdings" pitchFamily="2" charset="2"/>
              </a:rPr>
              <a:t> Visites a domicilis			  Registre en base de dades</a:t>
            </a:r>
          </a:p>
          <a:p>
            <a:pPr eaLnBrk="1" hangingPunct="1">
              <a:buFont typeface="Wingdings 2" pitchFamily="18" charset="2"/>
              <a:buNone/>
            </a:pPr>
            <a:endParaRPr lang="ca-ES" sz="1600" dirty="0" smtClean="0">
              <a:latin typeface="Arial Black" pitchFamily="34" charset="0"/>
              <a:ea typeface="Aharoni"/>
              <a:cs typeface="Aharoni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ca-ES" sz="1600" dirty="0" smtClean="0">
                <a:latin typeface="Arial Black" pitchFamily="34" charset="0"/>
                <a:ea typeface="Aharoni"/>
                <a:cs typeface="Aharoni"/>
                <a:sym typeface="Wingdings" pitchFamily="2" charset="2"/>
              </a:rPr>
              <a:t> Seguiment dels casos			  Formació</a:t>
            </a:r>
          </a:p>
          <a:p>
            <a:pPr eaLnBrk="1" hangingPunct="1">
              <a:buFont typeface="Wingdings 2" pitchFamily="18" charset="2"/>
              <a:buNone/>
            </a:pPr>
            <a:endParaRPr lang="ca-ES" sz="1600" dirty="0" smtClean="0">
              <a:latin typeface="Arial Black" pitchFamily="34" charset="0"/>
              <a:ea typeface="Aharoni"/>
              <a:cs typeface="Aharoni"/>
              <a:sym typeface="Wingdings" pitchFamily="2" charset="2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ca-ES" sz="1600" dirty="0" smtClean="0">
                <a:latin typeface="Arial Black" pitchFamily="34" charset="0"/>
                <a:ea typeface="Aharoni"/>
                <a:cs typeface="Aharoni"/>
                <a:sym typeface="Wingdings" pitchFamily="2" charset="2"/>
              </a:rPr>
              <a:t>  Resolució d’incidències		   Suport Servei At. Gent Gran</a:t>
            </a:r>
          </a:p>
          <a:p>
            <a:pPr eaLnBrk="1" hangingPunct="1">
              <a:buFont typeface="Wingdings 2" pitchFamily="18" charset="2"/>
              <a:buNone/>
            </a:pPr>
            <a:endParaRPr lang="ca-ES" sz="1600" dirty="0" smtClean="0">
              <a:latin typeface="Arial Black" pitchFamily="34" charset="0"/>
              <a:ea typeface="Aharoni"/>
              <a:cs typeface="Aharoni"/>
              <a:sym typeface="Wingdings" pitchFamily="2" charset="2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ca-ES" sz="1600" dirty="0" smtClean="0">
                <a:latin typeface="Arial Black" pitchFamily="34" charset="0"/>
                <a:ea typeface="Aharoni"/>
                <a:cs typeface="Aharoni"/>
                <a:sym typeface="Wingdings" pitchFamily="2" charset="2"/>
              </a:rPr>
              <a:t>  Elaboració d’informes                               i Casal Municipal</a:t>
            </a:r>
            <a:r>
              <a:rPr lang="ca-ES" sz="1600" dirty="0" smtClean="0">
                <a:latin typeface="Arial Black" pitchFamily="34" charset="0"/>
                <a:ea typeface="Aharoni"/>
                <a:cs typeface="Aharoni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44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84482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a-ES" sz="320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Anàlisi</a:t>
            </a:r>
            <a:r>
              <a:rPr lang="es-ES" sz="320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 </a:t>
            </a:r>
            <a:br>
              <a:rPr lang="es-ES" sz="320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</a:br>
            <a:r>
              <a:rPr lang="es-ES" sz="3200" b="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QUANTITATIVA</a:t>
            </a:r>
            <a:endParaRPr lang="ca-ES" sz="3200" b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44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252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b="0" dirty="0" smtClean="0">
                <a:solidFill>
                  <a:srgbClr val="FFC000"/>
                </a:solidFill>
              </a:rPr>
              <a:t/>
            </a:r>
            <a:br>
              <a:rPr lang="es-ES" sz="2800" b="0" dirty="0" smtClean="0">
                <a:solidFill>
                  <a:srgbClr val="FFC000"/>
                </a:solidFill>
              </a:rPr>
            </a:br>
            <a:r>
              <a:rPr lang="es-ES" sz="2800" b="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DISTRIBUCIÓ DELS RECEPTORS/ES </a:t>
            </a:r>
            <a:br>
              <a:rPr lang="es-ES" sz="2800" b="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</a:br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SEGONS BARRI</a:t>
            </a:r>
            <a:endParaRPr lang="es-ES" sz="2800" dirty="0">
              <a:solidFill>
                <a:schemeClr val="accent3">
                  <a:lumMod val="50000"/>
                </a:schemeClr>
              </a:solidFill>
              <a:latin typeface="Corbel" pitchFamily="34" charset="0"/>
            </a:endParaRPr>
          </a:p>
        </p:txBody>
      </p:sp>
      <p:graphicFrame>
        <p:nvGraphicFramePr>
          <p:cNvPr id="5" name="1 Gráfico"/>
          <p:cNvGraphicFramePr>
            <a:graphicFrameLocks noGrp="1"/>
          </p:cNvGraphicFramePr>
          <p:nvPr>
            <p:ph idx="1"/>
          </p:nvPr>
        </p:nvGraphicFramePr>
        <p:xfrm>
          <a:off x="539552" y="1772816"/>
          <a:ext cx="770485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44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343775" cy="9366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b="0" dirty="0" smtClean="0">
                <a:solidFill>
                  <a:srgbClr val="FFC000"/>
                </a:solidFill>
              </a:rPr>
              <a:t/>
            </a:r>
            <a:br>
              <a:rPr lang="es-ES" sz="2800" b="0" dirty="0" smtClean="0">
                <a:solidFill>
                  <a:srgbClr val="FFC000"/>
                </a:solidFill>
              </a:rPr>
            </a:br>
            <a:r>
              <a:rPr lang="es-ES" sz="2800" b="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DISTRIBUCIÓ DELS RECEPTORS/ES</a:t>
            </a:r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/>
            </a:r>
            <a:br>
              <a:rPr lang="es-ES" sz="280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</a:br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SEGONS EDAT</a:t>
            </a:r>
            <a:endParaRPr lang="es-ES" sz="2800" dirty="0">
              <a:solidFill>
                <a:schemeClr val="accent3">
                  <a:lumMod val="50000"/>
                </a:schemeClr>
              </a:solidFill>
              <a:latin typeface="Corbel" pitchFamily="34" charset="0"/>
            </a:endParaRPr>
          </a:p>
        </p:txBody>
      </p:sp>
      <p:graphicFrame>
        <p:nvGraphicFramePr>
          <p:cNvPr id="6" name="2 Gráfico"/>
          <p:cNvGraphicFramePr>
            <a:graphicFrameLocks noGrp="1"/>
          </p:cNvGraphicFramePr>
          <p:nvPr>
            <p:ph idx="1"/>
          </p:nvPr>
        </p:nvGraphicFramePr>
        <p:xfrm>
          <a:off x="539552" y="1484785"/>
          <a:ext cx="8219256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44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521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b="0" dirty="0" smtClean="0">
                <a:solidFill>
                  <a:srgbClr val="FFC000"/>
                </a:solidFill>
              </a:rPr>
              <a:t/>
            </a:r>
            <a:br>
              <a:rPr lang="es-ES" sz="2800" b="0" dirty="0" smtClean="0">
                <a:solidFill>
                  <a:srgbClr val="FFC000"/>
                </a:solidFill>
              </a:rPr>
            </a:br>
            <a:r>
              <a:rPr lang="es-ES" sz="2800" b="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DISTRIBUCIÓ DELS RECEPTORS/ES</a:t>
            </a:r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/>
            </a:r>
            <a:br>
              <a:rPr lang="es-ES" sz="280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</a:br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SEGONS SEXE-CONVIVÈNCIA</a:t>
            </a:r>
            <a:endParaRPr lang="es-ES" sz="2800" dirty="0">
              <a:solidFill>
                <a:schemeClr val="accent3">
                  <a:lumMod val="50000"/>
                </a:schemeClr>
              </a:solidFill>
              <a:latin typeface="Corbel" pitchFamily="34" charset="0"/>
            </a:endParaRPr>
          </a:p>
        </p:txBody>
      </p:sp>
      <p:graphicFrame>
        <p:nvGraphicFramePr>
          <p:cNvPr id="4" name="1 Gráfico"/>
          <p:cNvGraphicFramePr>
            <a:graphicFrameLocks noGrp="1"/>
          </p:cNvGraphicFramePr>
          <p:nvPr>
            <p:ph idx="1"/>
          </p:nvPr>
        </p:nvGraphicFramePr>
        <p:xfrm>
          <a:off x="323528" y="1556792"/>
          <a:ext cx="79780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44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02016" cy="792088"/>
          </a:xfrm>
          <a:noFill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dirty="0" smtClean="0">
                <a:solidFill>
                  <a:srgbClr val="FFC000"/>
                </a:solidFill>
              </a:rPr>
              <a:t/>
            </a:r>
            <a:br>
              <a:rPr lang="es-ES" sz="2800" dirty="0" smtClean="0">
                <a:solidFill>
                  <a:srgbClr val="FFC000"/>
                </a:solidFill>
              </a:rPr>
            </a:br>
            <a:r>
              <a:rPr lang="es-ES" sz="2800" dirty="0" smtClean="0">
                <a:solidFill>
                  <a:srgbClr val="FFC000"/>
                </a:solidFill>
              </a:rPr>
              <a:t/>
            </a:r>
            <a:br>
              <a:rPr lang="es-ES" sz="2800" dirty="0" smtClean="0">
                <a:solidFill>
                  <a:srgbClr val="FFC000"/>
                </a:solidFill>
              </a:rPr>
            </a:br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SUPORT </a:t>
            </a:r>
            <a:r>
              <a:rPr lang="es-ES" sz="2800" b="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A</a:t>
            </a:r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 </a:t>
            </a:r>
            <a:r>
              <a:rPr lang="es-ES" sz="2800" b="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ALTRES SERVEIS</a:t>
            </a:r>
            <a:br>
              <a:rPr lang="es-ES" sz="2800" b="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</a:br>
            <a:endParaRPr lang="es-ES" sz="2800" b="0" dirty="0">
              <a:solidFill>
                <a:schemeClr val="accent3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251520" y="1772816"/>
            <a:ext cx="3313113" cy="6477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8447">
                  <a:tint val="66000"/>
                  <a:satMod val="160000"/>
                </a:srgbClr>
              </a:gs>
              <a:gs pos="50000">
                <a:srgbClr val="FF8447">
                  <a:tint val="44500"/>
                  <a:satMod val="160000"/>
                </a:srgbClr>
              </a:gs>
              <a:gs pos="100000">
                <a:srgbClr val="FF8447">
                  <a:tint val="23500"/>
                  <a:satMod val="160000"/>
                </a:srgbClr>
              </a:gs>
            </a:gsLst>
            <a:lin ang="18900000" scaled="1"/>
            <a:tileRect/>
          </a:gra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s-ES" b="1" dirty="0">
                <a:solidFill>
                  <a:schemeClr val="tx1"/>
                </a:solidFill>
                <a:latin typeface="+mj-lt"/>
              </a:rPr>
              <a:t>SERVEI  ATENCIÓ GENT GRAN</a:t>
            </a:r>
          </a:p>
          <a:p>
            <a:pPr>
              <a:defRPr/>
            </a:pPr>
            <a:endParaRPr lang="es-ES" dirty="0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5435600" y="1773238"/>
            <a:ext cx="3457575" cy="60166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8447">
                  <a:tint val="66000"/>
                  <a:satMod val="160000"/>
                </a:srgbClr>
              </a:gs>
              <a:gs pos="50000">
                <a:srgbClr val="FF8447">
                  <a:tint val="44500"/>
                  <a:satMod val="160000"/>
                </a:srgbClr>
              </a:gs>
              <a:gs pos="100000">
                <a:srgbClr val="FF8447">
                  <a:tint val="23500"/>
                  <a:satMod val="160000"/>
                </a:srgbClr>
              </a:gs>
            </a:gsLst>
            <a:lin ang="18900000" scaled="1"/>
            <a:tileRect/>
          </a:gra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s-ES" b="1" dirty="0">
                <a:solidFill>
                  <a:schemeClr val="tx1"/>
                </a:solidFill>
                <a:latin typeface="+mj-lt"/>
              </a:rPr>
              <a:t>CASAL MUNICIPAL GENT GRAN</a:t>
            </a:r>
          </a:p>
          <a:p>
            <a:pPr>
              <a:defRPr/>
            </a:pP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79388" y="2492375"/>
            <a:ext cx="8569325" cy="191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tabLst>
                <a:tab pos="4572000" algn="l"/>
              </a:tabLst>
              <a:defRPr/>
            </a:pPr>
            <a:endParaRPr lang="es-ES" sz="1850" b="1" u="sng" dirty="0"/>
          </a:p>
          <a:p>
            <a:pPr>
              <a:tabLst>
                <a:tab pos="4572000" algn="l"/>
              </a:tabLst>
              <a:defRPr/>
            </a:pPr>
            <a:endParaRPr lang="es-ES" sz="2000" u="sng" dirty="0"/>
          </a:p>
          <a:p>
            <a:pPr>
              <a:tabLst>
                <a:tab pos="4572000" algn="l"/>
              </a:tabLst>
              <a:defRPr/>
            </a:pPr>
            <a:endParaRPr lang="es-ES" sz="2000" u="sng" dirty="0"/>
          </a:p>
          <a:p>
            <a:pPr>
              <a:tabLst>
                <a:tab pos="4572000" algn="l"/>
              </a:tabLst>
              <a:defRPr/>
            </a:pPr>
            <a:endParaRPr lang="es-ES" sz="2000" u="sng" dirty="0"/>
          </a:p>
          <a:p>
            <a:pPr>
              <a:tabLst>
                <a:tab pos="4572000" algn="l"/>
              </a:tabLst>
              <a:defRPr/>
            </a:pPr>
            <a:endParaRPr lang="es-ES" sz="2000" u="sng" dirty="0"/>
          </a:p>
          <a:p>
            <a:pPr>
              <a:tabLst>
                <a:tab pos="4572000" algn="l"/>
              </a:tabLst>
              <a:defRPr/>
            </a:pPr>
            <a:r>
              <a:rPr lang="es-ES" sz="2000" u="sng" dirty="0"/>
              <a:t>            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79511" y="2708275"/>
          <a:ext cx="8784977" cy="4663440"/>
        </p:xfrm>
        <a:graphic>
          <a:graphicData uri="http://schemas.openxmlformats.org/drawingml/2006/table">
            <a:tbl>
              <a:tblPr/>
              <a:tblGrid>
                <a:gridCol w="4762710"/>
                <a:gridCol w="4022267"/>
              </a:tblGrid>
              <a:tr h="3961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s-ES" sz="1600" b="1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600" b="1" dirty="0" err="1" smtClean="0">
                          <a:latin typeface="+mn-lt"/>
                          <a:ea typeface="Times New Roman"/>
                        </a:rPr>
                        <a:t>Arranjaments</a:t>
                      </a:r>
                      <a:r>
                        <a:rPr lang="es-ES" sz="1600" b="1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600" b="1" dirty="0" err="1">
                          <a:latin typeface="+mn-lt"/>
                          <a:ea typeface="Times New Roman"/>
                        </a:rPr>
                        <a:t>domicliaris</a:t>
                      </a:r>
                      <a:r>
                        <a:rPr lang="es-ES" sz="1600" b="1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kumimoji="0" lang="es-ES" sz="16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(</a:t>
                      </a:r>
                      <a:r>
                        <a:rPr kumimoji="0" lang="es-ES" sz="1600" b="1" kern="12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Diputació</a:t>
                      </a:r>
                      <a:r>
                        <a:rPr kumimoji="0" lang="es-ES" sz="16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 de BCN</a:t>
                      </a: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s-ES" sz="1600" b="0" baseline="0" dirty="0" smtClean="0">
                          <a:latin typeface="+mn-lt"/>
                          <a:ea typeface="Times New Roman"/>
                        </a:rPr>
                        <a:t>          - 13 </a:t>
                      </a:r>
                      <a:r>
                        <a:rPr lang="es-ES" sz="1600" b="0" baseline="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visites</a:t>
                      </a:r>
                      <a:r>
                        <a:rPr lang="es-ES" sz="1600" b="0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600" b="0" baseline="0" dirty="0" err="1" smtClean="0">
                          <a:latin typeface="+mn-lt"/>
                          <a:ea typeface="Times New Roman"/>
                        </a:rPr>
                        <a:t>prèvia</a:t>
                      </a:r>
                      <a:r>
                        <a:rPr lang="es-ES" sz="1600" b="0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600" b="0" baseline="0" dirty="0" err="1" smtClean="0">
                          <a:latin typeface="+mn-lt"/>
                          <a:ea typeface="Times New Roman"/>
                        </a:rPr>
                        <a:t>intervenció</a:t>
                      </a:r>
                      <a:endParaRPr lang="es-ES" sz="1600" b="0" baseline="0" dirty="0" smtClean="0"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s-ES" sz="1600" b="0" baseline="0" dirty="0" smtClean="0">
                          <a:latin typeface="+mn-lt"/>
                          <a:ea typeface="Times New Roman"/>
                        </a:rPr>
                        <a:t>          - 11 visites </a:t>
                      </a:r>
                      <a:r>
                        <a:rPr lang="es-ES" sz="1600" b="0" baseline="0" dirty="0" err="1" smtClean="0">
                          <a:latin typeface="+mn-lt"/>
                          <a:ea typeface="Times New Roman"/>
                        </a:rPr>
                        <a:t>seguiment</a:t>
                      </a:r>
                      <a:r>
                        <a:rPr lang="es-ES" sz="1600" b="0" baseline="0" dirty="0" smtClean="0">
                          <a:latin typeface="+mn-lt"/>
                          <a:ea typeface="Times New Roman"/>
                        </a:rPr>
                        <a:t> i </a:t>
                      </a:r>
                      <a:r>
                        <a:rPr lang="es-ES" sz="1600" b="0" baseline="0" dirty="0" err="1" smtClean="0">
                          <a:latin typeface="+mn-lt"/>
                          <a:ea typeface="Times New Roman"/>
                        </a:rPr>
                        <a:t>valoració</a:t>
                      </a:r>
                      <a:endParaRPr lang="es-ES" sz="1600" b="0" baseline="0" dirty="0" smtClean="0"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s-ES" sz="1600" b="0" baseline="0" dirty="0" smtClean="0">
                          <a:latin typeface="+mn-lt"/>
                          <a:ea typeface="Times New Roman"/>
                        </a:rPr>
                        <a:t>           - </a:t>
                      </a:r>
                      <a:r>
                        <a:rPr lang="es-ES" sz="1600" b="0" baseline="0" dirty="0" err="1" smtClean="0">
                          <a:latin typeface="+mn-lt"/>
                          <a:ea typeface="Times New Roman"/>
                        </a:rPr>
                        <a:t>Llistat</a:t>
                      </a:r>
                      <a:r>
                        <a:rPr lang="es-ES" sz="1600" b="0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600" b="0" baseline="0" dirty="0" err="1" smtClean="0">
                          <a:latin typeface="+mn-lt"/>
                          <a:ea typeface="Times New Roman"/>
                        </a:rPr>
                        <a:t>futurs</a:t>
                      </a:r>
                      <a:r>
                        <a:rPr lang="es-ES" sz="1600" b="0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600" b="0" baseline="0" dirty="0" err="1" smtClean="0">
                          <a:latin typeface="+mn-lt"/>
                          <a:ea typeface="Times New Roman"/>
                        </a:rPr>
                        <a:t>arranjaments</a:t>
                      </a:r>
                      <a:r>
                        <a:rPr lang="es-ES" sz="1600" b="0" baseline="0" dirty="0" smtClean="0">
                          <a:latin typeface="+mn-lt"/>
                          <a:ea typeface="Times New Roman"/>
                        </a:rPr>
                        <a:t> (7 persones)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s-ES" sz="1600" b="0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kumimoji="0" lang="es-E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Ajudes</a:t>
                      </a: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s-E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tècniques</a:t>
                      </a: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 (</a:t>
                      </a:r>
                      <a:r>
                        <a:rPr kumimoji="0" lang="es-E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Creu</a:t>
                      </a: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 Roja)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s-ES" sz="1600" b="0" baseline="0" dirty="0" smtClean="0">
                          <a:latin typeface="+mn-lt"/>
                          <a:ea typeface="Times New Roman"/>
                        </a:rPr>
                        <a:t>           - </a:t>
                      </a:r>
                      <a:r>
                        <a:rPr lang="es-ES" sz="1600" b="0" baseline="0" dirty="0" err="1" smtClean="0">
                          <a:latin typeface="+mn-lt"/>
                          <a:ea typeface="Times New Roman"/>
                        </a:rPr>
                        <a:t>Llistat</a:t>
                      </a:r>
                      <a:r>
                        <a:rPr lang="es-ES" sz="1600" b="0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600" b="0" baseline="0" dirty="0" err="1" smtClean="0">
                          <a:latin typeface="+mn-lt"/>
                          <a:ea typeface="Times New Roman"/>
                        </a:rPr>
                        <a:t>possibles</a:t>
                      </a:r>
                      <a:r>
                        <a:rPr lang="es-ES" sz="1600" b="0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600" b="0" baseline="0" dirty="0" err="1" smtClean="0">
                          <a:latin typeface="+mn-lt"/>
                          <a:ea typeface="Times New Roman"/>
                        </a:rPr>
                        <a:t>usuaris</a:t>
                      </a:r>
                      <a:r>
                        <a:rPr lang="es-ES" sz="1600" b="0" baseline="0" dirty="0" smtClean="0">
                          <a:latin typeface="+mn-lt"/>
                          <a:ea typeface="Times New Roman"/>
                        </a:rPr>
                        <a:t>/es i </a:t>
                      </a:r>
                      <a:r>
                        <a:rPr lang="es-ES" sz="1600" b="0" baseline="0" dirty="0" err="1" smtClean="0">
                          <a:latin typeface="+mn-lt"/>
                          <a:ea typeface="Times New Roman"/>
                        </a:rPr>
                        <a:t>tipus</a:t>
                      </a:r>
                      <a:r>
                        <a:rPr lang="es-ES" sz="1600" b="0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600" b="0" baseline="0" dirty="0" err="1" smtClean="0">
                          <a:latin typeface="+mn-lt"/>
                          <a:ea typeface="Times New Roman"/>
                        </a:rPr>
                        <a:t>d’ajuda</a:t>
                      </a:r>
                      <a:r>
                        <a:rPr lang="es-ES" sz="1600" b="0" baseline="0" dirty="0" smtClean="0">
                          <a:latin typeface="+mn-lt"/>
                          <a:ea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s-ES" sz="1600" b="0" baseline="0" dirty="0" smtClean="0">
                          <a:latin typeface="+mn-lt"/>
                          <a:ea typeface="Times New Roman"/>
                        </a:rPr>
                        <a:t>            (7 persones)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s-ES" sz="1600" b="0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kumimoji="0" lang="es-E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Xerrada</a:t>
                      </a: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s-E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curs</a:t>
                      </a: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 “At. </a:t>
                      </a:r>
                      <a:r>
                        <a:rPr kumimoji="0" lang="es-E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Sociosanitària</a:t>
                      </a: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  a persones                       </a:t>
                      </a:r>
                      <a:r>
                        <a:rPr kumimoji="0" lang="es-E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depenents</a:t>
                      </a: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 en el </a:t>
                      </a:r>
                      <a:r>
                        <a:rPr kumimoji="0" lang="es-E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domicili</a:t>
                      </a: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”  (Aula St. </a:t>
                      </a:r>
                      <a:r>
                        <a:rPr kumimoji="0" lang="es-E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Feliu</a:t>
                      </a: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es-ES" sz="1800" b="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endParaRPr lang="es-ES" sz="1800" b="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es-ES" sz="1800" b="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541338" algn="l"/>
                        </a:tabLst>
                      </a:pPr>
                      <a:endParaRPr lang="es-ES" sz="1800" b="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endParaRPr lang="es-ES" sz="18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17463" algn="l" defTabSz="962025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3321050" algn="l"/>
                        </a:tabLst>
                      </a:pPr>
                      <a:r>
                        <a:rPr lang="es-ES" sz="1600" b="1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600" b="1" dirty="0" err="1" smtClean="0">
                          <a:latin typeface="+mn-lt"/>
                          <a:ea typeface="Times New Roman"/>
                        </a:rPr>
                        <a:t>Elaboració</a:t>
                      </a:r>
                      <a:r>
                        <a:rPr lang="es-ES" sz="1600" b="1" dirty="0" smtClean="0">
                          <a:latin typeface="+mn-lt"/>
                          <a:ea typeface="Times New Roman"/>
                        </a:rPr>
                        <a:t> i </a:t>
                      </a:r>
                      <a:r>
                        <a:rPr lang="es-ES" sz="1600" b="1" dirty="0" err="1" smtClean="0">
                          <a:latin typeface="+mn-lt"/>
                          <a:ea typeface="Times New Roman"/>
                        </a:rPr>
                        <a:t>tabulació</a:t>
                      </a:r>
                      <a:r>
                        <a:rPr lang="es-ES" sz="1600" b="1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600" b="1" dirty="0" err="1" smtClean="0">
                          <a:latin typeface="+mn-lt"/>
                          <a:ea typeface="Times New Roman"/>
                        </a:rPr>
                        <a:t>enquesta</a:t>
                      </a:r>
                      <a:r>
                        <a:rPr lang="es-ES" sz="1600" b="1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600" b="1" dirty="0" err="1" smtClean="0">
                          <a:latin typeface="+mn-lt"/>
                          <a:ea typeface="Times New Roman"/>
                        </a:rPr>
                        <a:t>satisfacció</a:t>
                      </a:r>
                      <a:r>
                        <a:rPr lang="es-ES" sz="1600" b="1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600" b="1" dirty="0" err="1" smtClean="0">
                          <a:latin typeface="+mn-lt"/>
                          <a:ea typeface="Times New Roman"/>
                        </a:rPr>
                        <a:t>usuaris</a:t>
                      </a:r>
                      <a:r>
                        <a:rPr lang="es-ES" sz="1600" b="1" dirty="0" smtClean="0">
                          <a:latin typeface="+mn-lt"/>
                          <a:ea typeface="Times New Roman"/>
                        </a:rPr>
                        <a:t>/es programa </a:t>
                      </a:r>
                      <a:r>
                        <a:rPr lang="es-ES" sz="1600" b="1" dirty="0" err="1" smtClean="0">
                          <a:latin typeface="+mn-lt"/>
                          <a:ea typeface="Times New Roman"/>
                        </a:rPr>
                        <a:t>activitats</a:t>
                      </a:r>
                      <a:r>
                        <a:rPr lang="es-ES" sz="1600" b="1" dirty="0" smtClean="0">
                          <a:latin typeface="+mn-lt"/>
                          <a:ea typeface="Times New Roman"/>
                        </a:rPr>
                        <a:t> i sala </a:t>
                      </a:r>
                      <a:r>
                        <a:rPr lang="es-ES" sz="1600" b="1" dirty="0" err="1" smtClean="0">
                          <a:latin typeface="+mn-lt"/>
                          <a:ea typeface="Times New Roman"/>
                        </a:rPr>
                        <a:t>jocs</a:t>
                      </a:r>
                      <a:endParaRPr lang="es-ES" sz="1600" b="1" dirty="0" smtClean="0">
                        <a:latin typeface="+mn-lt"/>
                        <a:ea typeface="Times New Roman"/>
                      </a:endParaRPr>
                    </a:p>
                    <a:p>
                      <a:pPr marL="342900" lvl="0" indent="17463" algn="l" defTabSz="962025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  <a:tabLst>
                          <a:tab pos="3321050" algn="l"/>
                        </a:tabLst>
                      </a:pPr>
                      <a:r>
                        <a:rPr lang="es-ES" sz="1600" b="0" dirty="0" smtClean="0">
                          <a:latin typeface="+mn-lt"/>
                          <a:ea typeface="Times New Roman"/>
                        </a:rPr>
                        <a:t>Total </a:t>
                      </a:r>
                      <a:r>
                        <a:rPr lang="es-ES" sz="1600" b="0" dirty="0" err="1" smtClean="0">
                          <a:latin typeface="+mn-lt"/>
                          <a:ea typeface="Times New Roman"/>
                        </a:rPr>
                        <a:t>enquestes</a:t>
                      </a:r>
                      <a:r>
                        <a:rPr lang="es-ES" sz="1600" b="0" dirty="0" smtClean="0">
                          <a:latin typeface="+mn-lt"/>
                          <a:ea typeface="Times New Roman"/>
                        </a:rPr>
                        <a:t> = 146</a:t>
                      </a:r>
                    </a:p>
                    <a:p>
                      <a:pPr marL="342900" lvl="0" indent="17463" algn="just" defTabSz="962025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None/>
                        <a:tabLst>
                          <a:tab pos="3321050" algn="l"/>
                        </a:tabLst>
                      </a:pPr>
                      <a:endParaRPr lang="es-ES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44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343775" cy="9366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b="0" dirty="0" smtClean="0">
                <a:solidFill>
                  <a:srgbClr val="FFC000"/>
                </a:solidFill>
              </a:rPr>
              <a:t/>
            </a:r>
            <a:br>
              <a:rPr lang="es-ES" sz="2800" b="0" dirty="0" smtClean="0">
                <a:solidFill>
                  <a:srgbClr val="FFC000"/>
                </a:solidFill>
              </a:rPr>
            </a:br>
            <a:r>
              <a:rPr lang="es-ES" sz="2800" b="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SATISFACCIÓ VERS EL SERVEI </a:t>
            </a:r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/>
            </a:r>
            <a:br>
              <a:rPr lang="es-ES" sz="280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</a:br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SEGONS USUARIS/ES</a:t>
            </a:r>
            <a:endParaRPr lang="es-ES" sz="2800" dirty="0">
              <a:solidFill>
                <a:schemeClr val="accent3">
                  <a:lumMod val="50000"/>
                </a:schemeClr>
              </a:solidFill>
              <a:latin typeface="Corbel" pitchFamily="34" charset="0"/>
            </a:endParaRPr>
          </a:p>
        </p:txBody>
      </p:sp>
      <p:graphicFrame>
        <p:nvGraphicFramePr>
          <p:cNvPr id="4" name="2 Gráfico"/>
          <p:cNvGraphicFramePr>
            <a:graphicFrameLocks noGrp="1"/>
          </p:cNvGraphicFramePr>
          <p:nvPr>
            <p:ph idx="1"/>
          </p:nvPr>
        </p:nvGraphicFramePr>
        <p:xfrm>
          <a:off x="467544" y="1774825"/>
          <a:ext cx="8219256" cy="410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AjuntamentSantFeliu">
  <a:themeElements>
    <a:clrScheme name="AjuntamentSantFeliu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AjuntamentSantFeli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800" b="1" i="0" u="none" strike="noStrike" cap="none" normalizeH="0" baseline="0" smtClean="0">
            <a:ln>
              <a:noFill/>
            </a:ln>
            <a:solidFill>
              <a:srgbClr val="FBF1F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800" b="1" i="0" u="none" strike="noStrike" cap="none" normalizeH="0" baseline="0" smtClean="0">
            <a:ln>
              <a:noFill/>
            </a:ln>
            <a:solidFill>
              <a:srgbClr val="FBF1F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juntamentSantFeli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juntamentSantFeli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juntamentSantFeli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juntamentSantFeli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juntamentSantFeli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juntamentSantFeli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juntamentSantFeli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juntamentSantFeli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juntamentSantFeli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juntamentSantFeli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juntamentSantFeli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juntamentSantFeli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Módulo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ódul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Módulo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ódul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Módulo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ódul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Módulo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ódul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6786</TotalTime>
  <Words>237</Words>
  <Application>Microsoft Office PowerPoint</Application>
  <PresentationFormat>Presentación en pantalla (4:3)</PresentationFormat>
  <Paragraphs>120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AjuntamentSantFeliu</vt:lpstr>
      <vt:lpstr>Diapositiva 1</vt:lpstr>
      <vt:lpstr>                                        PROMOCIÓ  AUTONOMIA PERSONAL  </vt:lpstr>
      <vt:lpstr> TASQUES REALITZADES PER L’EQUIP</vt:lpstr>
      <vt:lpstr>Diapositiva 4</vt:lpstr>
      <vt:lpstr> DISTRIBUCIÓ DELS RECEPTORS/ES  SEGONS BARRI</vt:lpstr>
      <vt:lpstr> DISTRIBUCIÓ DELS RECEPTORS/ES SEGONS EDAT</vt:lpstr>
      <vt:lpstr> DISTRIBUCIÓ DELS RECEPTORS/ES SEGONS SEXE-CONVIVÈNCIA</vt:lpstr>
      <vt:lpstr>  SUPORT A ALTRES SERVEIS </vt:lpstr>
      <vt:lpstr> SATISFACCIÓ VERS EL SERVEI  SEGONS USUARIS/ES</vt:lpstr>
      <vt:lpstr>Diapositiva 10</vt:lpstr>
      <vt:lpstr>Diapositiva 11</vt:lpstr>
      <vt:lpstr>  DAFO </vt:lpstr>
      <vt:lpstr>Diapositiva 13</vt:lpstr>
      <vt:lpstr>Diapositiva 14</vt:lpstr>
    </vt:vector>
  </TitlesOfParts>
  <Company>Ajuntament de Sant Feliu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serranorm</dc:creator>
  <cp:lastModifiedBy>Sala de Juntes</cp:lastModifiedBy>
  <cp:revision>424</cp:revision>
  <dcterms:created xsi:type="dcterms:W3CDTF">2006-09-05T06:16:58Z</dcterms:created>
  <dcterms:modified xsi:type="dcterms:W3CDTF">2014-04-25T07:17:30Z</dcterms:modified>
</cp:coreProperties>
</file>