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harts/chart6.xml" ContentType="application/vnd.openxmlformats-officedocument.drawingml.chart+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7.xml" ContentType="application/vnd.openxmlformats-officedocument.drawingml.chartshapes+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rawings/drawing5.xml" ContentType="application/vnd.openxmlformats-officedocument.drawingml.chartshapes+xml"/>
  <Override PartName="/ppt/drawings/drawing6.xml" ContentType="application/vnd.openxmlformats-officedocument.drawingml.chartshape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1" r:id="rId3"/>
    <p:sldId id="265" r:id="rId4"/>
    <p:sldId id="262" r:id="rId5"/>
    <p:sldId id="263" r:id="rId6"/>
    <p:sldId id="264" r:id="rId7"/>
    <p:sldId id="266" r:id="rId8"/>
    <p:sldId id="270" r:id="rId9"/>
    <p:sldId id="272" r:id="rId10"/>
    <p:sldId id="268" r:id="rId11"/>
    <p:sldId id="269" r:id="rId12"/>
  </p:sldIdLst>
  <p:sldSz cx="9144000" cy="6858000" type="screen4x3"/>
  <p:notesSz cx="6735763" cy="9866313"/>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504" autoAdjust="0"/>
  </p:normalViewPr>
  <p:slideViewPr>
    <p:cSldViewPr>
      <p:cViewPr varScale="1">
        <p:scale>
          <a:sx n="66" d="100"/>
          <a:sy n="66" d="100"/>
        </p:scale>
        <p:origin x="-557"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781" y="-82"/>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rmontalban\AppData\Local\Microsoft\Windows\Temporary%20Internet%20Files\Content.Outlook\20UPR47O\Indicadors%20seguiment%20gesti&#243;%20EBM%202015-16%20i%202016-17.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rmontalban\AppData\Local\Microsoft\Windows\Temporary%20Internet%20Files\Content.Outlook\20UPR47O\Indicadors%20seguiment%20gesti&#243;%20EBM%202015-16%20i%202016-17.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rmontalban\AppData\Local\Microsoft\Windows\Temporary%20Internet%20Files\Content.Outlook\20UPR47O\Indicadors%20seguiment%20gesti&#243;%20EBM%202015-16%20i%202016-17.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rmontalban\AppData\Local\Microsoft\Windows\Temporary%20Internet%20Files\Content.Outlook\20UPR47O\Indicadors%20seguiment%20gesti&#243;%20EBM%202015-16%20i%202016-17.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rmontalban\AppData\Local\Microsoft\Windows\Temporary%20Internet%20Files\Content.Outlook\20UPR47O\Indicadors%20seguiment%20gesti&#243;%20EBM%202015-16%20i%202016-17.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rmontalban\AppData\Local\Microsoft\Windows\Temporary%20Internet%20Files\Content.Outlook\20UPR47O\Indicadors%20seguiment%20gesti&#243;%20EBM%202015-16%20i%202016-17.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C:\Users\rmontalban\AppData\Local\Microsoft\Windows\Temporary%20Internet%20Files\Content.Outlook\20UPR47O\Indicadors%20seguiment%20gesti&#243;%20EBM%202015-16%20i%202016-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ca-ES"/>
  <c:chart>
    <c:plotArea>
      <c:layout>
        <c:manualLayout>
          <c:layoutTarget val="inner"/>
          <c:xMode val="edge"/>
          <c:yMode val="edge"/>
          <c:x val="2.9102749986297582E-2"/>
          <c:y val="5.3973307103773668E-2"/>
          <c:w val="0.62144441737346434"/>
          <c:h val="0.69474015748031637"/>
        </c:manualLayout>
      </c:layout>
      <c:lineChart>
        <c:grouping val="stacked"/>
        <c:ser>
          <c:idx val="0"/>
          <c:order val="0"/>
          <c:tx>
            <c:strRef>
              <c:f>'GRAFIC PER AREES'!$B$2</c:f>
              <c:strCache>
                <c:ptCount val="1"/>
                <c:pt idx="0">
                  <c:v>EBM - 1 Curs 2015-16</c:v>
                </c:pt>
              </c:strCache>
            </c:strRef>
          </c:tx>
          <c:marker>
            <c:symbol val="none"/>
          </c:marker>
          <c:dLbls>
            <c:txPr>
              <a:bodyPr/>
              <a:lstStyle/>
              <a:p>
                <a:pPr>
                  <a:defRPr sz="1100" b="1"/>
                </a:pPr>
                <a:endParaRPr lang="ca-ES"/>
              </a:p>
            </c:txPr>
            <c:showVal val="1"/>
          </c:dLbls>
          <c:cat>
            <c:strRef>
              <c:f>'GRAFIC PER AREES'!$A$3:$A$8</c:f>
              <c:strCache>
                <c:ptCount val="6"/>
                <c:pt idx="0">
                  <c:v>ATP</c:v>
                </c:pt>
                <c:pt idx="1">
                  <c:v>AOG</c:v>
                </c:pt>
                <c:pt idx="2">
                  <c:v>AORCC</c:v>
                </c:pt>
                <c:pt idx="3">
                  <c:v>AEA</c:v>
                </c:pt>
                <c:pt idx="4">
                  <c:v>AQC</c:v>
                </c:pt>
                <c:pt idx="5">
                  <c:v>AIS</c:v>
                </c:pt>
              </c:strCache>
            </c:strRef>
          </c:cat>
          <c:val>
            <c:numRef>
              <c:f>'GRAFIC PER AREES'!$B$3:$B$8</c:f>
              <c:numCache>
                <c:formatCode>0%</c:formatCode>
                <c:ptCount val="6"/>
                <c:pt idx="0">
                  <c:v>0.83000000000000052</c:v>
                </c:pt>
                <c:pt idx="1">
                  <c:v>0.96000000000000052</c:v>
                </c:pt>
                <c:pt idx="2">
                  <c:v>0.99</c:v>
                </c:pt>
                <c:pt idx="3">
                  <c:v>0.98</c:v>
                </c:pt>
                <c:pt idx="4">
                  <c:v>0.88000000000000034</c:v>
                </c:pt>
                <c:pt idx="5">
                  <c:v>1</c:v>
                </c:pt>
              </c:numCache>
            </c:numRef>
          </c:val>
        </c:ser>
        <c:ser>
          <c:idx val="1"/>
          <c:order val="1"/>
          <c:tx>
            <c:strRef>
              <c:f>'GRAFIC PER AREES'!$C$2</c:f>
              <c:strCache>
                <c:ptCount val="1"/>
                <c:pt idx="0">
                  <c:v>EBM - 1 Curs 2016-17</c:v>
                </c:pt>
              </c:strCache>
            </c:strRef>
          </c:tx>
          <c:marker>
            <c:symbol val="none"/>
          </c:marker>
          <c:dLbls>
            <c:txPr>
              <a:bodyPr/>
              <a:lstStyle/>
              <a:p>
                <a:pPr>
                  <a:defRPr sz="1100" b="1"/>
                </a:pPr>
                <a:endParaRPr lang="ca-ES"/>
              </a:p>
            </c:txPr>
            <c:showVal val="1"/>
          </c:dLbls>
          <c:cat>
            <c:strRef>
              <c:f>'GRAFIC PER AREES'!$A$3:$A$8</c:f>
              <c:strCache>
                <c:ptCount val="6"/>
                <c:pt idx="0">
                  <c:v>ATP</c:v>
                </c:pt>
                <c:pt idx="1">
                  <c:v>AOG</c:v>
                </c:pt>
                <c:pt idx="2">
                  <c:v>AORCC</c:v>
                </c:pt>
                <c:pt idx="3">
                  <c:v>AEA</c:v>
                </c:pt>
                <c:pt idx="4">
                  <c:v>AQC</c:v>
                </c:pt>
                <c:pt idx="5">
                  <c:v>AIS</c:v>
                </c:pt>
              </c:strCache>
            </c:strRef>
          </c:cat>
          <c:val>
            <c:numRef>
              <c:f>'GRAFIC PER AREES'!$C$3:$C$8</c:f>
              <c:numCache>
                <c:formatCode>0%</c:formatCode>
                <c:ptCount val="6"/>
                <c:pt idx="0">
                  <c:v>0.95000000000000051</c:v>
                </c:pt>
                <c:pt idx="1">
                  <c:v>0.93</c:v>
                </c:pt>
                <c:pt idx="2">
                  <c:v>0.96000000000000052</c:v>
                </c:pt>
                <c:pt idx="3">
                  <c:v>1</c:v>
                </c:pt>
                <c:pt idx="4">
                  <c:v>1</c:v>
                </c:pt>
                <c:pt idx="5">
                  <c:v>1</c:v>
                </c:pt>
              </c:numCache>
            </c:numRef>
          </c:val>
        </c:ser>
        <c:marker val="1"/>
        <c:axId val="65787008"/>
        <c:axId val="65788544"/>
      </c:lineChart>
      <c:catAx>
        <c:axId val="65787008"/>
        <c:scaling>
          <c:orientation val="minMax"/>
        </c:scaling>
        <c:axPos val="b"/>
        <c:majorGridlines/>
        <c:tickLblPos val="nextTo"/>
        <c:crossAx val="65788544"/>
        <c:crosses val="autoZero"/>
        <c:lblAlgn val="ctr"/>
        <c:lblOffset val="100"/>
      </c:catAx>
      <c:valAx>
        <c:axId val="65788544"/>
        <c:scaling>
          <c:orientation val="minMax"/>
        </c:scaling>
        <c:delete val="1"/>
        <c:axPos val="l"/>
        <c:majorGridlines>
          <c:spPr>
            <a:ln>
              <a:solidFill>
                <a:schemeClr val="bg1"/>
              </a:solidFill>
            </a:ln>
          </c:spPr>
        </c:majorGridlines>
        <c:numFmt formatCode="0%" sourceLinked="1"/>
        <c:tickLblPos val="none"/>
        <c:crossAx val="65787008"/>
        <c:crosses val="autoZero"/>
        <c:crossBetween val="between"/>
      </c:valAx>
    </c:plotArea>
    <c:legend>
      <c:legendPos val="r"/>
      <c:layout>
        <c:manualLayout>
          <c:xMode val="edge"/>
          <c:yMode val="edge"/>
          <c:x val="0.66546438092393967"/>
          <c:y val="0.24752027899351417"/>
          <c:w val="0.31473626962722434"/>
          <c:h val="0.28817132312775656"/>
        </c:manualLayout>
      </c:layout>
      <c:txPr>
        <a:bodyPr/>
        <a:lstStyle/>
        <a:p>
          <a:pPr>
            <a:defRPr b="1"/>
          </a:pPr>
          <a:endParaRPr lang="ca-ES"/>
        </a:p>
      </c:txPr>
    </c:legend>
    <c:plotVisOnly val="1"/>
  </c:chart>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ca-ES"/>
  <c:chart>
    <c:plotArea>
      <c:layout>
        <c:manualLayout>
          <c:layoutTarget val="inner"/>
          <c:xMode val="edge"/>
          <c:yMode val="edge"/>
          <c:x val="2.8176141860385535E-2"/>
          <c:y val="4.9174546097658749E-2"/>
          <c:w val="0.59801125892344631"/>
          <c:h val="0.60955512470488971"/>
        </c:manualLayout>
      </c:layout>
      <c:lineChart>
        <c:grouping val="stacked"/>
        <c:ser>
          <c:idx val="0"/>
          <c:order val="0"/>
          <c:tx>
            <c:strRef>
              <c:f>'GRAFIC PER AREES'!$B$19</c:f>
              <c:strCache>
                <c:ptCount val="1"/>
                <c:pt idx="0">
                  <c:v>EBM - 2 Curs 2015-16</c:v>
                </c:pt>
              </c:strCache>
            </c:strRef>
          </c:tx>
          <c:marker>
            <c:symbol val="none"/>
          </c:marker>
          <c:dLbls>
            <c:txPr>
              <a:bodyPr/>
              <a:lstStyle/>
              <a:p>
                <a:pPr>
                  <a:defRPr sz="1100" b="1"/>
                </a:pPr>
                <a:endParaRPr lang="ca-ES"/>
              </a:p>
            </c:txPr>
            <c:showVal val="1"/>
          </c:dLbls>
          <c:cat>
            <c:strRef>
              <c:f>'GRAFIC PER AREES'!$A$20:$A$25</c:f>
              <c:strCache>
                <c:ptCount val="6"/>
                <c:pt idx="0">
                  <c:v>ATP</c:v>
                </c:pt>
                <c:pt idx="1">
                  <c:v>AOG</c:v>
                </c:pt>
                <c:pt idx="2">
                  <c:v>AORCC</c:v>
                </c:pt>
                <c:pt idx="3">
                  <c:v>AEA</c:v>
                </c:pt>
                <c:pt idx="4">
                  <c:v>AQC</c:v>
                </c:pt>
                <c:pt idx="5">
                  <c:v>AIS</c:v>
                </c:pt>
              </c:strCache>
            </c:strRef>
          </c:cat>
          <c:val>
            <c:numRef>
              <c:f>'GRAFIC PER AREES'!$B$20:$B$25</c:f>
              <c:numCache>
                <c:formatCode>0%</c:formatCode>
                <c:ptCount val="6"/>
                <c:pt idx="0">
                  <c:v>0.78</c:v>
                </c:pt>
                <c:pt idx="1">
                  <c:v>0.92</c:v>
                </c:pt>
                <c:pt idx="2">
                  <c:v>0.98</c:v>
                </c:pt>
                <c:pt idx="3">
                  <c:v>0.98</c:v>
                </c:pt>
                <c:pt idx="4">
                  <c:v>1</c:v>
                </c:pt>
                <c:pt idx="5">
                  <c:v>0.9400000000000005</c:v>
                </c:pt>
              </c:numCache>
            </c:numRef>
          </c:val>
        </c:ser>
        <c:ser>
          <c:idx val="1"/>
          <c:order val="1"/>
          <c:tx>
            <c:strRef>
              <c:f>'GRAFIC PER AREES'!$C$19</c:f>
              <c:strCache>
                <c:ptCount val="1"/>
                <c:pt idx="0">
                  <c:v>EBM - 2 Curs 2016-17</c:v>
                </c:pt>
              </c:strCache>
            </c:strRef>
          </c:tx>
          <c:marker>
            <c:symbol val="none"/>
          </c:marker>
          <c:dLbls>
            <c:txPr>
              <a:bodyPr/>
              <a:lstStyle/>
              <a:p>
                <a:pPr algn="ctr">
                  <a:defRPr lang="ca-ES" sz="1100" b="1" i="0" u="none" strike="noStrike" kern="1200" baseline="0">
                    <a:solidFill>
                      <a:sysClr val="windowText" lastClr="000000"/>
                    </a:solidFill>
                    <a:latin typeface="+mn-lt"/>
                    <a:ea typeface="+mn-ea"/>
                    <a:cs typeface="+mn-cs"/>
                  </a:defRPr>
                </a:pPr>
                <a:endParaRPr lang="ca-ES"/>
              </a:p>
            </c:txPr>
            <c:showVal val="1"/>
          </c:dLbls>
          <c:cat>
            <c:strRef>
              <c:f>'GRAFIC PER AREES'!$A$20:$A$25</c:f>
              <c:strCache>
                <c:ptCount val="6"/>
                <c:pt idx="0">
                  <c:v>ATP</c:v>
                </c:pt>
                <c:pt idx="1">
                  <c:v>AOG</c:v>
                </c:pt>
                <c:pt idx="2">
                  <c:v>AORCC</c:v>
                </c:pt>
                <c:pt idx="3">
                  <c:v>AEA</c:v>
                </c:pt>
                <c:pt idx="4">
                  <c:v>AQC</c:v>
                </c:pt>
                <c:pt idx="5">
                  <c:v>AIS</c:v>
                </c:pt>
              </c:strCache>
            </c:strRef>
          </c:cat>
          <c:val>
            <c:numRef>
              <c:f>'GRAFIC PER AREES'!$C$20:$C$25</c:f>
              <c:numCache>
                <c:formatCode>0%</c:formatCode>
                <c:ptCount val="6"/>
                <c:pt idx="0">
                  <c:v>0.96000000000000052</c:v>
                </c:pt>
                <c:pt idx="1">
                  <c:v>0.91</c:v>
                </c:pt>
                <c:pt idx="2">
                  <c:v>0.96000000000000052</c:v>
                </c:pt>
                <c:pt idx="3">
                  <c:v>1</c:v>
                </c:pt>
                <c:pt idx="4">
                  <c:v>0.88</c:v>
                </c:pt>
                <c:pt idx="5">
                  <c:v>0.9400000000000005</c:v>
                </c:pt>
              </c:numCache>
            </c:numRef>
          </c:val>
        </c:ser>
        <c:marker val="1"/>
        <c:axId val="76905856"/>
        <c:axId val="76924032"/>
      </c:lineChart>
      <c:catAx>
        <c:axId val="76905856"/>
        <c:scaling>
          <c:orientation val="minMax"/>
        </c:scaling>
        <c:axPos val="b"/>
        <c:majorGridlines/>
        <c:tickLblPos val="nextTo"/>
        <c:crossAx val="76924032"/>
        <c:crosses val="autoZero"/>
        <c:auto val="1"/>
        <c:lblAlgn val="ctr"/>
        <c:lblOffset val="100"/>
      </c:catAx>
      <c:valAx>
        <c:axId val="76924032"/>
        <c:scaling>
          <c:orientation val="minMax"/>
        </c:scaling>
        <c:delete val="1"/>
        <c:axPos val="l"/>
        <c:majorGridlines>
          <c:spPr>
            <a:ln>
              <a:solidFill>
                <a:sysClr val="window" lastClr="FFFFFF"/>
              </a:solidFill>
            </a:ln>
          </c:spPr>
        </c:majorGridlines>
        <c:numFmt formatCode="0%" sourceLinked="1"/>
        <c:tickLblPos val="none"/>
        <c:crossAx val="76905856"/>
        <c:crosses val="autoZero"/>
        <c:crossBetween val="between"/>
      </c:valAx>
    </c:plotArea>
    <c:legend>
      <c:legendPos val="r"/>
      <c:layout>
        <c:manualLayout>
          <c:xMode val="edge"/>
          <c:yMode val="edge"/>
          <c:x val="0.66894058873117701"/>
          <c:y val="0.26982991081396884"/>
          <c:w val="0.20513436670803897"/>
          <c:h val="0.3389308191990677"/>
        </c:manualLayout>
      </c:layout>
      <c:txPr>
        <a:bodyPr/>
        <a:lstStyle/>
        <a:p>
          <a:pPr>
            <a:defRPr b="1"/>
          </a:pPr>
          <a:endParaRPr lang="ca-ES"/>
        </a:p>
      </c:txPr>
    </c:legend>
    <c:plotVisOnly val="1"/>
  </c:chart>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ca-ES"/>
  <c:chart>
    <c:plotArea>
      <c:layout>
        <c:manualLayout>
          <c:layoutTarget val="inner"/>
          <c:xMode val="edge"/>
          <c:yMode val="edge"/>
          <c:x val="2.8747078625058139E-2"/>
          <c:y val="2.3262751539019064E-2"/>
          <c:w val="0.61851664548587004"/>
          <c:h val="0.64073259791181369"/>
        </c:manualLayout>
      </c:layout>
      <c:lineChart>
        <c:grouping val="stacked"/>
        <c:ser>
          <c:idx val="0"/>
          <c:order val="0"/>
          <c:tx>
            <c:strRef>
              <c:f>'GRAFIC PER AREES'!$B$39</c:f>
              <c:strCache>
                <c:ptCount val="1"/>
                <c:pt idx="0">
                  <c:v>EBM - 3 Curs 2015-16</c:v>
                </c:pt>
              </c:strCache>
            </c:strRef>
          </c:tx>
          <c:marker>
            <c:symbol val="none"/>
          </c:marker>
          <c:dLbls>
            <c:txPr>
              <a:bodyPr/>
              <a:lstStyle/>
              <a:p>
                <a:pPr algn="ctr">
                  <a:defRPr lang="ca-ES" sz="1100" b="1" i="0" u="none" strike="noStrike" kern="1200" baseline="0">
                    <a:solidFill>
                      <a:sysClr val="windowText" lastClr="000000"/>
                    </a:solidFill>
                    <a:latin typeface="+mn-lt"/>
                    <a:ea typeface="+mn-ea"/>
                    <a:cs typeface="+mn-cs"/>
                  </a:defRPr>
                </a:pPr>
                <a:endParaRPr lang="ca-ES"/>
              </a:p>
            </c:txPr>
            <c:showVal val="1"/>
          </c:dLbls>
          <c:cat>
            <c:strRef>
              <c:f>'GRAFIC PER AREES'!$A$40:$A$45</c:f>
              <c:strCache>
                <c:ptCount val="6"/>
                <c:pt idx="0">
                  <c:v>ATP</c:v>
                </c:pt>
                <c:pt idx="1">
                  <c:v>AOG</c:v>
                </c:pt>
                <c:pt idx="2">
                  <c:v>AORCC</c:v>
                </c:pt>
                <c:pt idx="3">
                  <c:v>AEA</c:v>
                </c:pt>
                <c:pt idx="4">
                  <c:v>AQC</c:v>
                </c:pt>
                <c:pt idx="5">
                  <c:v>AIS</c:v>
                </c:pt>
              </c:strCache>
            </c:strRef>
          </c:cat>
          <c:val>
            <c:numRef>
              <c:f>'GRAFIC PER AREES'!$B$40:$B$45</c:f>
              <c:numCache>
                <c:formatCode>0%</c:formatCode>
                <c:ptCount val="6"/>
                <c:pt idx="0">
                  <c:v>0.85000000000000053</c:v>
                </c:pt>
                <c:pt idx="1">
                  <c:v>0.95000000000000051</c:v>
                </c:pt>
                <c:pt idx="2">
                  <c:v>0.99</c:v>
                </c:pt>
                <c:pt idx="3">
                  <c:v>0.98</c:v>
                </c:pt>
                <c:pt idx="4">
                  <c:v>1</c:v>
                </c:pt>
                <c:pt idx="5">
                  <c:v>0.91</c:v>
                </c:pt>
              </c:numCache>
            </c:numRef>
          </c:val>
        </c:ser>
        <c:ser>
          <c:idx val="1"/>
          <c:order val="1"/>
          <c:tx>
            <c:strRef>
              <c:f>'GRAFIC PER AREES'!$C$39</c:f>
              <c:strCache>
                <c:ptCount val="1"/>
                <c:pt idx="0">
                  <c:v>EBM - 3 Curs 2016-17</c:v>
                </c:pt>
              </c:strCache>
            </c:strRef>
          </c:tx>
          <c:marker>
            <c:symbol val="none"/>
          </c:marker>
          <c:dLbls>
            <c:txPr>
              <a:bodyPr/>
              <a:lstStyle/>
              <a:p>
                <a:pPr algn="ctr">
                  <a:defRPr lang="ca-ES" sz="1100" b="1" i="0" u="none" strike="noStrike" kern="1200" baseline="0">
                    <a:solidFill>
                      <a:sysClr val="windowText" lastClr="000000"/>
                    </a:solidFill>
                    <a:latin typeface="+mn-lt"/>
                    <a:ea typeface="+mn-ea"/>
                    <a:cs typeface="+mn-cs"/>
                  </a:defRPr>
                </a:pPr>
                <a:endParaRPr lang="ca-ES"/>
              </a:p>
            </c:txPr>
            <c:showVal val="1"/>
          </c:dLbls>
          <c:cat>
            <c:strRef>
              <c:f>'GRAFIC PER AREES'!$A$40:$A$45</c:f>
              <c:strCache>
                <c:ptCount val="6"/>
                <c:pt idx="0">
                  <c:v>ATP</c:v>
                </c:pt>
                <c:pt idx="1">
                  <c:v>AOG</c:v>
                </c:pt>
                <c:pt idx="2">
                  <c:v>AORCC</c:v>
                </c:pt>
                <c:pt idx="3">
                  <c:v>AEA</c:v>
                </c:pt>
                <c:pt idx="4">
                  <c:v>AQC</c:v>
                </c:pt>
                <c:pt idx="5">
                  <c:v>AIS</c:v>
                </c:pt>
              </c:strCache>
            </c:strRef>
          </c:cat>
          <c:val>
            <c:numRef>
              <c:f>'GRAFIC PER AREES'!$C$40:$C$45</c:f>
              <c:numCache>
                <c:formatCode>0%</c:formatCode>
                <c:ptCount val="6"/>
                <c:pt idx="0">
                  <c:v>0.92</c:v>
                </c:pt>
                <c:pt idx="1">
                  <c:v>0.92</c:v>
                </c:pt>
                <c:pt idx="2">
                  <c:v>0.99</c:v>
                </c:pt>
                <c:pt idx="3">
                  <c:v>1</c:v>
                </c:pt>
                <c:pt idx="4">
                  <c:v>1</c:v>
                </c:pt>
                <c:pt idx="5">
                  <c:v>0.95000000000000051</c:v>
                </c:pt>
              </c:numCache>
            </c:numRef>
          </c:val>
        </c:ser>
        <c:marker val="1"/>
        <c:axId val="82217600"/>
        <c:axId val="82227584"/>
      </c:lineChart>
      <c:catAx>
        <c:axId val="82217600"/>
        <c:scaling>
          <c:orientation val="minMax"/>
        </c:scaling>
        <c:axPos val="b"/>
        <c:majorGridlines/>
        <c:tickLblPos val="nextTo"/>
        <c:crossAx val="82227584"/>
        <c:crosses val="autoZero"/>
        <c:auto val="1"/>
        <c:lblAlgn val="ctr"/>
        <c:lblOffset val="100"/>
      </c:catAx>
      <c:valAx>
        <c:axId val="82227584"/>
        <c:scaling>
          <c:orientation val="minMax"/>
        </c:scaling>
        <c:delete val="1"/>
        <c:axPos val="l"/>
        <c:majorGridlines>
          <c:spPr>
            <a:ln>
              <a:solidFill>
                <a:sysClr val="window" lastClr="FFFFFF"/>
              </a:solidFill>
            </a:ln>
          </c:spPr>
        </c:majorGridlines>
        <c:numFmt formatCode="0%" sourceLinked="1"/>
        <c:tickLblPos val="none"/>
        <c:crossAx val="82217600"/>
        <c:crosses val="autoZero"/>
        <c:crossBetween val="between"/>
      </c:valAx>
    </c:plotArea>
    <c:legend>
      <c:legendPos val="r"/>
      <c:layout>
        <c:manualLayout>
          <c:xMode val="edge"/>
          <c:yMode val="edge"/>
          <c:x val="0.6742933594737337"/>
          <c:y val="0.24683470670760349"/>
          <c:w val="0.18411926778274279"/>
          <c:h val="0.38978842173494022"/>
        </c:manualLayout>
      </c:layout>
      <c:txPr>
        <a:bodyPr/>
        <a:lstStyle/>
        <a:p>
          <a:pPr>
            <a:defRPr b="1"/>
          </a:pPr>
          <a:endParaRPr lang="ca-ES"/>
        </a:p>
      </c:txPr>
    </c:legend>
    <c:plotVisOnly val="1"/>
  </c:chart>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ca-ES"/>
  <c:chart>
    <c:plotArea>
      <c:layout>
        <c:manualLayout>
          <c:layoutTarget val="inner"/>
          <c:xMode val="edge"/>
          <c:yMode val="edge"/>
          <c:x val="3.3146606466128291E-2"/>
          <c:y val="5.2915781292818126E-3"/>
          <c:w val="0.62155702857046569"/>
          <c:h val="0.67699407766337227"/>
        </c:manualLayout>
      </c:layout>
      <c:lineChart>
        <c:grouping val="stacked"/>
        <c:ser>
          <c:idx val="0"/>
          <c:order val="0"/>
          <c:tx>
            <c:strRef>
              <c:f>'GRAFIC PER AREES'!$B$54</c:f>
              <c:strCache>
                <c:ptCount val="1"/>
                <c:pt idx="0">
                  <c:v>EBM - 4 Curs 2015-16</c:v>
                </c:pt>
              </c:strCache>
            </c:strRef>
          </c:tx>
          <c:marker>
            <c:symbol val="none"/>
          </c:marker>
          <c:dLbls>
            <c:txPr>
              <a:bodyPr/>
              <a:lstStyle/>
              <a:p>
                <a:pPr algn="ctr">
                  <a:defRPr lang="ca-ES" sz="1100" b="1" i="0" u="none" strike="noStrike" kern="1200" baseline="0">
                    <a:solidFill>
                      <a:sysClr val="windowText" lastClr="000000"/>
                    </a:solidFill>
                    <a:latin typeface="+mn-lt"/>
                    <a:ea typeface="+mn-ea"/>
                    <a:cs typeface="+mn-cs"/>
                  </a:defRPr>
                </a:pPr>
                <a:endParaRPr lang="ca-ES"/>
              </a:p>
            </c:txPr>
            <c:showVal val="1"/>
          </c:dLbls>
          <c:cat>
            <c:strRef>
              <c:f>'GRAFIC PER AREES'!$A$55:$A$60</c:f>
              <c:strCache>
                <c:ptCount val="6"/>
                <c:pt idx="0">
                  <c:v>ATP</c:v>
                </c:pt>
                <c:pt idx="1">
                  <c:v>AOG</c:v>
                </c:pt>
                <c:pt idx="2">
                  <c:v>AORCC</c:v>
                </c:pt>
                <c:pt idx="3">
                  <c:v>AEA</c:v>
                </c:pt>
                <c:pt idx="4">
                  <c:v>AQC</c:v>
                </c:pt>
                <c:pt idx="5">
                  <c:v>AIS</c:v>
                </c:pt>
              </c:strCache>
            </c:strRef>
          </c:cat>
          <c:val>
            <c:numRef>
              <c:f>'GRAFIC PER AREES'!$B$55:$B$60</c:f>
              <c:numCache>
                <c:formatCode>0%</c:formatCode>
                <c:ptCount val="6"/>
                <c:pt idx="0">
                  <c:v>0.85000000000000053</c:v>
                </c:pt>
                <c:pt idx="1">
                  <c:v>0.95000000000000051</c:v>
                </c:pt>
                <c:pt idx="2">
                  <c:v>0.99</c:v>
                </c:pt>
                <c:pt idx="3">
                  <c:v>0.98</c:v>
                </c:pt>
                <c:pt idx="4">
                  <c:v>1</c:v>
                </c:pt>
                <c:pt idx="5">
                  <c:v>0.91</c:v>
                </c:pt>
              </c:numCache>
            </c:numRef>
          </c:val>
        </c:ser>
        <c:ser>
          <c:idx val="1"/>
          <c:order val="1"/>
          <c:tx>
            <c:strRef>
              <c:f>'GRAFIC PER AREES'!$C$54</c:f>
              <c:strCache>
                <c:ptCount val="1"/>
                <c:pt idx="0">
                  <c:v>EBM - 4 Curs 2016-17</c:v>
                </c:pt>
              </c:strCache>
            </c:strRef>
          </c:tx>
          <c:marker>
            <c:symbol val="none"/>
          </c:marker>
          <c:dLbls>
            <c:txPr>
              <a:bodyPr/>
              <a:lstStyle/>
              <a:p>
                <a:pPr algn="ctr">
                  <a:defRPr lang="ca-ES" sz="1100" b="1" i="0" u="none" strike="noStrike" kern="1200" baseline="0">
                    <a:solidFill>
                      <a:sysClr val="windowText" lastClr="000000"/>
                    </a:solidFill>
                    <a:latin typeface="+mn-lt"/>
                    <a:ea typeface="+mn-ea"/>
                    <a:cs typeface="+mn-cs"/>
                  </a:defRPr>
                </a:pPr>
                <a:endParaRPr lang="ca-ES"/>
              </a:p>
            </c:txPr>
            <c:showVal val="1"/>
          </c:dLbls>
          <c:cat>
            <c:strRef>
              <c:f>'GRAFIC PER AREES'!$A$55:$A$60</c:f>
              <c:strCache>
                <c:ptCount val="6"/>
                <c:pt idx="0">
                  <c:v>ATP</c:v>
                </c:pt>
                <c:pt idx="1">
                  <c:v>AOG</c:v>
                </c:pt>
                <c:pt idx="2">
                  <c:v>AORCC</c:v>
                </c:pt>
                <c:pt idx="3">
                  <c:v>AEA</c:v>
                </c:pt>
                <c:pt idx="4">
                  <c:v>AQC</c:v>
                </c:pt>
                <c:pt idx="5">
                  <c:v>AIS</c:v>
                </c:pt>
              </c:strCache>
            </c:strRef>
          </c:cat>
          <c:val>
            <c:numRef>
              <c:f>'GRAFIC PER AREES'!$C$55:$C$60</c:f>
              <c:numCache>
                <c:formatCode>0%</c:formatCode>
                <c:ptCount val="6"/>
                <c:pt idx="0">
                  <c:v>1</c:v>
                </c:pt>
                <c:pt idx="1">
                  <c:v>0.92</c:v>
                </c:pt>
                <c:pt idx="2">
                  <c:v>0.99</c:v>
                </c:pt>
                <c:pt idx="3">
                  <c:v>1</c:v>
                </c:pt>
                <c:pt idx="4">
                  <c:v>1</c:v>
                </c:pt>
                <c:pt idx="5">
                  <c:v>0.95000000000000051</c:v>
                </c:pt>
              </c:numCache>
            </c:numRef>
          </c:val>
        </c:ser>
        <c:marker val="1"/>
        <c:axId val="82142336"/>
        <c:axId val="82143872"/>
      </c:lineChart>
      <c:catAx>
        <c:axId val="82142336"/>
        <c:scaling>
          <c:orientation val="minMax"/>
        </c:scaling>
        <c:axPos val="b"/>
        <c:majorGridlines/>
        <c:tickLblPos val="nextTo"/>
        <c:crossAx val="82143872"/>
        <c:crosses val="autoZero"/>
        <c:auto val="1"/>
        <c:lblAlgn val="ctr"/>
        <c:lblOffset val="100"/>
      </c:catAx>
      <c:valAx>
        <c:axId val="82143872"/>
        <c:scaling>
          <c:orientation val="minMax"/>
        </c:scaling>
        <c:delete val="1"/>
        <c:axPos val="l"/>
        <c:majorGridlines>
          <c:spPr>
            <a:ln>
              <a:solidFill>
                <a:sysClr val="window" lastClr="FFFFFF"/>
              </a:solidFill>
            </a:ln>
          </c:spPr>
        </c:majorGridlines>
        <c:numFmt formatCode="0%" sourceLinked="1"/>
        <c:tickLblPos val="none"/>
        <c:crossAx val="82142336"/>
        <c:crosses val="autoZero"/>
        <c:crossBetween val="between"/>
      </c:valAx>
    </c:plotArea>
    <c:legend>
      <c:legendPos val="r"/>
      <c:layout>
        <c:manualLayout>
          <c:xMode val="edge"/>
          <c:yMode val="edge"/>
          <c:x val="0.68576998745256534"/>
          <c:y val="9.6664854738790523E-2"/>
          <c:w val="0.23896169342010506"/>
          <c:h val="0.52808997345001563"/>
        </c:manualLayout>
      </c:layout>
      <c:txPr>
        <a:bodyPr/>
        <a:lstStyle/>
        <a:p>
          <a:pPr>
            <a:defRPr b="1"/>
          </a:pPr>
          <a:endParaRPr lang="ca-ES"/>
        </a:p>
      </c:txPr>
    </c:legend>
    <c:plotVisOnly val="1"/>
  </c:chart>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ca-ES"/>
  <c:chart>
    <c:plotArea>
      <c:layout>
        <c:manualLayout>
          <c:layoutTarget val="inner"/>
          <c:xMode val="edge"/>
          <c:yMode val="edge"/>
          <c:x val="9.6026636873093568E-2"/>
          <c:y val="0.15993359804383453"/>
          <c:w val="0.63146228611970767"/>
          <c:h val="0.66350090854027965"/>
        </c:manualLayout>
      </c:layout>
      <c:lineChart>
        <c:grouping val="stacked"/>
        <c:ser>
          <c:idx val="0"/>
          <c:order val="0"/>
          <c:tx>
            <c:strRef>
              <c:f>'GRAFIC PER AREES'!$B$72</c:f>
              <c:strCache>
                <c:ptCount val="1"/>
                <c:pt idx="0">
                  <c:v>EBM - 5 Curs 2015-16</c:v>
                </c:pt>
              </c:strCache>
            </c:strRef>
          </c:tx>
          <c:marker>
            <c:symbol val="none"/>
          </c:marker>
          <c:dLbls>
            <c:txPr>
              <a:bodyPr/>
              <a:lstStyle/>
              <a:p>
                <a:pPr algn="ctr">
                  <a:defRPr lang="ca-ES" sz="1100" b="1" i="0" u="none" strike="noStrike" kern="1200" baseline="0">
                    <a:solidFill>
                      <a:sysClr val="windowText" lastClr="000000"/>
                    </a:solidFill>
                    <a:latin typeface="+mn-lt"/>
                    <a:ea typeface="+mn-ea"/>
                    <a:cs typeface="+mn-cs"/>
                  </a:defRPr>
                </a:pPr>
                <a:endParaRPr lang="ca-ES"/>
              </a:p>
            </c:txPr>
            <c:showVal val="1"/>
          </c:dLbls>
          <c:cat>
            <c:strRef>
              <c:f>'GRAFIC PER AREES'!$A$73:$A$78</c:f>
              <c:strCache>
                <c:ptCount val="6"/>
                <c:pt idx="0">
                  <c:v>ATP</c:v>
                </c:pt>
                <c:pt idx="1">
                  <c:v>AOG</c:v>
                </c:pt>
                <c:pt idx="2">
                  <c:v>AORCC</c:v>
                </c:pt>
                <c:pt idx="3">
                  <c:v>AEA</c:v>
                </c:pt>
                <c:pt idx="4">
                  <c:v>AQC</c:v>
                </c:pt>
                <c:pt idx="5">
                  <c:v>AIS</c:v>
                </c:pt>
              </c:strCache>
            </c:strRef>
          </c:cat>
          <c:val>
            <c:numRef>
              <c:f>'GRAFIC PER AREES'!$B$73:$B$78</c:f>
              <c:numCache>
                <c:formatCode>0%</c:formatCode>
                <c:ptCount val="6"/>
                <c:pt idx="0">
                  <c:v>0.85000000000000053</c:v>
                </c:pt>
                <c:pt idx="1">
                  <c:v>0.9400000000000005</c:v>
                </c:pt>
                <c:pt idx="2">
                  <c:v>1</c:v>
                </c:pt>
                <c:pt idx="3">
                  <c:v>0.9400000000000005</c:v>
                </c:pt>
                <c:pt idx="4">
                  <c:v>0.98</c:v>
                </c:pt>
                <c:pt idx="5">
                  <c:v>0.98</c:v>
                </c:pt>
              </c:numCache>
            </c:numRef>
          </c:val>
        </c:ser>
        <c:ser>
          <c:idx val="1"/>
          <c:order val="1"/>
          <c:tx>
            <c:strRef>
              <c:f>'GRAFIC PER AREES'!$C$72</c:f>
              <c:strCache>
                <c:ptCount val="1"/>
                <c:pt idx="0">
                  <c:v>EBM - 5 Curs 2016-17</c:v>
                </c:pt>
              </c:strCache>
            </c:strRef>
          </c:tx>
          <c:marker>
            <c:symbol val="none"/>
          </c:marker>
          <c:dLbls>
            <c:txPr>
              <a:bodyPr/>
              <a:lstStyle/>
              <a:p>
                <a:pPr algn="ctr">
                  <a:defRPr lang="ca-ES" sz="1100" b="1" i="0" u="none" strike="noStrike" kern="1200" baseline="0">
                    <a:solidFill>
                      <a:sysClr val="windowText" lastClr="000000"/>
                    </a:solidFill>
                    <a:latin typeface="+mn-lt"/>
                    <a:ea typeface="+mn-ea"/>
                    <a:cs typeface="+mn-cs"/>
                  </a:defRPr>
                </a:pPr>
                <a:endParaRPr lang="ca-ES"/>
              </a:p>
            </c:txPr>
            <c:showVal val="1"/>
          </c:dLbls>
          <c:cat>
            <c:strRef>
              <c:f>'GRAFIC PER AREES'!$A$73:$A$78</c:f>
              <c:strCache>
                <c:ptCount val="6"/>
                <c:pt idx="0">
                  <c:v>ATP</c:v>
                </c:pt>
                <c:pt idx="1">
                  <c:v>AOG</c:v>
                </c:pt>
                <c:pt idx="2">
                  <c:v>AORCC</c:v>
                </c:pt>
                <c:pt idx="3">
                  <c:v>AEA</c:v>
                </c:pt>
                <c:pt idx="4">
                  <c:v>AQC</c:v>
                </c:pt>
                <c:pt idx="5">
                  <c:v>AIS</c:v>
                </c:pt>
              </c:strCache>
            </c:strRef>
          </c:cat>
          <c:val>
            <c:numRef>
              <c:f>'GRAFIC PER AREES'!$C$73:$C$78</c:f>
              <c:numCache>
                <c:formatCode>0%</c:formatCode>
                <c:ptCount val="6"/>
                <c:pt idx="0">
                  <c:v>0.92</c:v>
                </c:pt>
                <c:pt idx="1">
                  <c:v>0.95000000000000051</c:v>
                </c:pt>
                <c:pt idx="2">
                  <c:v>1</c:v>
                </c:pt>
                <c:pt idx="3">
                  <c:v>1</c:v>
                </c:pt>
                <c:pt idx="4">
                  <c:v>1</c:v>
                </c:pt>
                <c:pt idx="5">
                  <c:v>0.98</c:v>
                </c:pt>
              </c:numCache>
            </c:numRef>
          </c:val>
        </c:ser>
        <c:marker val="1"/>
        <c:axId val="82169216"/>
        <c:axId val="82179200"/>
      </c:lineChart>
      <c:catAx>
        <c:axId val="82169216"/>
        <c:scaling>
          <c:orientation val="minMax"/>
        </c:scaling>
        <c:axPos val="b"/>
        <c:majorGridlines/>
        <c:tickLblPos val="nextTo"/>
        <c:crossAx val="82179200"/>
        <c:crosses val="autoZero"/>
        <c:auto val="1"/>
        <c:lblAlgn val="ctr"/>
        <c:lblOffset val="100"/>
      </c:catAx>
      <c:valAx>
        <c:axId val="82179200"/>
        <c:scaling>
          <c:orientation val="minMax"/>
        </c:scaling>
        <c:delete val="1"/>
        <c:axPos val="l"/>
        <c:majorGridlines>
          <c:spPr>
            <a:ln>
              <a:solidFill>
                <a:sysClr val="window" lastClr="FFFFFF"/>
              </a:solidFill>
            </a:ln>
          </c:spPr>
        </c:majorGridlines>
        <c:numFmt formatCode="0%" sourceLinked="1"/>
        <c:tickLblPos val="none"/>
        <c:crossAx val="82169216"/>
        <c:crosses val="autoZero"/>
        <c:crossBetween val="between"/>
      </c:valAx>
    </c:plotArea>
    <c:legend>
      <c:legendPos val="r"/>
      <c:layout>
        <c:manualLayout>
          <c:xMode val="edge"/>
          <c:yMode val="edge"/>
          <c:x val="0.74101759308512061"/>
          <c:y val="0.31586814234173383"/>
          <c:w val="0.21355068807393784"/>
          <c:h val="0.41470120751467182"/>
        </c:manualLayout>
      </c:layout>
      <c:txPr>
        <a:bodyPr/>
        <a:lstStyle/>
        <a:p>
          <a:pPr>
            <a:defRPr b="1"/>
          </a:pPr>
          <a:endParaRPr lang="ca-ES"/>
        </a:p>
      </c:txPr>
    </c:legend>
    <c:plotVisOnly val="1"/>
  </c:chart>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ca-ES"/>
  <c:chart>
    <c:plotArea>
      <c:layout>
        <c:manualLayout>
          <c:layoutTarget val="inner"/>
          <c:xMode val="edge"/>
          <c:yMode val="edge"/>
          <c:x val="9.6515719687584781E-2"/>
          <c:y val="0.16319769189156699"/>
          <c:w val="0.60481984148232171"/>
          <c:h val="0.66214288099483765"/>
        </c:manualLayout>
      </c:layout>
      <c:lineChart>
        <c:grouping val="stacked"/>
        <c:ser>
          <c:idx val="0"/>
          <c:order val="0"/>
          <c:tx>
            <c:strRef>
              <c:f>'GRAFIC PER AREES'!$B$86</c:f>
              <c:strCache>
                <c:ptCount val="1"/>
                <c:pt idx="0">
                  <c:v>EBM - 6 Curs 2015-16</c:v>
                </c:pt>
              </c:strCache>
            </c:strRef>
          </c:tx>
          <c:marker>
            <c:symbol val="none"/>
          </c:marker>
          <c:dLbls>
            <c:txPr>
              <a:bodyPr/>
              <a:lstStyle/>
              <a:p>
                <a:pPr algn="ctr">
                  <a:defRPr lang="ca-ES" sz="1100" b="1" i="0" u="none" strike="noStrike" kern="1200" baseline="0">
                    <a:solidFill>
                      <a:sysClr val="windowText" lastClr="000000"/>
                    </a:solidFill>
                    <a:latin typeface="+mn-lt"/>
                    <a:ea typeface="+mn-ea"/>
                    <a:cs typeface="+mn-cs"/>
                  </a:defRPr>
                </a:pPr>
                <a:endParaRPr lang="ca-ES"/>
              </a:p>
            </c:txPr>
            <c:showVal val="1"/>
          </c:dLbls>
          <c:cat>
            <c:strRef>
              <c:f>'GRAFIC PER AREES'!$A$87:$A$92</c:f>
              <c:strCache>
                <c:ptCount val="6"/>
                <c:pt idx="0">
                  <c:v>ATP</c:v>
                </c:pt>
                <c:pt idx="1">
                  <c:v>AOG</c:v>
                </c:pt>
                <c:pt idx="2">
                  <c:v>AORCC</c:v>
                </c:pt>
                <c:pt idx="3">
                  <c:v>AEA</c:v>
                </c:pt>
                <c:pt idx="4">
                  <c:v>AQC</c:v>
                </c:pt>
                <c:pt idx="5">
                  <c:v>AIS</c:v>
                </c:pt>
              </c:strCache>
            </c:strRef>
          </c:cat>
          <c:val>
            <c:numRef>
              <c:f>'GRAFIC PER AREES'!$B$87:$B$92</c:f>
              <c:numCache>
                <c:formatCode>0%</c:formatCode>
                <c:ptCount val="6"/>
                <c:pt idx="0">
                  <c:v>0.76000000000000056</c:v>
                </c:pt>
                <c:pt idx="1">
                  <c:v>0.88</c:v>
                </c:pt>
                <c:pt idx="2">
                  <c:v>0.98</c:v>
                </c:pt>
                <c:pt idx="3">
                  <c:v>0.98</c:v>
                </c:pt>
                <c:pt idx="4">
                  <c:v>1</c:v>
                </c:pt>
                <c:pt idx="5">
                  <c:v>0.88</c:v>
                </c:pt>
              </c:numCache>
            </c:numRef>
          </c:val>
        </c:ser>
        <c:ser>
          <c:idx val="1"/>
          <c:order val="1"/>
          <c:tx>
            <c:strRef>
              <c:f>'GRAFIC PER AREES'!$C$86</c:f>
              <c:strCache>
                <c:ptCount val="1"/>
                <c:pt idx="0">
                  <c:v>EBM - 6 Curs 2016-17</c:v>
                </c:pt>
              </c:strCache>
            </c:strRef>
          </c:tx>
          <c:marker>
            <c:symbol val="none"/>
          </c:marker>
          <c:dLbls>
            <c:txPr>
              <a:bodyPr/>
              <a:lstStyle/>
              <a:p>
                <a:pPr>
                  <a:defRPr b="1"/>
                </a:pPr>
                <a:endParaRPr lang="ca-ES"/>
              </a:p>
            </c:txPr>
            <c:showVal val="1"/>
          </c:dLbls>
          <c:cat>
            <c:strRef>
              <c:f>'GRAFIC PER AREES'!$A$87:$A$92</c:f>
              <c:strCache>
                <c:ptCount val="6"/>
                <c:pt idx="0">
                  <c:v>ATP</c:v>
                </c:pt>
                <c:pt idx="1">
                  <c:v>AOG</c:v>
                </c:pt>
                <c:pt idx="2">
                  <c:v>AORCC</c:v>
                </c:pt>
                <c:pt idx="3">
                  <c:v>AEA</c:v>
                </c:pt>
                <c:pt idx="4">
                  <c:v>AQC</c:v>
                </c:pt>
                <c:pt idx="5">
                  <c:v>AIS</c:v>
                </c:pt>
              </c:strCache>
            </c:strRef>
          </c:cat>
          <c:val>
            <c:numRef>
              <c:f>'GRAFIC PER AREES'!$C$87:$C$92</c:f>
              <c:numCache>
                <c:formatCode>0%</c:formatCode>
                <c:ptCount val="6"/>
                <c:pt idx="0">
                  <c:v>0.92</c:v>
                </c:pt>
                <c:pt idx="1">
                  <c:v>0.89</c:v>
                </c:pt>
                <c:pt idx="2">
                  <c:v>0.97000000000000053</c:v>
                </c:pt>
                <c:pt idx="3">
                  <c:v>1</c:v>
                </c:pt>
                <c:pt idx="4">
                  <c:v>1</c:v>
                </c:pt>
                <c:pt idx="5">
                  <c:v>0.87000000000000055</c:v>
                </c:pt>
              </c:numCache>
            </c:numRef>
          </c:val>
        </c:ser>
        <c:marker val="1"/>
        <c:axId val="82380672"/>
        <c:axId val="82382208"/>
      </c:lineChart>
      <c:catAx>
        <c:axId val="82380672"/>
        <c:scaling>
          <c:orientation val="minMax"/>
        </c:scaling>
        <c:axPos val="b"/>
        <c:majorGridlines/>
        <c:tickLblPos val="nextTo"/>
        <c:crossAx val="82382208"/>
        <c:crosses val="autoZero"/>
        <c:auto val="1"/>
        <c:lblAlgn val="ctr"/>
        <c:lblOffset val="100"/>
      </c:catAx>
      <c:valAx>
        <c:axId val="82382208"/>
        <c:scaling>
          <c:orientation val="minMax"/>
        </c:scaling>
        <c:delete val="1"/>
        <c:axPos val="l"/>
        <c:majorGridlines>
          <c:spPr>
            <a:ln>
              <a:solidFill>
                <a:sysClr val="window" lastClr="FFFFFF"/>
              </a:solidFill>
            </a:ln>
          </c:spPr>
        </c:majorGridlines>
        <c:numFmt formatCode="0%" sourceLinked="1"/>
        <c:tickLblPos val="none"/>
        <c:crossAx val="82380672"/>
        <c:crosses val="autoZero"/>
        <c:crossBetween val="between"/>
      </c:valAx>
    </c:plotArea>
    <c:legend>
      <c:legendPos val="r"/>
      <c:layout>
        <c:manualLayout>
          <c:xMode val="edge"/>
          <c:yMode val="edge"/>
          <c:x val="0.72125865592638361"/>
          <c:y val="0.27633317247303879"/>
          <c:w val="0.24502510496200722"/>
          <c:h val="0.4256004024929923"/>
        </c:manualLayout>
      </c:layout>
      <c:txPr>
        <a:bodyPr/>
        <a:lstStyle/>
        <a:p>
          <a:pPr>
            <a:defRPr b="1"/>
          </a:pPr>
          <a:endParaRPr lang="ca-ES"/>
        </a:p>
      </c:txPr>
    </c:legend>
    <c:plotVisOnly val="1"/>
  </c:chart>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lang val="ca-ES"/>
  <c:chart>
    <c:view3D>
      <c:depthPercent val="90"/>
      <c:rAngAx val="1"/>
    </c:view3D>
    <c:floor>
      <c:spPr>
        <a:scene3d>
          <a:camera prst="orthographicFront"/>
          <a:lightRig rig="threePt" dir="t"/>
        </a:scene3d>
        <a:sp3d>
          <a:contourClr>
            <a:srgbClr val="000000"/>
          </a:contourClr>
        </a:sp3d>
      </c:spPr>
    </c:floor>
    <c:plotArea>
      <c:layout>
        <c:manualLayout>
          <c:layoutTarget val="inner"/>
          <c:xMode val="edge"/>
          <c:yMode val="edge"/>
          <c:x val="6.3472686213821045E-2"/>
          <c:y val="9.0733856998960999E-2"/>
          <c:w val="0.69939518742481122"/>
          <c:h val="0.75217471594552365"/>
        </c:manualLayout>
      </c:layout>
      <c:bar3DChart>
        <c:barDir val="col"/>
        <c:grouping val="stacked"/>
        <c:ser>
          <c:idx val="0"/>
          <c:order val="0"/>
          <c:tx>
            <c:strRef>
              <c:f>'DADES GENERALS'!$A$7</c:f>
              <c:strCache>
                <c:ptCount val="1"/>
                <c:pt idx="0">
                  <c:v>ÀREA TÈCNICO-PEDAGÒGICA</c:v>
                </c:pt>
              </c:strCache>
            </c:strRef>
          </c:tx>
          <c:dLbls>
            <c:txPr>
              <a:bodyPr/>
              <a:lstStyle/>
              <a:p>
                <a:pPr>
                  <a:defRPr b="1"/>
                </a:pPr>
                <a:endParaRPr lang="ca-ES"/>
              </a:p>
            </c:txPr>
            <c:showVal val="1"/>
          </c:dLbls>
          <c:cat>
            <c:multiLvlStrRef>
              <c:f>'DADES GENERALS'!$B$5:$X$6</c:f>
              <c:multiLvlStrCache>
                <c:ptCount val="18"/>
                <c:lvl>
                  <c:pt idx="0">
                    <c:v>15-16</c:v>
                  </c:pt>
                  <c:pt idx="1">
                    <c:v>16-17</c:v>
                  </c:pt>
                  <c:pt idx="2">
                    <c:v>17-18</c:v>
                  </c:pt>
                  <c:pt idx="3">
                    <c:v>15-16</c:v>
                  </c:pt>
                  <c:pt idx="4">
                    <c:v>16-17</c:v>
                  </c:pt>
                  <c:pt idx="5">
                    <c:v>17-18</c:v>
                  </c:pt>
                  <c:pt idx="6">
                    <c:v>15-16</c:v>
                  </c:pt>
                  <c:pt idx="7">
                    <c:v>16-17</c:v>
                  </c:pt>
                  <c:pt idx="8">
                    <c:v>17-18</c:v>
                  </c:pt>
                  <c:pt idx="9">
                    <c:v>15-16</c:v>
                  </c:pt>
                  <c:pt idx="10">
                    <c:v>16-17</c:v>
                  </c:pt>
                  <c:pt idx="11">
                    <c:v>17-18</c:v>
                  </c:pt>
                  <c:pt idx="12">
                    <c:v>15-16</c:v>
                  </c:pt>
                  <c:pt idx="13">
                    <c:v>16-17</c:v>
                  </c:pt>
                  <c:pt idx="14">
                    <c:v>17-18</c:v>
                  </c:pt>
                  <c:pt idx="15">
                    <c:v>15-16</c:v>
                  </c:pt>
                  <c:pt idx="16">
                    <c:v>16-17</c:v>
                  </c:pt>
                  <c:pt idx="17">
                    <c:v>17-18</c:v>
                  </c:pt>
                </c:lvl>
                <c:lvl>
                  <c:pt idx="0">
                    <c:v>EBM - 1</c:v>
                  </c:pt>
                  <c:pt idx="3">
                    <c:v>EBM - 2</c:v>
                  </c:pt>
                  <c:pt idx="6">
                    <c:v>EBM - 3</c:v>
                  </c:pt>
                  <c:pt idx="9">
                    <c:v>EBM - 4</c:v>
                  </c:pt>
                  <c:pt idx="12">
                    <c:v>EBM - 5</c:v>
                  </c:pt>
                  <c:pt idx="15">
                    <c:v>EBM - 6</c:v>
                  </c:pt>
                </c:lvl>
              </c:multiLvlStrCache>
            </c:multiLvlStrRef>
          </c:cat>
          <c:val>
            <c:numRef>
              <c:f>'DADES GENERALS'!$B$7:$X$7</c:f>
              <c:numCache>
                <c:formatCode>0%</c:formatCode>
                <c:ptCount val="18"/>
                <c:pt idx="0">
                  <c:v>0.83000000000000063</c:v>
                </c:pt>
                <c:pt idx="1">
                  <c:v>0.95000000000000062</c:v>
                </c:pt>
                <c:pt idx="3">
                  <c:v>0.78</c:v>
                </c:pt>
                <c:pt idx="4">
                  <c:v>0.96000000000000063</c:v>
                </c:pt>
                <c:pt idx="6">
                  <c:v>0.85000000000000064</c:v>
                </c:pt>
                <c:pt idx="7">
                  <c:v>0.92</c:v>
                </c:pt>
                <c:pt idx="9">
                  <c:v>0.85000000000000064</c:v>
                </c:pt>
                <c:pt idx="10">
                  <c:v>1</c:v>
                </c:pt>
                <c:pt idx="12">
                  <c:v>0.85000000000000064</c:v>
                </c:pt>
                <c:pt idx="13">
                  <c:v>0.92</c:v>
                </c:pt>
                <c:pt idx="15">
                  <c:v>0.76000000000000079</c:v>
                </c:pt>
                <c:pt idx="16">
                  <c:v>0.92</c:v>
                </c:pt>
              </c:numCache>
            </c:numRef>
          </c:val>
        </c:ser>
        <c:ser>
          <c:idx val="1"/>
          <c:order val="1"/>
          <c:tx>
            <c:strRef>
              <c:f>'DADES GENERALS'!$A$8</c:f>
              <c:strCache>
                <c:ptCount val="1"/>
                <c:pt idx="0">
                  <c:v>ÀREA D'ORGANITZACIÓ I GESTIÓ DEL SERVEI</c:v>
                </c:pt>
              </c:strCache>
            </c:strRef>
          </c:tx>
          <c:dLbls>
            <c:txPr>
              <a:bodyPr/>
              <a:lstStyle/>
              <a:p>
                <a:pPr>
                  <a:defRPr b="1"/>
                </a:pPr>
                <a:endParaRPr lang="ca-ES"/>
              </a:p>
            </c:txPr>
            <c:showVal val="1"/>
          </c:dLbls>
          <c:cat>
            <c:multiLvlStrRef>
              <c:f>'DADES GENERALS'!$B$5:$X$6</c:f>
              <c:multiLvlStrCache>
                <c:ptCount val="18"/>
                <c:lvl>
                  <c:pt idx="0">
                    <c:v>15-16</c:v>
                  </c:pt>
                  <c:pt idx="1">
                    <c:v>16-17</c:v>
                  </c:pt>
                  <c:pt idx="2">
                    <c:v>17-18</c:v>
                  </c:pt>
                  <c:pt idx="3">
                    <c:v>15-16</c:v>
                  </c:pt>
                  <c:pt idx="4">
                    <c:v>16-17</c:v>
                  </c:pt>
                  <c:pt idx="5">
                    <c:v>17-18</c:v>
                  </c:pt>
                  <c:pt idx="6">
                    <c:v>15-16</c:v>
                  </c:pt>
                  <c:pt idx="7">
                    <c:v>16-17</c:v>
                  </c:pt>
                  <c:pt idx="8">
                    <c:v>17-18</c:v>
                  </c:pt>
                  <c:pt idx="9">
                    <c:v>15-16</c:v>
                  </c:pt>
                  <c:pt idx="10">
                    <c:v>16-17</c:v>
                  </c:pt>
                  <c:pt idx="11">
                    <c:v>17-18</c:v>
                  </c:pt>
                  <c:pt idx="12">
                    <c:v>15-16</c:v>
                  </c:pt>
                  <c:pt idx="13">
                    <c:v>16-17</c:v>
                  </c:pt>
                  <c:pt idx="14">
                    <c:v>17-18</c:v>
                  </c:pt>
                  <c:pt idx="15">
                    <c:v>15-16</c:v>
                  </c:pt>
                  <c:pt idx="16">
                    <c:v>16-17</c:v>
                  </c:pt>
                  <c:pt idx="17">
                    <c:v>17-18</c:v>
                  </c:pt>
                </c:lvl>
                <c:lvl>
                  <c:pt idx="0">
                    <c:v>EBM - 1</c:v>
                  </c:pt>
                  <c:pt idx="3">
                    <c:v>EBM - 2</c:v>
                  </c:pt>
                  <c:pt idx="6">
                    <c:v>EBM - 3</c:v>
                  </c:pt>
                  <c:pt idx="9">
                    <c:v>EBM - 4</c:v>
                  </c:pt>
                  <c:pt idx="12">
                    <c:v>EBM - 5</c:v>
                  </c:pt>
                  <c:pt idx="15">
                    <c:v>EBM - 6</c:v>
                  </c:pt>
                </c:lvl>
              </c:multiLvlStrCache>
            </c:multiLvlStrRef>
          </c:cat>
          <c:val>
            <c:numRef>
              <c:f>'DADES GENERALS'!$B$8:$X$8</c:f>
              <c:numCache>
                <c:formatCode>0%</c:formatCode>
                <c:ptCount val="18"/>
                <c:pt idx="0">
                  <c:v>0.96000000000000063</c:v>
                </c:pt>
                <c:pt idx="1">
                  <c:v>0.93</c:v>
                </c:pt>
                <c:pt idx="3">
                  <c:v>0.92</c:v>
                </c:pt>
                <c:pt idx="4">
                  <c:v>0.91</c:v>
                </c:pt>
                <c:pt idx="6">
                  <c:v>0.95000000000000062</c:v>
                </c:pt>
                <c:pt idx="7">
                  <c:v>0.92</c:v>
                </c:pt>
                <c:pt idx="9">
                  <c:v>0.95000000000000062</c:v>
                </c:pt>
                <c:pt idx="10">
                  <c:v>0.92</c:v>
                </c:pt>
                <c:pt idx="12">
                  <c:v>0.94000000000000061</c:v>
                </c:pt>
                <c:pt idx="13">
                  <c:v>0.95000000000000062</c:v>
                </c:pt>
                <c:pt idx="15">
                  <c:v>0.88000000000000012</c:v>
                </c:pt>
                <c:pt idx="16">
                  <c:v>0.89000000000000012</c:v>
                </c:pt>
              </c:numCache>
            </c:numRef>
          </c:val>
        </c:ser>
        <c:ser>
          <c:idx val="2"/>
          <c:order val="2"/>
          <c:tx>
            <c:strRef>
              <c:f>'DADES GENERALS'!$A$9</c:f>
              <c:strCache>
                <c:ptCount val="1"/>
                <c:pt idx="0">
                  <c:v>ÀREA  OBLIGACIONS I REQUERIMENTS CONTRACTUALS DE LA CONTRACTACIÓ</c:v>
                </c:pt>
              </c:strCache>
            </c:strRef>
          </c:tx>
          <c:dLbls>
            <c:txPr>
              <a:bodyPr/>
              <a:lstStyle/>
              <a:p>
                <a:pPr>
                  <a:defRPr b="1"/>
                </a:pPr>
                <a:endParaRPr lang="ca-ES"/>
              </a:p>
            </c:txPr>
            <c:showVal val="1"/>
          </c:dLbls>
          <c:cat>
            <c:multiLvlStrRef>
              <c:f>'DADES GENERALS'!$B$5:$X$6</c:f>
              <c:multiLvlStrCache>
                <c:ptCount val="18"/>
                <c:lvl>
                  <c:pt idx="0">
                    <c:v>15-16</c:v>
                  </c:pt>
                  <c:pt idx="1">
                    <c:v>16-17</c:v>
                  </c:pt>
                  <c:pt idx="2">
                    <c:v>17-18</c:v>
                  </c:pt>
                  <c:pt idx="3">
                    <c:v>15-16</c:v>
                  </c:pt>
                  <c:pt idx="4">
                    <c:v>16-17</c:v>
                  </c:pt>
                  <c:pt idx="5">
                    <c:v>17-18</c:v>
                  </c:pt>
                  <c:pt idx="6">
                    <c:v>15-16</c:v>
                  </c:pt>
                  <c:pt idx="7">
                    <c:v>16-17</c:v>
                  </c:pt>
                  <c:pt idx="8">
                    <c:v>17-18</c:v>
                  </c:pt>
                  <c:pt idx="9">
                    <c:v>15-16</c:v>
                  </c:pt>
                  <c:pt idx="10">
                    <c:v>16-17</c:v>
                  </c:pt>
                  <c:pt idx="11">
                    <c:v>17-18</c:v>
                  </c:pt>
                  <c:pt idx="12">
                    <c:v>15-16</c:v>
                  </c:pt>
                  <c:pt idx="13">
                    <c:v>16-17</c:v>
                  </c:pt>
                  <c:pt idx="14">
                    <c:v>17-18</c:v>
                  </c:pt>
                  <c:pt idx="15">
                    <c:v>15-16</c:v>
                  </c:pt>
                  <c:pt idx="16">
                    <c:v>16-17</c:v>
                  </c:pt>
                  <c:pt idx="17">
                    <c:v>17-18</c:v>
                  </c:pt>
                </c:lvl>
                <c:lvl>
                  <c:pt idx="0">
                    <c:v>EBM - 1</c:v>
                  </c:pt>
                  <c:pt idx="3">
                    <c:v>EBM - 2</c:v>
                  </c:pt>
                  <c:pt idx="6">
                    <c:v>EBM - 3</c:v>
                  </c:pt>
                  <c:pt idx="9">
                    <c:v>EBM - 4</c:v>
                  </c:pt>
                  <c:pt idx="12">
                    <c:v>EBM - 5</c:v>
                  </c:pt>
                  <c:pt idx="15">
                    <c:v>EBM - 6</c:v>
                  </c:pt>
                </c:lvl>
              </c:multiLvlStrCache>
            </c:multiLvlStrRef>
          </c:cat>
          <c:val>
            <c:numRef>
              <c:f>'DADES GENERALS'!$B$9:$X$9</c:f>
              <c:numCache>
                <c:formatCode>0%</c:formatCode>
                <c:ptCount val="18"/>
                <c:pt idx="0">
                  <c:v>0.99</c:v>
                </c:pt>
                <c:pt idx="1">
                  <c:v>0.96000000000000063</c:v>
                </c:pt>
                <c:pt idx="3">
                  <c:v>0.98</c:v>
                </c:pt>
                <c:pt idx="4">
                  <c:v>0.96000000000000063</c:v>
                </c:pt>
                <c:pt idx="6">
                  <c:v>0.99</c:v>
                </c:pt>
                <c:pt idx="7">
                  <c:v>0.99</c:v>
                </c:pt>
                <c:pt idx="9">
                  <c:v>0.99</c:v>
                </c:pt>
                <c:pt idx="10">
                  <c:v>0.99</c:v>
                </c:pt>
                <c:pt idx="12">
                  <c:v>1</c:v>
                </c:pt>
                <c:pt idx="13">
                  <c:v>1</c:v>
                </c:pt>
                <c:pt idx="15">
                  <c:v>0.98</c:v>
                </c:pt>
                <c:pt idx="16">
                  <c:v>0.97000000000000053</c:v>
                </c:pt>
              </c:numCache>
            </c:numRef>
          </c:val>
        </c:ser>
        <c:ser>
          <c:idx val="3"/>
          <c:order val="3"/>
          <c:tx>
            <c:strRef>
              <c:f>'DADES GENERALS'!$A$10</c:f>
              <c:strCache>
                <c:ptCount val="1"/>
                <c:pt idx="0">
                  <c:v>ÀREA ECONÒMICO-ADMINISTRATIVA(AEA)</c:v>
                </c:pt>
              </c:strCache>
            </c:strRef>
          </c:tx>
          <c:dLbls>
            <c:txPr>
              <a:bodyPr/>
              <a:lstStyle/>
              <a:p>
                <a:pPr>
                  <a:defRPr b="1"/>
                </a:pPr>
                <a:endParaRPr lang="ca-ES"/>
              </a:p>
            </c:txPr>
            <c:showVal val="1"/>
          </c:dLbls>
          <c:cat>
            <c:multiLvlStrRef>
              <c:f>'DADES GENERALS'!$B$5:$X$6</c:f>
              <c:multiLvlStrCache>
                <c:ptCount val="18"/>
                <c:lvl>
                  <c:pt idx="0">
                    <c:v>15-16</c:v>
                  </c:pt>
                  <c:pt idx="1">
                    <c:v>16-17</c:v>
                  </c:pt>
                  <c:pt idx="2">
                    <c:v>17-18</c:v>
                  </c:pt>
                  <c:pt idx="3">
                    <c:v>15-16</c:v>
                  </c:pt>
                  <c:pt idx="4">
                    <c:v>16-17</c:v>
                  </c:pt>
                  <c:pt idx="5">
                    <c:v>17-18</c:v>
                  </c:pt>
                  <c:pt idx="6">
                    <c:v>15-16</c:v>
                  </c:pt>
                  <c:pt idx="7">
                    <c:v>16-17</c:v>
                  </c:pt>
                  <c:pt idx="8">
                    <c:v>17-18</c:v>
                  </c:pt>
                  <c:pt idx="9">
                    <c:v>15-16</c:v>
                  </c:pt>
                  <c:pt idx="10">
                    <c:v>16-17</c:v>
                  </c:pt>
                  <c:pt idx="11">
                    <c:v>17-18</c:v>
                  </c:pt>
                  <c:pt idx="12">
                    <c:v>15-16</c:v>
                  </c:pt>
                  <c:pt idx="13">
                    <c:v>16-17</c:v>
                  </c:pt>
                  <c:pt idx="14">
                    <c:v>17-18</c:v>
                  </c:pt>
                  <c:pt idx="15">
                    <c:v>15-16</c:v>
                  </c:pt>
                  <c:pt idx="16">
                    <c:v>16-17</c:v>
                  </c:pt>
                  <c:pt idx="17">
                    <c:v>17-18</c:v>
                  </c:pt>
                </c:lvl>
                <c:lvl>
                  <c:pt idx="0">
                    <c:v>EBM - 1</c:v>
                  </c:pt>
                  <c:pt idx="3">
                    <c:v>EBM - 2</c:v>
                  </c:pt>
                  <c:pt idx="6">
                    <c:v>EBM - 3</c:v>
                  </c:pt>
                  <c:pt idx="9">
                    <c:v>EBM - 4</c:v>
                  </c:pt>
                  <c:pt idx="12">
                    <c:v>EBM - 5</c:v>
                  </c:pt>
                  <c:pt idx="15">
                    <c:v>EBM - 6</c:v>
                  </c:pt>
                </c:lvl>
              </c:multiLvlStrCache>
            </c:multiLvlStrRef>
          </c:cat>
          <c:val>
            <c:numRef>
              <c:f>'DADES GENERALS'!$B$10:$X$10</c:f>
              <c:numCache>
                <c:formatCode>0%</c:formatCode>
                <c:ptCount val="18"/>
                <c:pt idx="0">
                  <c:v>0.98</c:v>
                </c:pt>
                <c:pt idx="1">
                  <c:v>1</c:v>
                </c:pt>
                <c:pt idx="3">
                  <c:v>0.98</c:v>
                </c:pt>
                <c:pt idx="4">
                  <c:v>1</c:v>
                </c:pt>
                <c:pt idx="6">
                  <c:v>0.98</c:v>
                </c:pt>
                <c:pt idx="7">
                  <c:v>1</c:v>
                </c:pt>
                <c:pt idx="9">
                  <c:v>0.98</c:v>
                </c:pt>
                <c:pt idx="10">
                  <c:v>1</c:v>
                </c:pt>
                <c:pt idx="12">
                  <c:v>0.94000000000000061</c:v>
                </c:pt>
                <c:pt idx="13">
                  <c:v>1</c:v>
                </c:pt>
                <c:pt idx="15">
                  <c:v>0.98</c:v>
                </c:pt>
                <c:pt idx="16">
                  <c:v>1</c:v>
                </c:pt>
              </c:numCache>
            </c:numRef>
          </c:val>
        </c:ser>
        <c:ser>
          <c:idx val="4"/>
          <c:order val="4"/>
          <c:tx>
            <c:strRef>
              <c:f>'DADES GENERALS'!$A$11</c:f>
              <c:strCache>
                <c:ptCount val="1"/>
                <c:pt idx="0">
                  <c:v>ÀREA DE QUALITAT I COMUNICACIÓ (AQC)</c:v>
                </c:pt>
              </c:strCache>
            </c:strRef>
          </c:tx>
          <c:dLbls>
            <c:txPr>
              <a:bodyPr/>
              <a:lstStyle/>
              <a:p>
                <a:pPr>
                  <a:defRPr b="1"/>
                </a:pPr>
                <a:endParaRPr lang="ca-ES"/>
              </a:p>
            </c:txPr>
            <c:showVal val="1"/>
          </c:dLbls>
          <c:cat>
            <c:multiLvlStrRef>
              <c:f>'DADES GENERALS'!$B$5:$X$6</c:f>
              <c:multiLvlStrCache>
                <c:ptCount val="18"/>
                <c:lvl>
                  <c:pt idx="0">
                    <c:v>15-16</c:v>
                  </c:pt>
                  <c:pt idx="1">
                    <c:v>16-17</c:v>
                  </c:pt>
                  <c:pt idx="2">
                    <c:v>17-18</c:v>
                  </c:pt>
                  <c:pt idx="3">
                    <c:v>15-16</c:v>
                  </c:pt>
                  <c:pt idx="4">
                    <c:v>16-17</c:v>
                  </c:pt>
                  <c:pt idx="5">
                    <c:v>17-18</c:v>
                  </c:pt>
                  <c:pt idx="6">
                    <c:v>15-16</c:v>
                  </c:pt>
                  <c:pt idx="7">
                    <c:v>16-17</c:v>
                  </c:pt>
                  <c:pt idx="8">
                    <c:v>17-18</c:v>
                  </c:pt>
                  <c:pt idx="9">
                    <c:v>15-16</c:v>
                  </c:pt>
                  <c:pt idx="10">
                    <c:v>16-17</c:v>
                  </c:pt>
                  <c:pt idx="11">
                    <c:v>17-18</c:v>
                  </c:pt>
                  <c:pt idx="12">
                    <c:v>15-16</c:v>
                  </c:pt>
                  <c:pt idx="13">
                    <c:v>16-17</c:v>
                  </c:pt>
                  <c:pt idx="14">
                    <c:v>17-18</c:v>
                  </c:pt>
                  <c:pt idx="15">
                    <c:v>15-16</c:v>
                  </c:pt>
                  <c:pt idx="16">
                    <c:v>16-17</c:v>
                  </c:pt>
                  <c:pt idx="17">
                    <c:v>17-18</c:v>
                  </c:pt>
                </c:lvl>
                <c:lvl>
                  <c:pt idx="0">
                    <c:v>EBM - 1</c:v>
                  </c:pt>
                  <c:pt idx="3">
                    <c:v>EBM - 2</c:v>
                  </c:pt>
                  <c:pt idx="6">
                    <c:v>EBM - 3</c:v>
                  </c:pt>
                  <c:pt idx="9">
                    <c:v>EBM - 4</c:v>
                  </c:pt>
                  <c:pt idx="12">
                    <c:v>EBM - 5</c:v>
                  </c:pt>
                  <c:pt idx="15">
                    <c:v>EBM - 6</c:v>
                  </c:pt>
                </c:lvl>
              </c:multiLvlStrCache>
            </c:multiLvlStrRef>
          </c:cat>
          <c:val>
            <c:numRef>
              <c:f>'DADES GENERALS'!$B$11:$X$11</c:f>
              <c:numCache>
                <c:formatCode>0%</c:formatCode>
                <c:ptCount val="18"/>
                <c:pt idx="0">
                  <c:v>0.88000000000000012</c:v>
                </c:pt>
                <c:pt idx="1">
                  <c:v>1</c:v>
                </c:pt>
                <c:pt idx="3">
                  <c:v>1</c:v>
                </c:pt>
                <c:pt idx="4">
                  <c:v>0.88000000000000012</c:v>
                </c:pt>
                <c:pt idx="6">
                  <c:v>1</c:v>
                </c:pt>
                <c:pt idx="7">
                  <c:v>1</c:v>
                </c:pt>
                <c:pt idx="9">
                  <c:v>1</c:v>
                </c:pt>
                <c:pt idx="10">
                  <c:v>1</c:v>
                </c:pt>
                <c:pt idx="12">
                  <c:v>0.98</c:v>
                </c:pt>
                <c:pt idx="13">
                  <c:v>1</c:v>
                </c:pt>
                <c:pt idx="15">
                  <c:v>1</c:v>
                </c:pt>
                <c:pt idx="16">
                  <c:v>1</c:v>
                </c:pt>
              </c:numCache>
            </c:numRef>
          </c:val>
        </c:ser>
        <c:ser>
          <c:idx val="5"/>
          <c:order val="5"/>
          <c:tx>
            <c:strRef>
              <c:f>'DADES GENERALS'!$A$12</c:f>
              <c:strCache>
                <c:ptCount val="1"/>
                <c:pt idx="0">
                  <c:v>ÀREA D'INFRAESTRUCTURA I SEGURETAT (AIS)</c:v>
                </c:pt>
              </c:strCache>
            </c:strRef>
          </c:tx>
          <c:dLbls>
            <c:txPr>
              <a:bodyPr/>
              <a:lstStyle/>
              <a:p>
                <a:pPr>
                  <a:defRPr b="1"/>
                </a:pPr>
                <a:endParaRPr lang="ca-ES"/>
              </a:p>
            </c:txPr>
            <c:showVal val="1"/>
          </c:dLbls>
          <c:cat>
            <c:multiLvlStrRef>
              <c:f>'DADES GENERALS'!$B$5:$X$6</c:f>
              <c:multiLvlStrCache>
                <c:ptCount val="18"/>
                <c:lvl>
                  <c:pt idx="0">
                    <c:v>15-16</c:v>
                  </c:pt>
                  <c:pt idx="1">
                    <c:v>16-17</c:v>
                  </c:pt>
                  <c:pt idx="2">
                    <c:v>17-18</c:v>
                  </c:pt>
                  <c:pt idx="3">
                    <c:v>15-16</c:v>
                  </c:pt>
                  <c:pt idx="4">
                    <c:v>16-17</c:v>
                  </c:pt>
                  <c:pt idx="5">
                    <c:v>17-18</c:v>
                  </c:pt>
                  <c:pt idx="6">
                    <c:v>15-16</c:v>
                  </c:pt>
                  <c:pt idx="7">
                    <c:v>16-17</c:v>
                  </c:pt>
                  <c:pt idx="8">
                    <c:v>17-18</c:v>
                  </c:pt>
                  <c:pt idx="9">
                    <c:v>15-16</c:v>
                  </c:pt>
                  <c:pt idx="10">
                    <c:v>16-17</c:v>
                  </c:pt>
                  <c:pt idx="11">
                    <c:v>17-18</c:v>
                  </c:pt>
                  <c:pt idx="12">
                    <c:v>15-16</c:v>
                  </c:pt>
                  <c:pt idx="13">
                    <c:v>16-17</c:v>
                  </c:pt>
                  <c:pt idx="14">
                    <c:v>17-18</c:v>
                  </c:pt>
                  <c:pt idx="15">
                    <c:v>15-16</c:v>
                  </c:pt>
                  <c:pt idx="16">
                    <c:v>16-17</c:v>
                  </c:pt>
                  <c:pt idx="17">
                    <c:v>17-18</c:v>
                  </c:pt>
                </c:lvl>
                <c:lvl>
                  <c:pt idx="0">
                    <c:v>EBM - 1</c:v>
                  </c:pt>
                  <c:pt idx="3">
                    <c:v>EBM - 2</c:v>
                  </c:pt>
                  <c:pt idx="6">
                    <c:v>EBM - 3</c:v>
                  </c:pt>
                  <c:pt idx="9">
                    <c:v>EBM - 4</c:v>
                  </c:pt>
                  <c:pt idx="12">
                    <c:v>EBM - 5</c:v>
                  </c:pt>
                  <c:pt idx="15">
                    <c:v>EBM - 6</c:v>
                  </c:pt>
                </c:lvl>
              </c:multiLvlStrCache>
            </c:multiLvlStrRef>
          </c:cat>
          <c:val>
            <c:numRef>
              <c:f>'DADES GENERALS'!$B$12:$X$12</c:f>
              <c:numCache>
                <c:formatCode>0%</c:formatCode>
                <c:ptCount val="18"/>
                <c:pt idx="0">
                  <c:v>1</c:v>
                </c:pt>
                <c:pt idx="1">
                  <c:v>1</c:v>
                </c:pt>
                <c:pt idx="3">
                  <c:v>0.94000000000000061</c:v>
                </c:pt>
                <c:pt idx="4">
                  <c:v>0.94000000000000061</c:v>
                </c:pt>
                <c:pt idx="6">
                  <c:v>0.91</c:v>
                </c:pt>
                <c:pt idx="7">
                  <c:v>0.95000000000000062</c:v>
                </c:pt>
                <c:pt idx="9">
                  <c:v>0.91</c:v>
                </c:pt>
                <c:pt idx="10">
                  <c:v>0.95000000000000062</c:v>
                </c:pt>
                <c:pt idx="12">
                  <c:v>0.98</c:v>
                </c:pt>
                <c:pt idx="13">
                  <c:v>0.98</c:v>
                </c:pt>
                <c:pt idx="15">
                  <c:v>0.88000000000000012</c:v>
                </c:pt>
                <c:pt idx="16">
                  <c:v>0.87000000000000066</c:v>
                </c:pt>
              </c:numCache>
            </c:numRef>
          </c:val>
        </c:ser>
        <c:shape val="cylinder"/>
        <c:axId val="82271616"/>
        <c:axId val="82270080"/>
        <c:axId val="0"/>
      </c:bar3DChart>
      <c:valAx>
        <c:axId val="82270080"/>
        <c:scaling>
          <c:orientation val="minMax"/>
        </c:scaling>
        <c:delete val="1"/>
        <c:axPos val="l"/>
        <c:numFmt formatCode="0%" sourceLinked="1"/>
        <c:tickLblPos val="none"/>
        <c:crossAx val="82271616"/>
        <c:crosses val="autoZero"/>
        <c:crossBetween val="between"/>
      </c:valAx>
      <c:catAx>
        <c:axId val="82271616"/>
        <c:scaling>
          <c:orientation val="minMax"/>
        </c:scaling>
        <c:axPos val="b"/>
        <c:tickLblPos val="nextTo"/>
        <c:txPr>
          <a:bodyPr rot="-5400000" vert="horz"/>
          <a:lstStyle/>
          <a:p>
            <a:pPr>
              <a:defRPr/>
            </a:pPr>
            <a:endParaRPr lang="ca-ES"/>
          </a:p>
        </c:txPr>
        <c:crossAx val="82270080"/>
        <c:crosses val="autoZero"/>
        <c:auto val="1"/>
        <c:lblAlgn val="ctr"/>
        <c:lblOffset val="100"/>
      </c:catAx>
    </c:plotArea>
    <c:legend>
      <c:legendPos val="r"/>
      <c:layout>
        <c:manualLayout>
          <c:xMode val="edge"/>
          <c:yMode val="edge"/>
          <c:x val="0.75433204540130949"/>
          <c:y val="0.11412207458204918"/>
          <c:w val="0.23064906770853469"/>
          <c:h val="0.86566696912081753"/>
        </c:manualLayout>
      </c:layout>
    </c:legend>
    <c:plotVisOnly val="1"/>
  </c:chart>
  <c:txPr>
    <a:bodyPr/>
    <a:lstStyle/>
    <a:p>
      <a:pPr>
        <a:defRPr sz="1200"/>
      </a:pPr>
      <a:endParaRPr lang="ca-E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0.31838</cdr:x>
      <cdr:y>0.01149</cdr:y>
    </cdr:from>
    <cdr:to>
      <cdr:x>0.58855</cdr:x>
      <cdr:y>0.09257</cdr:y>
    </cdr:to>
    <cdr:sp macro="" textlink="">
      <cdr:nvSpPr>
        <cdr:cNvPr id="2" name="QuadreDeText 1"/>
        <cdr:cNvSpPr txBox="1"/>
      </cdr:nvSpPr>
      <cdr:spPr>
        <a:xfrm xmlns:a="http://schemas.openxmlformats.org/drawingml/2006/main">
          <a:off x="1801369" y="40487"/>
          <a:ext cx="1528582" cy="285746"/>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ca-ES" sz="1200" b="1" i="1"/>
            <a:t>EBM</a:t>
          </a:r>
          <a:r>
            <a:rPr lang="ca-ES" sz="1200" b="1" i="1" baseline="0"/>
            <a:t> - 1</a:t>
          </a:r>
          <a:endParaRPr lang="ca-ES" sz="1200" b="1" i="1"/>
        </a:p>
        <a:p xmlns:a="http://schemas.openxmlformats.org/drawingml/2006/main">
          <a:endParaRPr lang="ca-ES" sz="1100"/>
        </a:p>
      </cdr:txBody>
    </cdr:sp>
  </cdr:relSizeAnchor>
  <cdr:relSizeAnchor xmlns:cdr="http://schemas.openxmlformats.org/drawingml/2006/chartDrawing">
    <cdr:from>
      <cdr:x>0.28399</cdr:x>
      <cdr:y>0.01068</cdr:y>
    </cdr:from>
    <cdr:to>
      <cdr:x>0.55507</cdr:x>
      <cdr:y>0.08606</cdr:y>
    </cdr:to>
    <cdr:sp macro="" textlink="">
      <cdr:nvSpPr>
        <cdr:cNvPr id="3" name="QuadreDeText 1"/>
        <cdr:cNvSpPr txBox="1"/>
      </cdr:nvSpPr>
      <cdr:spPr>
        <a:xfrm xmlns:a="http://schemas.openxmlformats.org/drawingml/2006/main">
          <a:off x="1601344" y="40487"/>
          <a:ext cx="1528582" cy="2857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marL="0" indent="0" algn="ctr"/>
          <a:endParaRPr lang="ca-ES" sz="1200" b="1" i="1" dirty="0">
            <a:latin typeface="+mn-lt"/>
            <a:ea typeface="+mn-ea"/>
            <a:cs typeface="+mn-cs"/>
          </a:endParaRPr>
        </a:p>
        <a:p xmlns:a="http://schemas.openxmlformats.org/drawingml/2006/main">
          <a:endParaRPr lang="ca-ES" sz="1000" b="1" i="1" dirty="0"/>
        </a:p>
        <a:p xmlns:a="http://schemas.openxmlformats.org/drawingml/2006/main">
          <a:endParaRPr lang="ca-E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0.28399</cdr:x>
      <cdr:y>0.01068</cdr:y>
    </cdr:from>
    <cdr:to>
      <cdr:x>0.55507</cdr:x>
      <cdr:y>0.08606</cdr:y>
    </cdr:to>
    <cdr:sp macro="" textlink="">
      <cdr:nvSpPr>
        <cdr:cNvPr id="2" name="QuadreDeText 1"/>
        <cdr:cNvSpPr txBox="1"/>
      </cdr:nvSpPr>
      <cdr:spPr>
        <a:xfrm xmlns:a="http://schemas.openxmlformats.org/drawingml/2006/main">
          <a:off x="1601344" y="40487"/>
          <a:ext cx="1528582" cy="2857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marL="0" indent="0" algn="ctr"/>
          <a:r>
            <a:rPr lang="ca-ES" sz="1200" b="1" i="1">
              <a:latin typeface="+mn-lt"/>
              <a:ea typeface="+mn-ea"/>
              <a:cs typeface="+mn-cs"/>
            </a:rPr>
            <a:t>EBM - 2</a:t>
          </a:r>
        </a:p>
        <a:p xmlns:a="http://schemas.openxmlformats.org/drawingml/2006/main">
          <a:endParaRPr lang="ca-ES" sz="1000" b="1" i="1"/>
        </a:p>
        <a:p xmlns:a="http://schemas.openxmlformats.org/drawingml/2006/main">
          <a:endParaRPr lang="ca-ES" sz="1100"/>
        </a:p>
      </cdr:txBody>
    </cdr:sp>
  </cdr:relSizeAnchor>
</c:userShapes>
</file>

<file path=ppt/drawings/drawing3.xml><?xml version="1.0" encoding="utf-8"?>
<c:userShapes xmlns:c="http://schemas.openxmlformats.org/drawingml/2006/chart">
  <cdr:relSizeAnchor xmlns:cdr="http://schemas.openxmlformats.org/drawingml/2006/chartDrawing">
    <cdr:from>
      <cdr:x>0.21052</cdr:x>
      <cdr:y>1.24428E-5</cdr:y>
    </cdr:from>
    <cdr:to>
      <cdr:x>0.58483</cdr:x>
      <cdr:y>0.17713</cdr:y>
    </cdr:to>
    <cdr:sp macro="" textlink="">
      <cdr:nvSpPr>
        <cdr:cNvPr id="4" name="QuadreDeText 3"/>
        <cdr:cNvSpPr txBox="1"/>
      </cdr:nvSpPr>
      <cdr:spPr>
        <a:xfrm xmlns:a="http://schemas.openxmlformats.org/drawingml/2006/main">
          <a:off x="857224" y="24"/>
          <a:ext cx="1524166" cy="341629"/>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ca-ES" sz="1100" b="1" i="1" dirty="0"/>
            <a:t>EBM - 3</a:t>
          </a:r>
        </a:p>
      </cdr:txBody>
    </cdr:sp>
  </cdr:relSizeAnchor>
</c:userShapes>
</file>

<file path=ppt/drawings/drawing4.xml><?xml version="1.0" encoding="utf-8"?>
<c:userShapes xmlns:c="http://schemas.openxmlformats.org/drawingml/2006/chart">
  <cdr:relSizeAnchor xmlns:cdr="http://schemas.openxmlformats.org/drawingml/2006/chartDrawing">
    <cdr:from>
      <cdr:x>0.22928</cdr:x>
      <cdr:y>0.01333</cdr:y>
    </cdr:from>
    <cdr:to>
      <cdr:x>0.61877</cdr:x>
      <cdr:y>0.11992</cdr:y>
    </cdr:to>
    <cdr:sp macro="" textlink="">
      <cdr:nvSpPr>
        <cdr:cNvPr id="2" name="QuadreDeText 1"/>
        <cdr:cNvSpPr txBox="1"/>
      </cdr:nvSpPr>
      <cdr:spPr>
        <a:xfrm xmlns:a="http://schemas.openxmlformats.org/drawingml/2006/main">
          <a:off x="1113793" y="36338"/>
          <a:ext cx="1892058" cy="290571"/>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ca-ES" sz="1200" b="1" i="1"/>
            <a:t>EBM - 4</a:t>
          </a:r>
        </a:p>
      </cdr:txBody>
    </cdr:sp>
  </cdr:relSizeAnchor>
</c:userShapes>
</file>

<file path=ppt/drawings/drawing5.xml><?xml version="1.0" encoding="utf-8"?>
<c:userShapes xmlns:c="http://schemas.openxmlformats.org/drawingml/2006/chart">
  <cdr:relSizeAnchor xmlns:cdr="http://schemas.openxmlformats.org/drawingml/2006/chartDrawing">
    <cdr:from>
      <cdr:x>0.24155</cdr:x>
      <cdr:y>0</cdr:y>
    </cdr:from>
    <cdr:to>
      <cdr:x>0.62908</cdr:x>
      <cdr:y>0.11387</cdr:y>
    </cdr:to>
    <cdr:sp macro="" textlink="">
      <cdr:nvSpPr>
        <cdr:cNvPr id="2" name="QuadreDeText 1"/>
        <cdr:cNvSpPr txBox="1"/>
      </cdr:nvSpPr>
      <cdr:spPr>
        <a:xfrm xmlns:a="http://schemas.openxmlformats.org/drawingml/2006/main">
          <a:off x="1362075" y="0"/>
          <a:ext cx="2185158" cy="380704"/>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ca-ES" sz="1200" b="1" i="1"/>
            <a:t>EBM - 5</a:t>
          </a:r>
        </a:p>
      </cdr:txBody>
    </cdr:sp>
  </cdr:relSizeAnchor>
</c:userShapes>
</file>

<file path=ppt/drawings/drawing6.xml><?xml version="1.0" encoding="utf-8"?>
<c:userShapes xmlns:c="http://schemas.openxmlformats.org/drawingml/2006/chart">
  <cdr:relSizeAnchor xmlns:cdr="http://schemas.openxmlformats.org/drawingml/2006/chartDrawing">
    <cdr:from>
      <cdr:x>0.27586</cdr:x>
      <cdr:y>0.03056</cdr:y>
    </cdr:from>
    <cdr:to>
      <cdr:x>0.65617</cdr:x>
      <cdr:y>0.14824</cdr:y>
    </cdr:to>
    <cdr:sp macro="" textlink="">
      <cdr:nvSpPr>
        <cdr:cNvPr id="4" name="QuadreDeText 3"/>
        <cdr:cNvSpPr txBox="1"/>
      </cdr:nvSpPr>
      <cdr:spPr>
        <a:xfrm xmlns:a="http://schemas.openxmlformats.org/drawingml/2006/main">
          <a:off x="1143008" y="71438"/>
          <a:ext cx="1575778" cy="275053"/>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ca-ES" sz="1200" b="1" i="1" dirty="0"/>
            <a:t>EBM - 6</a:t>
          </a: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0.01633</cdr:y>
    </cdr:from>
    <cdr:to>
      <cdr:x>0.99914</cdr:x>
      <cdr:y>0.07109</cdr:y>
    </cdr:to>
    <cdr:sp macro="" textlink="">
      <cdr:nvSpPr>
        <cdr:cNvPr id="2" name="QuadreDeText 1"/>
        <cdr:cNvSpPr txBox="1"/>
      </cdr:nvSpPr>
      <cdr:spPr>
        <a:xfrm xmlns:a="http://schemas.openxmlformats.org/drawingml/2006/main">
          <a:off x="0" y="82049"/>
          <a:ext cx="8786874" cy="2751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ca-ES" sz="1400" b="1" i="1" dirty="0" smtClean="0"/>
            <a:t>8. Gràfica general de QCG EBM de L’H</a:t>
          </a:r>
          <a:r>
            <a:rPr lang="ca-ES" sz="1400" b="1" i="1" baseline="0" dirty="0" smtClean="0"/>
            <a:t> – Mitjanes de cada escola, per àmbits. Cursos 2015-2016 i 2016-2017</a:t>
          </a:r>
          <a:endParaRPr lang="ca-ES" sz="1400" b="1" i="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ca-ES"/>
          </a:p>
        </p:txBody>
      </p:sp>
      <p:sp>
        <p:nvSpPr>
          <p:cNvPr id="3" name="Contenidor de data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FE5B2EA4-E6E0-42FB-BEC9-3CA44D797E7E}" type="datetimeFigureOut">
              <a:rPr lang="ca-ES" smtClean="0"/>
              <a:pPr/>
              <a:t>21/02/2018</a:t>
            </a:fld>
            <a:endParaRPr lang="ca-ES"/>
          </a:p>
        </p:txBody>
      </p:sp>
      <p:sp>
        <p:nvSpPr>
          <p:cNvPr id="4" name="Contenidor d'imatge de diapositiva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ca-ES"/>
          </a:p>
        </p:txBody>
      </p:sp>
      <p:sp>
        <p:nvSpPr>
          <p:cNvPr id="5" name="Contenidor de notes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6" name="Contenidor de peu de pàgina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ca-ES"/>
          </a:p>
        </p:txBody>
      </p:sp>
      <p:sp>
        <p:nvSpPr>
          <p:cNvPr id="7" name="Contenidor de número de diapositiva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00476F62-2B20-4834-8C35-4AEE81A122C2}" type="slidenum">
              <a:rPr lang="ca-ES" smtClean="0"/>
              <a:pPr/>
              <a:t>‹#›</a:t>
            </a:fld>
            <a:endParaRPr lang="ca-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endParaRPr lang="ca-ES" dirty="0"/>
          </a:p>
        </p:txBody>
      </p:sp>
      <p:sp>
        <p:nvSpPr>
          <p:cNvPr id="4" name="Contenidor de número de diapositiva 3"/>
          <p:cNvSpPr>
            <a:spLocks noGrp="1"/>
          </p:cNvSpPr>
          <p:nvPr>
            <p:ph type="sldNum" sz="quarter" idx="10"/>
          </p:nvPr>
        </p:nvSpPr>
        <p:spPr/>
        <p:txBody>
          <a:bodyPr/>
          <a:lstStyle/>
          <a:p>
            <a:fld id="{FD313819-D6EC-4271-86FA-C374A707C63A}" type="slidenum">
              <a:rPr lang="ca-ES" smtClean="0"/>
              <a:pPr/>
              <a:t>1</a:t>
            </a:fld>
            <a:endParaRPr lang="ca-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lnSpcReduction="10000"/>
          </a:bodyPr>
          <a:lstStyle/>
          <a:p>
            <a:pPr algn="just"/>
            <a:r>
              <a:rPr lang="ca-ES" dirty="0" smtClean="0"/>
              <a:t>L’elaboració del </a:t>
            </a:r>
            <a:r>
              <a:rPr lang="ca-ES" i="1" dirty="0" smtClean="0"/>
              <a:t>Quadre de Comandament</a:t>
            </a:r>
            <a:r>
              <a:rPr lang="ca-ES" dirty="0" smtClean="0"/>
              <a:t> ha permès a l’equip de la Secció d’escoles Municipals revisar en profunditat el servei de les escoles, com està organitzat i on poden estar els punts de millora. També ha contribuït a refer els nostres procediments interns i de relació amb les escoles, les famílies i els concessionaris. Per exemple, hem valorat com a molt positiu les reunions de directores de les EBM, més enllà de la formalitat en els mecanismes de seguiment i de control de la concessió. Val a dir que el rol d’aquestes reunions se centra en els aspectes comuns de la xarxa municipal de les escoles bressol, que es respecta l’autonomia de centres i, sobre tot, els temes que es tracten estan sotmesos als àmbits contractuals, de manera que no es produeix cap ingerència en el funcionament de l’empresa concessionària.</a:t>
            </a:r>
          </a:p>
          <a:p>
            <a:pPr algn="just">
              <a:buNone/>
            </a:pPr>
            <a:endParaRPr lang="ca-ES" dirty="0" smtClean="0"/>
          </a:p>
          <a:p>
            <a:pPr algn="just"/>
            <a:r>
              <a:rPr lang="ca-ES" dirty="0" smtClean="0"/>
              <a:t>Els informes que elaboren les tècniques d’educació de la secció s’incorporen a l’expedient de la concessió i són tractats en les diferents reunions de seguiment i control de la mateixa.</a:t>
            </a:r>
          </a:p>
          <a:p>
            <a:pPr algn="just">
              <a:buNone/>
            </a:pPr>
            <a:endParaRPr lang="ca-ES" dirty="0" smtClean="0"/>
          </a:p>
          <a:p>
            <a:pPr algn="just"/>
            <a:r>
              <a:rPr lang="ca-ES" dirty="0" smtClean="0"/>
              <a:t>Les empreses concessionàries, més enllà d’un exercici potestatiu i de control per part del titular, valoren de forma positiva la seva implementació perquè els permet també trobar mesures que millorin els aspectes que escaiguin i alhora els reafirma en aquelles àrees que s’estan desenvolupant amb una qualitat força elevada.</a:t>
            </a:r>
          </a:p>
          <a:p>
            <a:pPr algn="just">
              <a:buNone/>
            </a:pPr>
            <a:endParaRPr lang="ca-ES" dirty="0" smtClean="0"/>
          </a:p>
          <a:p>
            <a:pPr algn="just"/>
            <a:r>
              <a:rPr lang="ca-ES" dirty="0" smtClean="0"/>
              <a:t>La relació i la col·laboració </a:t>
            </a:r>
            <a:r>
              <a:rPr lang="ca-ES" dirty="0" err="1" smtClean="0"/>
              <a:t>público-privada</a:t>
            </a:r>
            <a:r>
              <a:rPr lang="ca-ES" dirty="0" smtClean="0"/>
              <a:t> és fonamental per al bon desenvolupament d’un projecte, en el que els implicats saben i reconeixen el seu rol i les seves limitacions, però també les seves fortaleses per fer que el servei, el qual és públic, esdevingui un servei útil per a la ciutadania de l’Hospitalet. </a:t>
            </a:r>
          </a:p>
          <a:p>
            <a:endParaRPr lang="ca-ES" dirty="0"/>
          </a:p>
        </p:txBody>
      </p:sp>
      <p:sp>
        <p:nvSpPr>
          <p:cNvPr id="4" name="Contenidor de número de diapositiva 3"/>
          <p:cNvSpPr>
            <a:spLocks noGrp="1"/>
          </p:cNvSpPr>
          <p:nvPr>
            <p:ph type="sldNum" sz="quarter" idx="10"/>
          </p:nvPr>
        </p:nvSpPr>
        <p:spPr/>
        <p:txBody>
          <a:bodyPr/>
          <a:lstStyle/>
          <a:p>
            <a:fld id="{00476F62-2B20-4834-8C35-4AEE81A122C2}" type="slidenum">
              <a:rPr lang="ca-ES" smtClean="0"/>
              <a:pPr/>
              <a:t>10</a:t>
            </a:fld>
            <a:endParaRPr lang="ca-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pPr algn="just">
              <a:buFont typeface="Wingdings" pitchFamily="2" charset="2"/>
              <a:buChar char="Ø"/>
            </a:pPr>
            <a:r>
              <a:rPr lang="ca-ES" dirty="0" smtClean="0">
                <a:solidFill>
                  <a:schemeClr val="tx1"/>
                </a:solidFill>
              </a:rPr>
              <a:t>El curs escolar 2018-2019 serà el quart any consecutiu que aplicarem el </a:t>
            </a:r>
            <a:r>
              <a:rPr lang="ca-ES" i="1" dirty="0" smtClean="0">
                <a:solidFill>
                  <a:schemeClr val="tx1"/>
                </a:solidFill>
              </a:rPr>
              <a:t>Quadre de Comandament</a:t>
            </a:r>
            <a:r>
              <a:rPr lang="ca-ES" dirty="0" smtClean="0">
                <a:solidFill>
                  <a:schemeClr val="tx1"/>
                </a:solidFill>
              </a:rPr>
              <a:t>. Cada curs, quan revisem els resultats, valorem el grau d’adequació dels indicadors i si cal millorar-los, o canviar la seva periodicitat. Per exemple, hem de revisar els indicadors de l’àrea contractual, tot afegint les millores que el concessionari reconeix en el seu contracte respecte a la formació de les educadores. També, una altra feina a realitzar és incorporar al Quadre de Comandament els indicadors relacionats a l’espai </a:t>
            </a:r>
            <a:r>
              <a:rPr lang="ca-ES" dirty="0" err="1" smtClean="0">
                <a:solidFill>
                  <a:schemeClr val="tx1"/>
                </a:solidFill>
              </a:rPr>
              <a:t>multisensorial</a:t>
            </a:r>
            <a:r>
              <a:rPr lang="ca-ES" dirty="0" smtClean="0">
                <a:solidFill>
                  <a:schemeClr val="tx1"/>
                </a:solidFill>
              </a:rPr>
              <a:t>, ubicat en una escola bressol municipal però que pretén donar servei al conjunt del 0-3 de la ciutat. </a:t>
            </a:r>
          </a:p>
          <a:p>
            <a:pPr algn="just"/>
            <a:r>
              <a:rPr lang="ca-ES" dirty="0" smtClean="0">
                <a:solidFill>
                  <a:schemeClr val="tx1"/>
                </a:solidFill>
              </a:rPr>
              <a:t> </a:t>
            </a:r>
          </a:p>
          <a:p>
            <a:pPr algn="just">
              <a:buFont typeface="Wingdings" pitchFamily="2" charset="2"/>
              <a:buChar char="Ø"/>
            </a:pPr>
            <a:r>
              <a:rPr lang="ca-ES" dirty="0" smtClean="0">
                <a:solidFill>
                  <a:schemeClr val="tx1"/>
                </a:solidFill>
              </a:rPr>
              <a:t>Per tant, el Quadre de comandament és una eina que evoluciona amb el servei, que s’adapta als canvis que es van produint, ja siguin en el funcionament ordinari o en els requisits del contracte. Un dels reptes, doncs, és mantenir l’actitud de millora contínua per part de l’Equip de la Secció d’Escoles Municipals i anar adequant aquesta eina per mantenir la seva utilitat. L’altre gran repte és, sens dubte, la implementació del sistema d’anàlisi de costos de les Escoles Bressol Municipals. Però aquesta, serà una altra nova  experiència.</a:t>
            </a:r>
          </a:p>
        </p:txBody>
      </p:sp>
      <p:sp>
        <p:nvSpPr>
          <p:cNvPr id="4" name="Contenidor de número de diapositiva 3"/>
          <p:cNvSpPr>
            <a:spLocks noGrp="1"/>
          </p:cNvSpPr>
          <p:nvPr>
            <p:ph type="sldNum" sz="quarter" idx="10"/>
          </p:nvPr>
        </p:nvSpPr>
        <p:spPr/>
        <p:txBody>
          <a:bodyPr/>
          <a:lstStyle/>
          <a:p>
            <a:fld id="{00476F62-2B20-4834-8C35-4AEE81A122C2}" type="slidenum">
              <a:rPr lang="ca-ES" smtClean="0"/>
              <a:pPr/>
              <a:t>11</a:t>
            </a:fld>
            <a:endParaRPr lang="ca-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fontScale="92500" lnSpcReduction="10000"/>
          </a:bodyPr>
          <a:lstStyle/>
          <a:p>
            <a:pPr algn="just">
              <a:buFont typeface="Wingdings" pitchFamily="2" charset="2"/>
              <a:buChar char="Ø"/>
            </a:pPr>
            <a:r>
              <a:rPr lang="ca-ES" sz="1200" dirty="0" smtClean="0">
                <a:solidFill>
                  <a:schemeClr val="tx1"/>
                </a:solidFill>
              </a:rPr>
              <a:t>Una de les reflexions que com a Secció ens vam plantejar va ser que, com a òrgan gestor, disposàvem d’eines d’informació de la prestació del servei que, o bé eren externes a nosaltres, o bé es produïen en un període de temps en el qual, el que es valorava ja havia succeït feia, com a mínim, més de sis mesos, de manera que les possibles contingències de millora tenien un efecte relatiu sobre la prestació del servei en “temps real”. Per tant, vàrem considerar que necessitàvem eines de gestió que ens aportessin informació més propera al moment en què es realitzava el servei, per poder valorar aquest i prendre decisions més operatives.</a:t>
            </a:r>
          </a:p>
          <a:p>
            <a:pPr algn="just"/>
            <a:r>
              <a:rPr lang="ca-ES" sz="1200" dirty="0" smtClean="0">
                <a:solidFill>
                  <a:schemeClr val="tx1"/>
                </a:solidFill>
              </a:rPr>
              <a:t> </a:t>
            </a:r>
          </a:p>
          <a:p>
            <a:pPr algn="just">
              <a:buFont typeface="Wingdings" pitchFamily="2" charset="2"/>
              <a:buChar char="Ø"/>
            </a:pPr>
            <a:r>
              <a:rPr lang="ca-ES" sz="1200" dirty="0" smtClean="0">
                <a:solidFill>
                  <a:schemeClr val="tx1"/>
                </a:solidFill>
              </a:rPr>
              <a:t>Amb això, la principal qüestió que com a equip devíem resoldre era la següent: </a:t>
            </a:r>
            <a:r>
              <a:rPr lang="ca-ES" sz="1200" b="1" dirty="0" smtClean="0">
                <a:solidFill>
                  <a:schemeClr val="tx1"/>
                </a:solidFill>
              </a:rPr>
              <a:t>¿Quina informació disposem sobre el funcionament de les escoles bressol municipals que ens determina que estan complint amb la seva obligació contractual i, el servei que presten, és de qualitat?</a:t>
            </a:r>
            <a:r>
              <a:rPr lang="ca-ES" sz="1200" dirty="0" smtClean="0">
                <a:solidFill>
                  <a:schemeClr val="tx1"/>
                </a:solidFill>
              </a:rPr>
              <a:t> Derivada d’aquesta pregunta, ens qüestionàvem, també, si en el moment en què, com a Secció, disposàvem d’aquesta informació, era el moment adequat per poder resoldre amb agilitat les dificultats que es poguessin produir durant la prestació del servei.</a:t>
            </a:r>
          </a:p>
          <a:p>
            <a:pPr algn="just"/>
            <a:endParaRPr lang="ca-ES" sz="1200" dirty="0" smtClean="0">
              <a:solidFill>
                <a:schemeClr val="tx1"/>
              </a:solidFill>
            </a:endParaRPr>
          </a:p>
          <a:p>
            <a:pPr algn="just">
              <a:buFont typeface="Wingdings" pitchFamily="2" charset="2"/>
              <a:buChar char="Ø"/>
            </a:pPr>
            <a:r>
              <a:rPr lang="ca-ES" sz="1200" dirty="0" smtClean="0">
                <a:solidFill>
                  <a:schemeClr val="tx1"/>
                </a:solidFill>
              </a:rPr>
              <a:t>Des de la Secció es va valorar que: </a:t>
            </a:r>
          </a:p>
          <a:p>
            <a:pPr algn="just"/>
            <a:endParaRPr lang="ca-ES" sz="1200" dirty="0" smtClean="0">
              <a:solidFill>
                <a:schemeClr val="tx1"/>
              </a:solidFill>
            </a:endParaRPr>
          </a:p>
          <a:p>
            <a:pPr algn="just"/>
            <a:r>
              <a:rPr lang="ca-ES" sz="1200" dirty="0" smtClean="0">
                <a:solidFill>
                  <a:schemeClr val="tx1"/>
                </a:solidFill>
              </a:rPr>
              <a:t>1. Es disposa d’un conjunt d’eines d’informació i de gestió sobre el servei i cada una de les escoles prou exhaustiva i força completa, però no suficient. Es valora la necessitat d’implementar un </a:t>
            </a:r>
            <a:r>
              <a:rPr lang="ca-ES" sz="1200" b="1" dirty="0" smtClean="0">
                <a:solidFill>
                  <a:schemeClr val="tx1"/>
                </a:solidFill>
              </a:rPr>
              <a:t>sistema d’indicadors de gestió i prestació del servei</a:t>
            </a:r>
            <a:r>
              <a:rPr lang="ca-ES" sz="1200" dirty="0" smtClean="0">
                <a:solidFill>
                  <a:schemeClr val="tx1"/>
                </a:solidFill>
              </a:rPr>
              <a:t> i un </a:t>
            </a:r>
            <a:r>
              <a:rPr lang="ca-ES" sz="1200" b="1" dirty="0" smtClean="0">
                <a:solidFill>
                  <a:schemeClr val="tx1"/>
                </a:solidFill>
              </a:rPr>
              <a:t>sistema d’anàlisi de costos vinculat al curs que estigui vigent</a:t>
            </a:r>
            <a:r>
              <a:rPr lang="ca-ES" sz="1200" dirty="0" smtClean="0">
                <a:solidFill>
                  <a:schemeClr val="tx1"/>
                </a:solidFill>
              </a:rPr>
              <a:t>.</a:t>
            </a:r>
          </a:p>
          <a:p>
            <a:pPr algn="just"/>
            <a:r>
              <a:rPr lang="ca-ES" sz="1200" dirty="0" smtClean="0">
                <a:solidFill>
                  <a:schemeClr val="tx1"/>
                </a:solidFill>
              </a:rPr>
              <a:t> </a:t>
            </a:r>
          </a:p>
          <a:p>
            <a:pPr algn="just"/>
            <a:r>
              <a:rPr lang="ca-ES" sz="1200" dirty="0" smtClean="0">
                <a:solidFill>
                  <a:schemeClr val="tx1"/>
                </a:solidFill>
              </a:rPr>
              <a:t>2. La informació es disposa en un període en què ens permet completar el procediment administratiu, però no per poder incidir en una pràctica de millora constant i una presa de decisions més àgil i lligada al moment en què s’està produint l’acció. L’eina que millor s’ajusta a fer un seguiment més directe del funcionament ordinari és la </a:t>
            </a:r>
            <a:r>
              <a:rPr lang="ca-ES" sz="1200" b="1" dirty="0" smtClean="0">
                <a:solidFill>
                  <a:schemeClr val="tx1"/>
                </a:solidFill>
              </a:rPr>
              <a:t>Reunió de directores </a:t>
            </a:r>
            <a:endParaRPr lang="ca-ES" sz="1200" dirty="0" smtClean="0">
              <a:solidFill>
                <a:schemeClr val="tx1"/>
              </a:solidFill>
            </a:endParaRPr>
          </a:p>
          <a:p>
            <a:endParaRPr lang="ca-ES" dirty="0"/>
          </a:p>
        </p:txBody>
      </p:sp>
      <p:sp>
        <p:nvSpPr>
          <p:cNvPr id="4" name="Contenidor de número de diapositiva 3"/>
          <p:cNvSpPr>
            <a:spLocks noGrp="1"/>
          </p:cNvSpPr>
          <p:nvPr>
            <p:ph type="sldNum" sz="quarter" idx="10"/>
          </p:nvPr>
        </p:nvSpPr>
        <p:spPr/>
        <p:txBody>
          <a:bodyPr/>
          <a:lstStyle/>
          <a:p>
            <a:fld id="{00476F62-2B20-4834-8C35-4AEE81A122C2}" type="slidenum">
              <a:rPr lang="ca-ES" smtClean="0"/>
              <a:pPr/>
              <a:t>2</a:t>
            </a:fld>
            <a:endParaRPr lang="ca-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pPr algn="just">
              <a:buFont typeface="Wingdings" pitchFamily="2" charset="2"/>
              <a:buChar char="Ø"/>
            </a:pPr>
            <a:r>
              <a:rPr lang="ca-ES" sz="1200" dirty="0" smtClean="0"/>
              <a:t>  </a:t>
            </a:r>
            <a:r>
              <a:rPr lang="ca-ES" sz="1200" dirty="0" smtClean="0">
                <a:solidFill>
                  <a:schemeClr val="tx1"/>
                </a:solidFill>
              </a:rPr>
              <a:t>Des de la Secció d’Escoles Municipals vàrem endegar, a mitjans de 2014, un procés de revisió profund del servei; vàrem reflexionar sobre la nostra feina en general, sobre el què és un servei públic de qualitat i el seu impacte en el territori, ja que el servei públic, en aquest cas, les escoles bressol, i els serveis educatius municipals en general, són serveis per a la comunitat dels que considerem no hi ha prou amb què els usuaris directes estiguin satisfets, sinó que considerem cal arribar al conjunt de la ciutadania de manera que el municipi senti seus aquests serveis i aportin valor a tota la comunitat del nostre municipi. </a:t>
            </a:r>
          </a:p>
          <a:p>
            <a:pPr algn="just">
              <a:buFont typeface="Wingdings" pitchFamily="2" charset="2"/>
              <a:buChar char="Ø"/>
            </a:pPr>
            <a:r>
              <a:rPr lang="ca-ES" sz="1200" dirty="0" smtClean="0">
                <a:solidFill>
                  <a:schemeClr val="tx1"/>
                </a:solidFill>
              </a:rPr>
              <a:t>Una de les primeres actuacions, culminada el 2015, va ser l’elaboració, mitjançant un procés participatiu, del Projecte Educatiu Marc de les Escoles Bressol de L’Hospitalet. Amb aquest referent, vàrem valorar la necessitat de revisar el model de gestió, d’una banda, però també i sobre tot l’organització interna de la Secció per complir la nostra missió amb millors condicions d’eficàcia i d’eficiència. Una de les eines que vàrem desenvolupar, a partir de la revisió interna de la nostra feina, va ser l’elaboració i la implementació del Quadre de Comandament de Gestió de les Escoles Bressol Municipals.</a:t>
            </a:r>
          </a:p>
        </p:txBody>
      </p:sp>
      <p:sp>
        <p:nvSpPr>
          <p:cNvPr id="4" name="Contenidor de número de diapositiva 3"/>
          <p:cNvSpPr>
            <a:spLocks noGrp="1"/>
          </p:cNvSpPr>
          <p:nvPr>
            <p:ph type="sldNum" sz="quarter" idx="10"/>
          </p:nvPr>
        </p:nvSpPr>
        <p:spPr/>
        <p:txBody>
          <a:bodyPr/>
          <a:lstStyle/>
          <a:p>
            <a:fld id="{00476F62-2B20-4834-8C35-4AEE81A122C2}" type="slidenum">
              <a:rPr lang="ca-ES" smtClean="0"/>
              <a:pPr/>
              <a:t>3</a:t>
            </a:fld>
            <a:endParaRPr lang="ca-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endParaRPr lang="ca-ES"/>
          </a:p>
        </p:txBody>
      </p:sp>
      <p:sp>
        <p:nvSpPr>
          <p:cNvPr id="4" name="Contenidor de número de diapositiva 3"/>
          <p:cNvSpPr>
            <a:spLocks noGrp="1"/>
          </p:cNvSpPr>
          <p:nvPr>
            <p:ph type="sldNum" sz="quarter" idx="10"/>
          </p:nvPr>
        </p:nvSpPr>
        <p:spPr/>
        <p:txBody>
          <a:bodyPr/>
          <a:lstStyle/>
          <a:p>
            <a:fld id="{00476F62-2B20-4834-8C35-4AEE81A122C2}" type="slidenum">
              <a:rPr lang="ca-ES" smtClean="0"/>
              <a:pPr/>
              <a:t>4</a:t>
            </a:fld>
            <a:endParaRPr lang="ca-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r>
              <a:rPr lang="ca-ES" sz="1200" dirty="0" smtClean="0"/>
              <a:t>Per a l’elaboració del </a:t>
            </a:r>
            <a:r>
              <a:rPr lang="ca-ES" sz="1200" b="1" dirty="0" smtClean="0"/>
              <a:t>Quadre de Comandament de gestió de les Escoles Bressol Municipals</a:t>
            </a:r>
            <a:r>
              <a:rPr lang="ca-ES" sz="1200" b="1" baseline="30000" dirty="0" smtClean="0"/>
              <a:t> </a:t>
            </a:r>
            <a:r>
              <a:rPr lang="ca-ES" sz="1200" dirty="0" smtClean="0"/>
              <a:t>de L’Hospitalet (veure Annex 1), vam partir del document </a:t>
            </a:r>
            <a:r>
              <a:rPr lang="ca-ES" sz="1200" i="1" dirty="0" smtClean="0"/>
              <a:t>Proposta d’Indicadors qualitatius per a la gestió de l’escola bressol municipal, </a:t>
            </a:r>
            <a:r>
              <a:rPr lang="ca-ES" sz="1200" dirty="0" smtClean="0"/>
              <a:t>elaborat per la Diputació de Barcelona el 2013.</a:t>
            </a:r>
          </a:p>
          <a:p>
            <a:r>
              <a:rPr lang="ca-ES" sz="1200" dirty="0" smtClean="0"/>
              <a:t>El document de la Diputació de Barcelona establia 67 indicadors distribuïts en quatre dimensions o àrees d’avaluació. De la revisió i valoració que vàrem realitzar d’aquest document, el </a:t>
            </a:r>
            <a:r>
              <a:rPr lang="ca-ES" sz="1200" i="1" dirty="0" smtClean="0"/>
              <a:t>Quadre de Comandament</a:t>
            </a:r>
            <a:r>
              <a:rPr lang="ca-ES" sz="1200" dirty="0" smtClean="0"/>
              <a:t> a la Secció d’escoles municipals es va estructurar en sis dimensions o àrees d’avaluació i va establir 92 indicadors:</a:t>
            </a:r>
          </a:p>
        </p:txBody>
      </p:sp>
      <p:sp>
        <p:nvSpPr>
          <p:cNvPr id="4" name="Contenidor de número de diapositiva 3"/>
          <p:cNvSpPr>
            <a:spLocks noGrp="1"/>
          </p:cNvSpPr>
          <p:nvPr>
            <p:ph type="sldNum" sz="quarter" idx="10"/>
          </p:nvPr>
        </p:nvSpPr>
        <p:spPr/>
        <p:txBody>
          <a:bodyPr/>
          <a:lstStyle/>
          <a:p>
            <a:fld id="{00476F62-2B20-4834-8C35-4AEE81A122C2}" type="slidenum">
              <a:rPr lang="ca-ES" smtClean="0"/>
              <a:pPr/>
              <a:t>5</a:t>
            </a:fld>
            <a:endParaRPr lang="ca-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pPr lvl="0"/>
            <a:r>
              <a:rPr lang="ca-ES" sz="1200" kern="1200" dirty="0" smtClean="0">
                <a:solidFill>
                  <a:schemeClr val="tx1"/>
                </a:solidFill>
                <a:latin typeface="+mn-lt"/>
                <a:ea typeface="+mn-ea"/>
                <a:cs typeface="+mn-cs"/>
              </a:rPr>
              <a:t>A inici del curs escolar, per tal de verificar el compliment, per part del concessionari, de les millores recollides en el contracte (ampliació de personal educador durant el primer mes amb motiu d’una acollida i procés d’adaptació dels infants i les noves famílies que esdevingui satisfactori i </a:t>
            </a:r>
            <a:r>
              <a:rPr lang="ca-ES" sz="1200" kern="1200" dirty="0" err="1" smtClean="0">
                <a:solidFill>
                  <a:schemeClr val="tx1"/>
                </a:solidFill>
                <a:latin typeface="+mn-lt"/>
                <a:ea typeface="+mn-ea"/>
                <a:cs typeface="+mn-cs"/>
              </a:rPr>
              <a:t>desangoixant</a:t>
            </a:r>
            <a:r>
              <a:rPr lang="ca-ES" sz="1200" kern="1200" dirty="0" smtClean="0">
                <a:solidFill>
                  <a:schemeClr val="tx1"/>
                </a:solidFill>
                <a:latin typeface="+mn-lt"/>
                <a:ea typeface="+mn-ea"/>
                <a:cs typeface="+mn-cs"/>
              </a:rPr>
              <a:t>).</a:t>
            </a:r>
          </a:p>
          <a:p>
            <a:pPr lvl="0"/>
            <a:r>
              <a:rPr lang="ca-ES" sz="1200" kern="1200" dirty="0" smtClean="0">
                <a:solidFill>
                  <a:schemeClr val="tx1"/>
                </a:solidFill>
                <a:latin typeface="+mn-lt"/>
                <a:ea typeface="+mn-ea"/>
                <a:cs typeface="+mn-cs"/>
              </a:rPr>
              <a:t>A mitjans de curs, per a la verificació del conjunt d’indicadors establerts en el </a:t>
            </a:r>
            <a:r>
              <a:rPr lang="ca-ES" sz="1200" i="1" kern="1200" dirty="0" smtClean="0">
                <a:solidFill>
                  <a:schemeClr val="tx1"/>
                </a:solidFill>
                <a:latin typeface="+mn-lt"/>
                <a:ea typeface="+mn-ea"/>
                <a:cs typeface="+mn-cs"/>
              </a:rPr>
              <a:t>Quadre de Comandament.</a:t>
            </a:r>
            <a:endParaRPr lang="ca-ES" sz="1200" kern="1200" dirty="0" smtClean="0">
              <a:solidFill>
                <a:schemeClr val="tx1"/>
              </a:solidFill>
              <a:latin typeface="+mn-lt"/>
              <a:ea typeface="+mn-ea"/>
              <a:cs typeface="+mn-cs"/>
            </a:endParaRPr>
          </a:p>
          <a:p>
            <a:pPr lvl="0"/>
            <a:r>
              <a:rPr lang="ca-ES" sz="1200" kern="1200" dirty="0" smtClean="0">
                <a:solidFill>
                  <a:schemeClr val="tx1"/>
                </a:solidFill>
                <a:latin typeface="+mn-lt"/>
                <a:ea typeface="+mn-ea"/>
                <a:cs typeface="+mn-cs"/>
              </a:rPr>
              <a:t>A finals de curs, per tal de verificar el compliment, per part del concessionari, de les millores recollides en el contracte (ampliació de personal educador, per tal que les tasques d’avaluació, memòria del curs i pla anual del curs següent es puguin realitzar amb normalitat tot atenent els infants, els quals romanen a l’escola fins el dia 31 de juliol).</a:t>
            </a:r>
          </a:p>
          <a:p>
            <a:r>
              <a:rPr lang="ca-ES" sz="1200" kern="1200" dirty="0" smtClean="0">
                <a:solidFill>
                  <a:schemeClr val="tx1"/>
                </a:solidFill>
                <a:latin typeface="+mn-lt"/>
                <a:ea typeface="+mn-ea"/>
                <a:cs typeface="+mn-cs"/>
              </a:rPr>
              <a:t>Val a dir que hi ha indicadors que es verifiquen en períodes diferents, de manera que s’aprofiten visites a les escoles, reunions de consells escolars de centre, de directores, etc, per anar completant la informació del </a:t>
            </a:r>
            <a:r>
              <a:rPr lang="ca-ES" sz="1200" i="1" kern="1200" dirty="0" smtClean="0">
                <a:solidFill>
                  <a:schemeClr val="tx1"/>
                </a:solidFill>
                <a:latin typeface="+mn-lt"/>
                <a:ea typeface="+mn-ea"/>
                <a:cs typeface="+mn-cs"/>
              </a:rPr>
              <a:t>Quadre de Comandament</a:t>
            </a:r>
            <a:r>
              <a:rPr lang="ca-ES" sz="1200" kern="1200" dirty="0" smtClean="0">
                <a:solidFill>
                  <a:schemeClr val="tx1"/>
                </a:solidFill>
                <a:latin typeface="+mn-lt"/>
                <a:ea typeface="+mn-ea"/>
                <a:cs typeface="+mn-cs"/>
              </a:rPr>
              <a:t>.</a:t>
            </a:r>
          </a:p>
          <a:p>
            <a:r>
              <a:rPr lang="ca-ES" sz="1200" kern="1200" dirty="0" smtClean="0">
                <a:solidFill>
                  <a:schemeClr val="tx1"/>
                </a:solidFill>
                <a:latin typeface="+mn-lt"/>
                <a:ea typeface="+mn-ea"/>
                <a:cs typeface="+mn-cs"/>
              </a:rPr>
              <a:t>Posteriorment, elaboren i signen un informe de resultats de cada escola i aquest s’aporta a l’expedient de la concessió, però forma part dels temes que es tracten en les comissions de seguiment de la concessió i de les reunions de directores, de les quals poden sorgir propostes de millora.</a:t>
            </a:r>
          </a:p>
          <a:p>
            <a:pPr lvl="0"/>
            <a:r>
              <a:rPr lang="ca-ES" sz="1200" kern="1200" dirty="0" smtClean="0">
                <a:solidFill>
                  <a:schemeClr val="tx1"/>
                </a:solidFill>
                <a:latin typeface="+mn-lt"/>
                <a:ea typeface="+mn-ea"/>
                <a:cs typeface="+mn-cs"/>
              </a:rPr>
              <a:t>La unitat administrativa buida els resultats i els presenta amb taules i gràfics que ens permet valorar i analitzar cada escola i el conjunt d’aquestes.</a:t>
            </a:r>
          </a:p>
          <a:p>
            <a:endParaRPr lang="ca-ES" dirty="0"/>
          </a:p>
        </p:txBody>
      </p:sp>
      <p:sp>
        <p:nvSpPr>
          <p:cNvPr id="4" name="Contenidor de número de diapositiva 3"/>
          <p:cNvSpPr>
            <a:spLocks noGrp="1"/>
          </p:cNvSpPr>
          <p:nvPr>
            <p:ph type="sldNum" sz="quarter" idx="10"/>
          </p:nvPr>
        </p:nvSpPr>
        <p:spPr/>
        <p:txBody>
          <a:bodyPr/>
          <a:lstStyle/>
          <a:p>
            <a:fld id="{00476F62-2B20-4834-8C35-4AEE81A122C2}" type="slidenum">
              <a:rPr lang="ca-ES" smtClean="0"/>
              <a:pPr/>
              <a:t>6</a:t>
            </a:fld>
            <a:endParaRPr lang="ca-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endParaRPr lang="ca-ES" dirty="0"/>
          </a:p>
        </p:txBody>
      </p:sp>
      <p:sp>
        <p:nvSpPr>
          <p:cNvPr id="4" name="Contenidor de número de diapositiva 3"/>
          <p:cNvSpPr>
            <a:spLocks noGrp="1"/>
          </p:cNvSpPr>
          <p:nvPr>
            <p:ph type="sldNum" sz="quarter" idx="10"/>
          </p:nvPr>
        </p:nvSpPr>
        <p:spPr/>
        <p:txBody>
          <a:bodyPr/>
          <a:lstStyle/>
          <a:p>
            <a:fld id="{00476F62-2B20-4834-8C35-4AEE81A122C2}" type="slidenum">
              <a:rPr lang="ca-ES" smtClean="0"/>
              <a:pPr/>
              <a:t>7</a:t>
            </a:fld>
            <a:endParaRPr lang="ca-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r>
              <a:rPr lang="ca-ES" dirty="0" smtClean="0"/>
              <a:t>En aquesta gràfica, podem observar,</a:t>
            </a:r>
            <a:r>
              <a:rPr lang="ca-ES" baseline="0" dirty="0" smtClean="0"/>
              <a:t> a cada escola, </a:t>
            </a:r>
            <a:r>
              <a:rPr lang="ca-ES" dirty="0" smtClean="0"/>
              <a:t>quina és</a:t>
            </a:r>
            <a:r>
              <a:rPr lang="ca-ES" baseline="0" dirty="0" smtClean="0"/>
              <a:t> l’evolució de cada àmbit d’activitat analitzat en els diferents cursos en què s’ha aplicat el </a:t>
            </a:r>
            <a:r>
              <a:rPr lang="ca-ES" baseline="0" dirty="0" err="1" smtClean="0"/>
              <a:t>QCG</a:t>
            </a:r>
            <a:r>
              <a:rPr lang="ca-ES" baseline="0" dirty="0" smtClean="0"/>
              <a:t>, de manera que si les variacions són significatives entre els cursos, d’un àmbit concret, es pot valorar de forma específica i cercar quines són les millores que poden corregir aquesta situació detectada. Per exemple, </a:t>
            </a:r>
            <a:r>
              <a:rPr lang="ca-ES" baseline="0" dirty="0" err="1" smtClean="0"/>
              <a:t>l’EBM</a:t>
            </a:r>
            <a:r>
              <a:rPr lang="ca-ES" baseline="0" dirty="0" smtClean="0"/>
              <a:t> 2 presenta una variació en l’àmbit de qualitat i comunicació i, amb relació als indicadors analitzats, es va detectar una variació respecte el curs anterior amb relació a la comunicació amb les famílies, que calia corregir.</a:t>
            </a:r>
            <a:endParaRPr lang="ca-ES" dirty="0"/>
          </a:p>
        </p:txBody>
      </p:sp>
      <p:sp>
        <p:nvSpPr>
          <p:cNvPr id="4" name="Contenidor de número de diapositiva 3"/>
          <p:cNvSpPr>
            <a:spLocks noGrp="1"/>
          </p:cNvSpPr>
          <p:nvPr>
            <p:ph type="sldNum" sz="quarter" idx="10"/>
          </p:nvPr>
        </p:nvSpPr>
        <p:spPr/>
        <p:txBody>
          <a:bodyPr/>
          <a:lstStyle/>
          <a:p>
            <a:fld id="{D393809B-F221-41B6-982F-D3F61602A8A6}" type="slidenum">
              <a:rPr lang="ca-ES" smtClean="0"/>
              <a:pPr/>
              <a:t>8</a:t>
            </a:fld>
            <a:endParaRPr lang="ca-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normAutofit/>
          </a:bodyPr>
          <a:lstStyle/>
          <a:p>
            <a:pPr>
              <a:buFont typeface="Arial" pitchFamily="34" charset="0"/>
              <a:buChar char="•"/>
            </a:pPr>
            <a:r>
              <a:rPr lang="ca-ES" dirty="0" smtClean="0"/>
              <a:t> A la gràfica general, on s’han agregat totes les dades, es pot observar quina és l’evolució de cada escola, per cursos, amb relació a cada un dels àmbits de gestió analitzats</a:t>
            </a:r>
            <a:r>
              <a:rPr lang="ca-ES" baseline="0" dirty="0" smtClean="0"/>
              <a:t> a través del Quadre de Comandament de Gestió. Per exemple, es pot observar com les EBM 2 i 6 presenten, el curs 205-2016 un percentatge d’assoliment  inferior al 80% en l’àrea </a:t>
            </a:r>
            <a:r>
              <a:rPr lang="ca-ES" baseline="0" dirty="0" err="1" smtClean="0"/>
              <a:t>tècnico-pedagògica</a:t>
            </a:r>
            <a:r>
              <a:rPr lang="ca-ES" baseline="0" dirty="0" smtClean="0"/>
              <a:t>. El quadre ens va permetre aprofundir en els diferents indicadors de menor assoliment i valorar quines eren les possibles millores a aplicar de cara al curs següent, acordades tant amb la direcció i l’equip docent de l’escola com amb l’empresa concessionària. Al curs següent, s’observa com haver focalitzat sobre aquesta qüestió ha permès un grau d’assoliment òptim. Fins i tot, es podrien establir uns nivells mínims d’assoliment (per exemple del 80%), però aquesta és una qüestió que considerem, es podria valorar més quan hi hagi un recorregut més elevat d’aplicació del </a:t>
            </a:r>
            <a:r>
              <a:rPr lang="ca-ES" baseline="0" dirty="0" err="1" smtClean="0"/>
              <a:t>QCG</a:t>
            </a:r>
            <a:r>
              <a:rPr lang="ca-ES" baseline="0" dirty="0" smtClean="0"/>
              <a:t>.</a:t>
            </a:r>
            <a:endParaRPr lang="ca-ES" dirty="0"/>
          </a:p>
        </p:txBody>
      </p:sp>
      <p:sp>
        <p:nvSpPr>
          <p:cNvPr id="4" name="Contenidor de número de diapositiva 3"/>
          <p:cNvSpPr>
            <a:spLocks noGrp="1"/>
          </p:cNvSpPr>
          <p:nvPr>
            <p:ph type="sldNum" sz="quarter" idx="10"/>
          </p:nvPr>
        </p:nvSpPr>
        <p:spPr/>
        <p:txBody>
          <a:bodyPr/>
          <a:lstStyle/>
          <a:p>
            <a:fld id="{D393809B-F221-41B6-982F-D3F61602A8A6}" type="slidenum">
              <a:rPr lang="ca-ES" smtClean="0"/>
              <a:pPr/>
              <a:t>9</a:t>
            </a:fld>
            <a:endParaRPr lang="ca-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685800" y="2130425"/>
            <a:ext cx="7772400" cy="1470025"/>
          </a:xfrm>
        </p:spPr>
        <p:txBody>
          <a:bodyPr/>
          <a:lstStyle/>
          <a:p>
            <a:r>
              <a:rPr lang="ca-ES" smtClean="0"/>
              <a:t>Feu clic aquí per editar l'estil</a:t>
            </a:r>
            <a:endParaRPr lang="ca-ES"/>
          </a:p>
        </p:txBody>
      </p:sp>
      <p:sp>
        <p:nvSpPr>
          <p:cNvPr id="3" name="Subtíto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smtClean="0"/>
              <a:t>Feu clic aquí per editar l'estil de subtítols del patró.</a:t>
            </a:r>
            <a:endParaRPr lang="ca-ES"/>
          </a:p>
        </p:txBody>
      </p:sp>
      <p:sp>
        <p:nvSpPr>
          <p:cNvPr id="4" name="Contenidor de data 3"/>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text vertical 2"/>
          <p:cNvSpPr>
            <a:spLocks noGrp="1"/>
          </p:cNvSpPr>
          <p:nvPr>
            <p:ph type="body" orient="vert" idx="1"/>
          </p:nvPr>
        </p:nvSpPr>
        <p:spPr/>
        <p:txBody>
          <a:bodyPr vert="eaVert"/>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6629400" y="274638"/>
            <a:ext cx="2057400" cy="5851525"/>
          </a:xfrm>
        </p:spPr>
        <p:txBody>
          <a:bodyPr vert="eaVert"/>
          <a:lstStyle/>
          <a:p>
            <a:r>
              <a:rPr lang="ca-ES" smtClean="0"/>
              <a:t>Feu clic aquí per editar l'estil</a:t>
            </a:r>
            <a:endParaRPr lang="ca-ES"/>
          </a:p>
        </p:txBody>
      </p:sp>
      <p:sp>
        <p:nvSpPr>
          <p:cNvPr id="3" name="Contenidor de text vertical 2"/>
          <p:cNvSpPr>
            <a:spLocks noGrp="1"/>
          </p:cNvSpPr>
          <p:nvPr>
            <p:ph type="body" orient="vert" idx="1"/>
          </p:nvPr>
        </p:nvSpPr>
        <p:spPr>
          <a:xfrm>
            <a:off x="457200" y="274638"/>
            <a:ext cx="6019800" cy="5851525"/>
          </a:xfrm>
        </p:spPr>
        <p:txBody>
          <a:bodyPr vert="eaVert"/>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idx="1"/>
          </p:nvPr>
        </p:nvSpPr>
        <p:spPr/>
        <p:txBody>
          <a:body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722313" y="4406900"/>
            <a:ext cx="7772400" cy="1362075"/>
          </a:xfrm>
        </p:spPr>
        <p:txBody>
          <a:bodyPr anchor="t"/>
          <a:lstStyle>
            <a:lvl1pPr algn="l">
              <a:defRPr sz="4000" b="1" cap="all"/>
            </a:lvl1pPr>
          </a:lstStyle>
          <a:p>
            <a:r>
              <a:rPr lang="ca-ES" smtClean="0"/>
              <a:t>Feu clic aquí per editar l'estil</a:t>
            </a:r>
            <a:endParaRPr lang="ca-ES"/>
          </a:p>
        </p:txBody>
      </p:sp>
      <p:sp>
        <p:nvSpPr>
          <p:cNvPr id="3" name="Contenidor de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smtClean="0"/>
              <a:t>Feu clic aquí per editar els estils de text</a:t>
            </a:r>
          </a:p>
        </p:txBody>
      </p:sp>
      <p:sp>
        <p:nvSpPr>
          <p:cNvPr id="4" name="Contenidor de data 3"/>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conting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data 4"/>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lvl1pPr>
              <a:defRPr/>
            </a:lvl1pPr>
          </a:lstStyle>
          <a:p>
            <a:r>
              <a:rPr lang="ca-ES" smtClean="0"/>
              <a:t>Feu clic aquí per editar l'estil</a:t>
            </a:r>
            <a:endParaRPr lang="ca-ES"/>
          </a:p>
        </p:txBody>
      </p:sp>
      <p:sp>
        <p:nvSpPr>
          <p:cNvPr id="3" name="Contenidor de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els estils de text</a:t>
            </a:r>
          </a:p>
        </p:txBody>
      </p:sp>
      <p:sp>
        <p:nvSpPr>
          <p:cNvPr id="4" name="Contenidor de conting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els estils de text</a:t>
            </a:r>
          </a:p>
        </p:txBody>
      </p:sp>
      <p:sp>
        <p:nvSpPr>
          <p:cNvPr id="6" name="Contenidor de conting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7" name="Contenidor de data 6"/>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8" name="Contenidor de peu de pàgina 7"/>
          <p:cNvSpPr>
            <a:spLocks noGrp="1"/>
          </p:cNvSpPr>
          <p:nvPr>
            <p:ph type="ftr" sz="quarter" idx="11"/>
          </p:nvPr>
        </p:nvSpPr>
        <p:spPr/>
        <p:txBody>
          <a:bodyPr/>
          <a:lstStyle/>
          <a:p>
            <a:endParaRPr lang="ca-ES"/>
          </a:p>
        </p:txBody>
      </p:sp>
      <p:sp>
        <p:nvSpPr>
          <p:cNvPr id="9" name="Contenidor de número de diapositiva 8"/>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data 2"/>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4" name="Contenidor de peu de pàgina 3"/>
          <p:cNvSpPr>
            <a:spLocks noGrp="1"/>
          </p:cNvSpPr>
          <p:nvPr>
            <p:ph type="ftr" sz="quarter" idx="11"/>
          </p:nvPr>
        </p:nvSpPr>
        <p:spPr/>
        <p:txBody>
          <a:bodyPr/>
          <a:lstStyle/>
          <a:p>
            <a:endParaRPr lang="ca-ES"/>
          </a:p>
        </p:txBody>
      </p:sp>
      <p:sp>
        <p:nvSpPr>
          <p:cNvPr id="5" name="Contenidor de número de diapositiva 4"/>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3" name="Contenidor de peu de pàgina 2"/>
          <p:cNvSpPr>
            <a:spLocks noGrp="1"/>
          </p:cNvSpPr>
          <p:nvPr>
            <p:ph type="ftr" sz="quarter" idx="11"/>
          </p:nvPr>
        </p:nvSpPr>
        <p:spPr/>
        <p:txBody>
          <a:bodyPr/>
          <a:lstStyle/>
          <a:p>
            <a:endParaRPr lang="ca-ES"/>
          </a:p>
        </p:txBody>
      </p:sp>
      <p:sp>
        <p:nvSpPr>
          <p:cNvPr id="4" name="Contenidor de número de diapositiva 3"/>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457200" y="273050"/>
            <a:ext cx="3008313" cy="1162050"/>
          </a:xfrm>
        </p:spPr>
        <p:txBody>
          <a:bodyPr anchor="b"/>
          <a:lstStyle>
            <a:lvl1pPr algn="l">
              <a:defRPr sz="2000" b="1"/>
            </a:lvl1pPr>
          </a:lstStyle>
          <a:p>
            <a:r>
              <a:rPr lang="ca-ES" smtClean="0"/>
              <a:t>Feu clic aquí per editar l'estil</a:t>
            </a:r>
            <a:endParaRPr lang="ca-ES"/>
          </a:p>
        </p:txBody>
      </p:sp>
      <p:sp>
        <p:nvSpPr>
          <p:cNvPr id="3" name="Contenidor de conting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els estils de text</a:t>
            </a:r>
          </a:p>
        </p:txBody>
      </p:sp>
      <p:sp>
        <p:nvSpPr>
          <p:cNvPr id="5" name="Contenidor de data 4"/>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792288" y="4800600"/>
            <a:ext cx="5486400" cy="566738"/>
          </a:xfrm>
        </p:spPr>
        <p:txBody>
          <a:bodyPr anchor="b"/>
          <a:lstStyle>
            <a:lvl1pPr algn="l">
              <a:defRPr sz="2000" b="1"/>
            </a:lvl1pPr>
          </a:lstStyle>
          <a:p>
            <a:r>
              <a:rPr lang="ca-ES" smtClean="0"/>
              <a:t>Feu clic aquí per editar l'estil</a:t>
            </a:r>
            <a:endParaRPr lang="ca-ES"/>
          </a:p>
        </p:txBody>
      </p:sp>
      <p:sp>
        <p:nvSpPr>
          <p:cNvPr id="3" name="Contenidor d'imat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Contenidor de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els estils de text</a:t>
            </a:r>
          </a:p>
        </p:txBody>
      </p:sp>
      <p:sp>
        <p:nvSpPr>
          <p:cNvPr id="5" name="Contenidor de data 4"/>
          <p:cNvSpPr>
            <a:spLocks noGrp="1"/>
          </p:cNvSpPr>
          <p:nvPr>
            <p:ph type="dt" sz="half" idx="10"/>
          </p:nvPr>
        </p:nvSpPr>
        <p:spPr/>
        <p:txBody>
          <a:bodyPr/>
          <a:lstStyle/>
          <a:p>
            <a:fld id="{2BF027C8-991A-4FEF-A42D-B018CB9C774B}" type="datetimeFigureOut">
              <a:rPr lang="ca-ES" smtClean="0"/>
              <a:pPr/>
              <a:t>21/02/2018</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41033096-A443-48BE-9C7E-7FFF26B2861E}" type="slidenum">
              <a:rPr lang="ca-ES" smtClean="0"/>
              <a:pPr/>
              <a:t>‹#›</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a-ES" smtClean="0"/>
              <a:t>Feu clic aquí per editar l'estil</a:t>
            </a:r>
            <a:endParaRPr lang="ca-ES"/>
          </a:p>
        </p:txBody>
      </p:sp>
      <p:sp>
        <p:nvSpPr>
          <p:cNvPr id="3" name="Contenidor de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F027C8-991A-4FEF-A42D-B018CB9C774B}" type="datetimeFigureOut">
              <a:rPr lang="ca-ES" smtClean="0"/>
              <a:pPr/>
              <a:t>21/02/2018</a:t>
            </a:fld>
            <a:endParaRPr lang="ca-ES"/>
          </a:p>
        </p:txBody>
      </p:sp>
      <p:sp>
        <p:nvSpPr>
          <p:cNvPr id="5" name="Contenidor de peu de pà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Conteni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033096-A443-48BE-9C7E-7FFF26B2861E}" type="slidenum">
              <a:rPr lang="ca-ES" smtClean="0"/>
              <a:pPr/>
              <a:t>‹#›</a:t>
            </a:fld>
            <a:endParaRPr lang="ca-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file:///C:\Users\rmontalban\Documents\14-15%20i%2015-16%20i%2016-17%20i%2017-18\0.%20SECCIO%20ESCOLES%20MUNICIPALS\1.%20NEGOCIAT%20EDUCACIO%20INFANTIL\1.1.%20EBM\1.1.10.%20INDICADORS%20DE%20GESTI&#211;\QUADRE%20COMANDAMENT%20EBM.pdf" TargetMode="External"/></Relationships>
</file>

<file path=ppt/slides/_rels/slide8.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 Id="rId9"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85799" y="1484784"/>
            <a:ext cx="7772400" cy="1470025"/>
          </a:xfrm>
        </p:spPr>
        <p:txBody>
          <a:bodyPr/>
          <a:lstStyle/>
          <a:p>
            <a:endParaRPr lang="ca-ES" b="1" dirty="0"/>
          </a:p>
        </p:txBody>
      </p:sp>
      <p:sp>
        <p:nvSpPr>
          <p:cNvPr id="3" name="Subtítol 2"/>
          <p:cNvSpPr>
            <a:spLocks noGrp="1"/>
          </p:cNvSpPr>
          <p:nvPr>
            <p:ph type="subTitle" idx="1"/>
          </p:nvPr>
        </p:nvSpPr>
        <p:spPr>
          <a:xfrm>
            <a:off x="1371599" y="3429000"/>
            <a:ext cx="6400800" cy="1752600"/>
          </a:xfrm>
        </p:spPr>
        <p:txBody>
          <a:bodyPr>
            <a:normAutofit/>
          </a:bodyPr>
          <a:lstStyle/>
          <a:p>
            <a:endParaRPr lang="ca-ES" sz="2800" dirty="0"/>
          </a:p>
        </p:txBody>
      </p:sp>
      <p:pic>
        <p:nvPicPr>
          <p:cNvPr id="6" name="Imatge 5"/>
          <p:cNvPicPr/>
          <p:nvPr/>
        </p:nvPicPr>
        <p:blipFill>
          <a:blip r:embed="rId3" cstate="print"/>
          <a:srcRect/>
          <a:stretch>
            <a:fillRect/>
          </a:stretch>
        </p:blipFill>
        <p:spPr bwMode="auto">
          <a:xfrm>
            <a:off x="714348" y="1142984"/>
            <a:ext cx="7786742" cy="5000660"/>
          </a:xfrm>
          <a:prstGeom prst="rect">
            <a:avLst/>
          </a:prstGeom>
          <a:noFill/>
          <a:ln w="9525">
            <a:noFill/>
            <a:miter lim="800000"/>
            <a:headEnd/>
            <a:tailEnd/>
          </a:ln>
        </p:spPr>
      </p:pic>
      <p:pic>
        <p:nvPicPr>
          <p:cNvPr id="5" name="Imatge 4"/>
          <p:cNvPicPr/>
          <p:nvPr/>
        </p:nvPicPr>
        <p:blipFill>
          <a:blip r:embed="rId4" cstate="print"/>
          <a:srcRect/>
          <a:stretch>
            <a:fillRect/>
          </a:stretch>
        </p:blipFill>
        <p:spPr bwMode="auto">
          <a:xfrm>
            <a:off x="6715140" y="214290"/>
            <a:ext cx="2000264" cy="571504"/>
          </a:xfrm>
          <a:prstGeom prst="rect">
            <a:avLst/>
          </a:prstGeom>
          <a:noFill/>
          <a:ln w="9525">
            <a:noFill/>
            <a:miter lim="800000"/>
            <a:headEnd/>
            <a:tailEnd/>
          </a:ln>
        </p:spPr>
      </p:pic>
    </p:spTree>
    <p:extLst>
      <p:ext uri="{BB962C8B-B14F-4D97-AF65-F5344CB8AC3E}">
        <p14:creationId xmlns:p14="http://schemas.microsoft.com/office/powerpoint/2010/main" xmlns="" val="2459086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00034" y="785794"/>
            <a:ext cx="8229600" cy="500066"/>
          </a:xfrm>
        </p:spPr>
        <p:txBody>
          <a:bodyPr>
            <a:normAutofit/>
          </a:bodyPr>
          <a:lstStyle/>
          <a:p>
            <a:r>
              <a:rPr lang="ca-ES" sz="2400" b="1" dirty="0" smtClean="0"/>
              <a:t>9. CONCLUSIONS</a:t>
            </a:r>
            <a:endParaRPr lang="ca-ES" sz="2400" b="1" dirty="0"/>
          </a:p>
        </p:txBody>
      </p:sp>
      <p:sp>
        <p:nvSpPr>
          <p:cNvPr id="3" name="Contenidor de contingut 2"/>
          <p:cNvSpPr>
            <a:spLocks noGrp="1"/>
          </p:cNvSpPr>
          <p:nvPr>
            <p:ph idx="1"/>
          </p:nvPr>
        </p:nvSpPr>
        <p:spPr>
          <a:xfrm>
            <a:off x="457200" y="1357298"/>
            <a:ext cx="8258204" cy="5357850"/>
          </a:xfrm>
        </p:spPr>
        <p:txBody>
          <a:bodyPr>
            <a:noAutofit/>
          </a:bodyPr>
          <a:lstStyle/>
          <a:p>
            <a:pPr algn="just"/>
            <a:r>
              <a:rPr lang="ca-ES" sz="2200" dirty="0" smtClean="0"/>
              <a:t>Revisió en profunditat del servei de les Escoles Bressol Municipals</a:t>
            </a:r>
          </a:p>
          <a:p>
            <a:pPr algn="just"/>
            <a:r>
              <a:rPr lang="ca-ES" sz="2200" dirty="0" err="1" smtClean="0"/>
              <a:t>Redisseny</a:t>
            </a:r>
            <a:r>
              <a:rPr lang="ca-ES" sz="2200" dirty="0" smtClean="0"/>
              <a:t> de processos interns i de relació amb les escoles, famílies i concessionaris</a:t>
            </a:r>
          </a:p>
          <a:p>
            <a:pPr algn="just"/>
            <a:r>
              <a:rPr lang="ca-ES" sz="2200" dirty="0" smtClean="0"/>
              <a:t>Els informes que elaboren les tècniques d’educació de la secció s’incorporen a l’expedient de la concessió i són tractats en les diferents reunions de seguiment i control de la mateixa.</a:t>
            </a:r>
          </a:p>
          <a:p>
            <a:pPr algn="just"/>
            <a:r>
              <a:rPr lang="ca-ES" sz="2200" dirty="0" smtClean="0"/>
              <a:t>Les empreses concessionàries, valoren de forma positiva la seva implementació perquè els permet també millorar la seva intervenció.</a:t>
            </a:r>
          </a:p>
          <a:p>
            <a:pPr algn="just"/>
            <a:r>
              <a:rPr lang="ca-ES" sz="2200" dirty="0" err="1" smtClean="0"/>
              <a:t>S’afiança</a:t>
            </a:r>
            <a:r>
              <a:rPr lang="ca-ES" sz="2200" dirty="0" smtClean="0"/>
              <a:t> la relació i la col·laboració </a:t>
            </a:r>
            <a:r>
              <a:rPr lang="ca-ES" sz="2200" dirty="0" err="1" smtClean="0"/>
              <a:t>público-privada</a:t>
            </a:r>
            <a:endParaRPr lang="ca-ES" sz="2200" dirty="0" smtClean="0"/>
          </a:p>
          <a:p>
            <a:pPr algn="just"/>
            <a:r>
              <a:rPr lang="ca-ES" sz="2200" dirty="0" smtClean="0"/>
              <a:t>Millora en les relacions i el treball d’equip de la Secció d’Escoles Municipals</a:t>
            </a:r>
          </a:p>
          <a:p>
            <a:pPr algn="just"/>
            <a:r>
              <a:rPr lang="ca-ES" sz="2200" dirty="0" smtClean="0"/>
              <a:t>Actitud de millora contínua</a:t>
            </a:r>
          </a:p>
          <a:p>
            <a:endParaRPr lang="ca-ES" sz="2200" dirty="0"/>
          </a:p>
        </p:txBody>
      </p:sp>
      <p:pic>
        <p:nvPicPr>
          <p:cNvPr id="4" name="Imatge 3"/>
          <p:cNvPicPr/>
          <p:nvPr/>
        </p:nvPicPr>
        <p:blipFill>
          <a:blip r:embed="rId3" cstate="print"/>
          <a:srcRect/>
          <a:stretch>
            <a:fillRect/>
          </a:stretch>
        </p:blipFill>
        <p:spPr bwMode="auto">
          <a:xfrm>
            <a:off x="6715140" y="214290"/>
            <a:ext cx="1928826" cy="5715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714348" y="714356"/>
            <a:ext cx="7772400" cy="714380"/>
          </a:xfrm>
        </p:spPr>
        <p:txBody>
          <a:bodyPr>
            <a:normAutofit/>
          </a:bodyPr>
          <a:lstStyle/>
          <a:p>
            <a:r>
              <a:rPr lang="ca-ES" sz="2400" b="1" dirty="0" smtClean="0"/>
              <a:t>10. REPTES</a:t>
            </a:r>
            <a:endParaRPr lang="ca-ES" sz="2400" b="1" dirty="0"/>
          </a:p>
        </p:txBody>
      </p:sp>
      <p:sp>
        <p:nvSpPr>
          <p:cNvPr id="3" name="Subtítol 2"/>
          <p:cNvSpPr>
            <a:spLocks noGrp="1"/>
          </p:cNvSpPr>
          <p:nvPr>
            <p:ph type="subTitle" idx="1"/>
          </p:nvPr>
        </p:nvSpPr>
        <p:spPr>
          <a:xfrm>
            <a:off x="785786" y="1428736"/>
            <a:ext cx="7572428" cy="4786346"/>
          </a:xfrm>
        </p:spPr>
        <p:txBody>
          <a:bodyPr>
            <a:normAutofit/>
          </a:bodyPr>
          <a:lstStyle/>
          <a:p>
            <a:pPr algn="just"/>
            <a:r>
              <a:rPr lang="ca-ES" sz="2400" dirty="0" smtClean="0">
                <a:solidFill>
                  <a:schemeClr val="tx1"/>
                </a:solidFill>
              </a:rPr>
              <a:t> </a:t>
            </a:r>
          </a:p>
          <a:p>
            <a:pPr algn="just"/>
            <a:r>
              <a:rPr lang="ca-ES" sz="2400" dirty="0" smtClean="0">
                <a:solidFill>
                  <a:schemeClr val="tx1"/>
                </a:solidFill>
              </a:rPr>
              <a:t> </a:t>
            </a:r>
            <a:r>
              <a:rPr lang="ca-ES" sz="4000" dirty="0" smtClean="0">
                <a:solidFill>
                  <a:schemeClr val="tx1"/>
                </a:solidFill>
              </a:rPr>
              <a:t>El nostre repte, encara que ambiciós, és poder implementar l’anàlisi de costos.</a:t>
            </a:r>
          </a:p>
          <a:p>
            <a:pPr algn="just"/>
            <a:endParaRPr lang="ca-ES" sz="4000" dirty="0" smtClean="0">
              <a:solidFill>
                <a:schemeClr val="tx1"/>
              </a:solidFill>
            </a:endParaRPr>
          </a:p>
          <a:p>
            <a:r>
              <a:rPr lang="ca-ES" sz="4000" dirty="0" smtClean="0">
                <a:solidFill>
                  <a:schemeClr val="tx1"/>
                </a:solidFill>
              </a:rPr>
              <a:t>-----------------.----------------</a:t>
            </a:r>
          </a:p>
          <a:p>
            <a:endParaRPr lang="ca-ES" sz="2400" dirty="0" smtClean="0"/>
          </a:p>
          <a:p>
            <a:endParaRPr lang="ca-ES" sz="2400" dirty="0"/>
          </a:p>
        </p:txBody>
      </p:sp>
      <p:pic>
        <p:nvPicPr>
          <p:cNvPr id="4" name="Imatge 3"/>
          <p:cNvPicPr/>
          <p:nvPr/>
        </p:nvPicPr>
        <p:blipFill>
          <a:blip r:embed="rId3" cstate="print"/>
          <a:srcRect/>
          <a:stretch>
            <a:fillRect/>
          </a:stretch>
        </p:blipFill>
        <p:spPr bwMode="auto">
          <a:xfrm>
            <a:off x="6715140" y="214290"/>
            <a:ext cx="2000264" cy="4286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85800" y="1071547"/>
            <a:ext cx="7772400" cy="857255"/>
          </a:xfrm>
        </p:spPr>
        <p:txBody>
          <a:bodyPr>
            <a:noAutofit/>
          </a:bodyPr>
          <a:lstStyle/>
          <a:p>
            <a:r>
              <a:rPr lang="ca-ES" sz="2400" b="1" dirty="0" smtClean="0"/>
              <a:t>1. NECESSITAT: </a:t>
            </a:r>
            <a:br>
              <a:rPr lang="ca-ES" sz="2400" b="1" dirty="0" smtClean="0"/>
            </a:br>
            <a:r>
              <a:rPr lang="ca-ES" sz="2400" b="1" dirty="0" smtClean="0"/>
              <a:t>EL PERQUÈ DELS QUADRES DE COMANDAMENT DE GESTIÓ DE LES ESCOLES BRESSOL MUNICIPALS</a:t>
            </a:r>
            <a:endParaRPr lang="ca-ES" sz="2400" dirty="0"/>
          </a:p>
        </p:txBody>
      </p:sp>
      <p:sp>
        <p:nvSpPr>
          <p:cNvPr id="3" name="Subtítol 2"/>
          <p:cNvSpPr>
            <a:spLocks noGrp="1"/>
          </p:cNvSpPr>
          <p:nvPr>
            <p:ph type="subTitle" idx="1"/>
          </p:nvPr>
        </p:nvSpPr>
        <p:spPr>
          <a:xfrm>
            <a:off x="928662" y="1928802"/>
            <a:ext cx="7215238" cy="4638692"/>
          </a:xfrm>
        </p:spPr>
        <p:txBody>
          <a:bodyPr>
            <a:noAutofit/>
          </a:bodyPr>
          <a:lstStyle/>
          <a:p>
            <a:pPr algn="just"/>
            <a:r>
              <a:rPr lang="ca-ES" sz="2400" dirty="0" smtClean="0">
                <a:solidFill>
                  <a:schemeClr val="tx1"/>
                </a:solidFill>
              </a:rPr>
              <a:t> </a:t>
            </a:r>
          </a:p>
          <a:p>
            <a:pPr algn="just"/>
            <a:endParaRPr lang="ca-ES" sz="2400" dirty="0" smtClean="0">
              <a:solidFill>
                <a:schemeClr val="tx1"/>
              </a:solidFill>
            </a:endParaRPr>
          </a:p>
          <a:p>
            <a:pPr algn="just"/>
            <a:endParaRPr lang="ca-ES" sz="2400" dirty="0" smtClean="0">
              <a:solidFill>
                <a:schemeClr val="tx1"/>
              </a:solidFill>
            </a:endParaRPr>
          </a:p>
          <a:p>
            <a:endParaRPr lang="ca-ES" sz="2400" dirty="0"/>
          </a:p>
        </p:txBody>
      </p:sp>
      <p:pic>
        <p:nvPicPr>
          <p:cNvPr id="5" name="Imatge 4"/>
          <p:cNvPicPr/>
          <p:nvPr/>
        </p:nvPicPr>
        <p:blipFill>
          <a:blip r:embed="rId3" cstate="print"/>
          <a:srcRect/>
          <a:stretch>
            <a:fillRect/>
          </a:stretch>
        </p:blipFill>
        <p:spPr bwMode="auto">
          <a:xfrm>
            <a:off x="6715140" y="214290"/>
            <a:ext cx="2143140" cy="642942"/>
          </a:xfrm>
          <a:prstGeom prst="rect">
            <a:avLst/>
          </a:prstGeom>
          <a:noFill/>
          <a:ln w="9525">
            <a:noFill/>
            <a:miter lim="800000"/>
            <a:headEnd/>
            <a:tailEnd/>
          </a:ln>
        </p:spPr>
      </p:pic>
      <p:sp>
        <p:nvSpPr>
          <p:cNvPr id="6" name="Rectangle 5"/>
          <p:cNvSpPr/>
          <p:nvPr/>
        </p:nvSpPr>
        <p:spPr>
          <a:xfrm>
            <a:off x="1000100" y="2214554"/>
            <a:ext cx="7215238" cy="3970318"/>
          </a:xfrm>
          <a:prstGeom prst="rect">
            <a:avLst/>
          </a:prstGeom>
        </p:spPr>
        <p:txBody>
          <a:bodyPr wrap="square">
            <a:spAutoFit/>
          </a:bodyPr>
          <a:lstStyle/>
          <a:p>
            <a:pPr algn="just">
              <a:buFont typeface="Arial" pitchFamily="34" charset="0"/>
              <a:buChar char="•"/>
            </a:pPr>
            <a:r>
              <a:rPr lang="ca-ES" sz="2800" dirty="0" smtClean="0"/>
              <a:t>Perquè ens donen una visió global del funcionament general de les escoles bressol</a:t>
            </a:r>
          </a:p>
          <a:p>
            <a:pPr algn="just"/>
            <a:endParaRPr lang="ca-ES" sz="2800" dirty="0" smtClean="0"/>
          </a:p>
          <a:p>
            <a:pPr algn="just">
              <a:buFont typeface="Arial" pitchFamily="34" charset="0"/>
              <a:buChar char="•"/>
            </a:pPr>
            <a:r>
              <a:rPr lang="ca-ES" sz="2800" dirty="0" smtClean="0"/>
              <a:t>Tenim la informació en el mateix curs escolar en què s’està prestant el servei</a:t>
            </a:r>
          </a:p>
          <a:p>
            <a:pPr algn="just">
              <a:buFont typeface="Arial" pitchFamily="34" charset="0"/>
              <a:buChar char="•"/>
            </a:pPr>
            <a:endParaRPr lang="ca-ES" sz="2800" dirty="0" smtClean="0"/>
          </a:p>
          <a:p>
            <a:pPr algn="just">
              <a:buFont typeface="Arial" pitchFamily="34" charset="0"/>
              <a:buChar char="•"/>
            </a:pPr>
            <a:r>
              <a:rPr lang="ca-ES" sz="2800" dirty="0" smtClean="0"/>
              <a:t>Els altres mecanismes de control es realitzen després del curs escolar (Auditories, Comissions Seguiment...).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85800" y="1071546"/>
            <a:ext cx="7772400" cy="928694"/>
          </a:xfrm>
        </p:spPr>
        <p:txBody>
          <a:bodyPr>
            <a:normAutofit/>
          </a:bodyPr>
          <a:lstStyle/>
          <a:p>
            <a:r>
              <a:rPr lang="ca-ES" sz="2000" b="1" dirty="0" smtClean="0"/>
              <a:t>2. QUÈ ENTENEM PER QUADRES DE COMANDAMENT DE GESTIÓ DE LES ESCOLES BRESSOL MUNICIPALS</a:t>
            </a:r>
            <a:endParaRPr lang="ca-ES" sz="2000" b="1" dirty="0"/>
          </a:p>
        </p:txBody>
      </p:sp>
      <p:sp>
        <p:nvSpPr>
          <p:cNvPr id="3" name="Subtítol 2"/>
          <p:cNvSpPr>
            <a:spLocks noGrp="1"/>
          </p:cNvSpPr>
          <p:nvPr>
            <p:ph type="subTitle" idx="1"/>
          </p:nvPr>
        </p:nvSpPr>
        <p:spPr>
          <a:xfrm>
            <a:off x="500034" y="2000240"/>
            <a:ext cx="7929618" cy="4643470"/>
          </a:xfrm>
        </p:spPr>
        <p:txBody>
          <a:bodyPr>
            <a:noAutofit/>
          </a:bodyPr>
          <a:lstStyle/>
          <a:p>
            <a:pPr algn="just">
              <a:buFont typeface="Wingdings" pitchFamily="2" charset="2"/>
              <a:buChar char="§"/>
            </a:pPr>
            <a:r>
              <a:rPr lang="ca-ES" sz="2400" dirty="0" smtClean="0">
                <a:solidFill>
                  <a:schemeClr val="tx1"/>
                </a:solidFill>
              </a:rPr>
              <a:t>És  un instrument de recollida sistemàtica d’informació de l’activitat d’una organització, que permet valorar en quina mesura està desenvolupant aquesta activitat conforme els objectius que té plantejats.</a:t>
            </a:r>
          </a:p>
          <a:p>
            <a:pPr algn="just">
              <a:buFont typeface="Wingdings" pitchFamily="2" charset="2"/>
              <a:buChar char="§"/>
            </a:pPr>
            <a:r>
              <a:rPr lang="ca-ES" sz="2400" dirty="0" smtClean="0">
                <a:solidFill>
                  <a:schemeClr val="tx1"/>
                </a:solidFill>
              </a:rPr>
              <a:t>És a dir, ens informa si l’escola està assolint aquests objectius, o quina part de la seva organització està dificultant aquest assoliment. Es tracta, doncs, d’una avaluació contínua del funcionament ordinari de l’organització per tal que aquesta vagi reflexionant sobre l’acció i aplicant mesures de millora contínua. </a:t>
            </a:r>
          </a:p>
          <a:p>
            <a:pPr algn="just">
              <a:buFont typeface="Wingdings" pitchFamily="2" charset="2"/>
              <a:buChar char="§"/>
            </a:pPr>
            <a:r>
              <a:rPr lang="ca-ES" sz="2400" dirty="0" smtClean="0">
                <a:solidFill>
                  <a:schemeClr val="tx1"/>
                </a:solidFill>
              </a:rPr>
              <a:t> És una definició pròpia, que respon als interessos de l’Equip Municipal</a:t>
            </a:r>
            <a:endParaRPr lang="ca-ES" sz="2400" dirty="0">
              <a:solidFill>
                <a:schemeClr val="tx1"/>
              </a:solidFill>
            </a:endParaRPr>
          </a:p>
        </p:txBody>
      </p:sp>
      <p:pic>
        <p:nvPicPr>
          <p:cNvPr id="4" name="Imatge 3"/>
          <p:cNvPicPr/>
          <p:nvPr/>
        </p:nvPicPr>
        <p:blipFill>
          <a:blip r:embed="rId3" cstate="print"/>
          <a:srcRect/>
          <a:stretch>
            <a:fillRect/>
          </a:stretch>
        </p:blipFill>
        <p:spPr bwMode="auto">
          <a:xfrm>
            <a:off x="6429388" y="357166"/>
            <a:ext cx="2286016" cy="6429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571480"/>
            <a:ext cx="8229600" cy="500066"/>
          </a:xfrm>
        </p:spPr>
        <p:txBody>
          <a:bodyPr>
            <a:normAutofit/>
          </a:bodyPr>
          <a:lstStyle/>
          <a:p>
            <a:r>
              <a:rPr lang="ca-ES" sz="1800" b="1" dirty="0" smtClean="0"/>
              <a:t>3. PUNTS FORTS I FEBLES DELS QUADRES DE COMANDAMENT DE GESTIÓ DE LES EBM</a:t>
            </a:r>
            <a:endParaRPr lang="ca-ES" sz="1800" b="1" dirty="0"/>
          </a:p>
        </p:txBody>
      </p:sp>
      <p:pic>
        <p:nvPicPr>
          <p:cNvPr id="6" name="Imatge 5"/>
          <p:cNvPicPr/>
          <p:nvPr/>
        </p:nvPicPr>
        <p:blipFill>
          <a:blip r:embed="rId3" cstate="print"/>
          <a:srcRect/>
          <a:stretch>
            <a:fillRect/>
          </a:stretch>
        </p:blipFill>
        <p:spPr bwMode="auto">
          <a:xfrm>
            <a:off x="7143768" y="142852"/>
            <a:ext cx="1571636" cy="428628"/>
          </a:xfrm>
          <a:prstGeom prst="rect">
            <a:avLst/>
          </a:prstGeom>
          <a:noFill/>
          <a:ln w="9525">
            <a:noFill/>
            <a:miter lim="800000"/>
            <a:headEnd/>
            <a:tailEnd/>
          </a:ln>
        </p:spPr>
      </p:pic>
      <p:graphicFrame>
        <p:nvGraphicFramePr>
          <p:cNvPr id="8" name="Taula 7"/>
          <p:cNvGraphicFramePr>
            <a:graphicFrameLocks noGrp="1"/>
          </p:cNvGraphicFramePr>
          <p:nvPr/>
        </p:nvGraphicFramePr>
        <p:xfrm>
          <a:off x="642910" y="1142984"/>
          <a:ext cx="8001055" cy="5120640"/>
        </p:xfrm>
        <a:graphic>
          <a:graphicData uri="http://schemas.openxmlformats.org/drawingml/2006/table">
            <a:tbl>
              <a:tblPr/>
              <a:tblGrid>
                <a:gridCol w="2027847"/>
                <a:gridCol w="1940870"/>
                <a:gridCol w="2168781"/>
                <a:gridCol w="1863557"/>
              </a:tblGrid>
              <a:tr h="294412">
                <a:tc>
                  <a:txBody>
                    <a:bodyPr/>
                    <a:lstStyle/>
                    <a:p>
                      <a:pPr algn="ctr">
                        <a:spcAft>
                          <a:spcPts val="0"/>
                        </a:spcAft>
                      </a:pPr>
                      <a:r>
                        <a:rPr lang="ca-ES" sz="1050" b="1" dirty="0">
                          <a:latin typeface="Arial"/>
                          <a:ea typeface="Calibri"/>
                          <a:cs typeface="Times New Roman"/>
                        </a:rPr>
                        <a:t>EINES O INSTRUMENTS PER A LA GESTIÓ</a:t>
                      </a:r>
                      <a:endParaRPr lang="ca-ES" sz="1050" dirty="0">
                        <a:latin typeface="Calibri"/>
                        <a:ea typeface="Calibri"/>
                        <a:cs typeface="Times New Roman"/>
                      </a:endParaRPr>
                    </a:p>
                  </a:txBody>
                  <a:tcPr marL="66268" marR="662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spcAft>
                          <a:spcPts val="0"/>
                        </a:spcAft>
                      </a:pPr>
                      <a:r>
                        <a:rPr lang="ca-ES" sz="1050" b="1" dirty="0">
                          <a:latin typeface="Arial"/>
                          <a:ea typeface="Calibri"/>
                          <a:cs typeface="Times New Roman"/>
                        </a:rPr>
                        <a:t>PERÍODE EN QUÈ ENS APORTA INFORMACIÓ</a:t>
                      </a:r>
                      <a:endParaRPr lang="ca-ES" sz="1050" dirty="0">
                        <a:latin typeface="Calibri"/>
                        <a:ea typeface="Calibri"/>
                        <a:cs typeface="Times New Roman"/>
                      </a:endParaRPr>
                    </a:p>
                  </a:txBody>
                  <a:tcPr marL="66268" marR="662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spcAft>
                          <a:spcPts val="0"/>
                        </a:spcAft>
                      </a:pPr>
                      <a:r>
                        <a:rPr lang="ca-ES" sz="1050" b="1">
                          <a:latin typeface="Arial"/>
                          <a:ea typeface="Calibri"/>
                          <a:cs typeface="Times New Roman"/>
                        </a:rPr>
                        <a:t>PUNTS FORTS</a:t>
                      </a:r>
                      <a:endParaRPr lang="ca-ES" sz="1050">
                        <a:latin typeface="Calibri"/>
                        <a:ea typeface="Calibri"/>
                        <a:cs typeface="Times New Roman"/>
                      </a:endParaRPr>
                    </a:p>
                  </a:txBody>
                  <a:tcPr marL="66268" marR="662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marR="222250" algn="ctr">
                        <a:spcAft>
                          <a:spcPts val="0"/>
                        </a:spcAft>
                      </a:pPr>
                      <a:r>
                        <a:rPr lang="ca-ES" sz="1050" b="1">
                          <a:latin typeface="Arial"/>
                          <a:ea typeface="Calibri"/>
                          <a:cs typeface="Times New Roman"/>
                        </a:rPr>
                        <a:t>PUNTS FEBLES</a:t>
                      </a:r>
                      <a:endParaRPr lang="ca-ES" sz="1050">
                        <a:latin typeface="Calibri"/>
                        <a:ea typeface="Calibri"/>
                        <a:cs typeface="Times New Roman"/>
                      </a:endParaRPr>
                    </a:p>
                  </a:txBody>
                  <a:tcPr marL="66268" marR="662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r>
              <a:tr h="4563372">
                <a:tc>
                  <a:txBody>
                    <a:bodyPr/>
                    <a:lstStyle/>
                    <a:p>
                      <a:pPr>
                        <a:spcAft>
                          <a:spcPts val="0"/>
                        </a:spcAft>
                      </a:pPr>
                      <a:r>
                        <a:rPr lang="ca-ES" sz="1050" b="1" dirty="0">
                          <a:latin typeface="Arial"/>
                          <a:ea typeface="Calibri"/>
                          <a:cs typeface="Times New Roman"/>
                        </a:rPr>
                        <a:t>Quadre de Comandament de gestió i prestació del servei de les EBM de  L’Hospitalet</a:t>
                      </a:r>
                      <a:endParaRPr lang="ca-ES" sz="1050" dirty="0">
                        <a:latin typeface="Calibri"/>
                        <a:ea typeface="Calibri"/>
                        <a:cs typeface="Times New Roman"/>
                      </a:endParaRPr>
                    </a:p>
                    <a:p>
                      <a:pPr>
                        <a:spcAft>
                          <a:spcPts val="0"/>
                        </a:spcAft>
                      </a:pPr>
                      <a:r>
                        <a:rPr lang="ca-ES" sz="1050" dirty="0">
                          <a:latin typeface="Arial"/>
                          <a:ea typeface="Calibri"/>
                          <a:cs typeface="Times New Roman"/>
                        </a:rPr>
                        <a:t>Establiment de 92 indicadors de gestió qualitatius, organitzats en 6 dimensions o àrees per tal d’obtenir informació global de la prestació del servei d’Escoles Bressol Municipals per garantir el compliment de la normativa vigent, els plecs de condicions i el Projecte educatiu Marc de les escoles Bressol de l’Hospitalet.</a:t>
                      </a:r>
                      <a:endParaRPr lang="ca-ES" sz="1050" dirty="0">
                        <a:latin typeface="Calibri"/>
                        <a:ea typeface="Calibri"/>
                        <a:cs typeface="Times New Roman"/>
                      </a:endParaRPr>
                    </a:p>
                  </a:txBody>
                  <a:tcPr marL="66268" marR="662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1590">
                        <a:spcAft>
                          <a:spcPts val="0"/>
                        </a:spcAft>
                      </a:pPr>
                      <a:r>
                        <a:rPr lang="ca-ES" sz="1050" dirty="0">
                          <a:latin typeface="Arial"/>
                          <a:ea typeface="Calibri"/>
                          <a:cs typeface="Times New Roman"/>
                        </a:rPr>
                        <a:t>Durant tot el curs vigent, ja que hi ha indicadors que es verifiquen en diferents períodes del curs (mensual, trimestral, semestral o anual)</a:t>
                      </a:r>
                      <a:endParaRPr lang="ca-ES" sz="1050" dirty="0">
                        <a:latin typeface="Calibri"/>
                        <a:ea typeface="Calibri"/>
                        <a:cs typeface="Times New Roman"/>
                      </a:endParaRPr>
                    </a:p>
                  </a:txBody>
                  <a:tcPr marL="66268" marR="662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a:buChar char=""/>
                        <a:tabLst>
                          <a:tab pos="111760" algn="l"/>
                        </a:tabLst>
                      </a:pPr>
                      <a:r>
                        <a:rPr lang="ca-ES" sz="1050">
                          <a:latin typeface="Arial"/>
                          <a:ea typeface="Calibri"/>
                          <a:cs typeface="Times New Roman"/>
                        </a:rPr>
                        <a:t>Obtenim informació sistematitzada de totes les àrees que intervenen en la prestació del servei, amb relació al curs escolar vigent.</a:t>
                      </a:r>
                      <a:endParaRPr lang="ca-ES" sz="1050">
                        <a:latin typeface="Calibri"/>
                        <a:ea typeface="Calibri"/>
                        <a:cs typeface="Times New Roman"/>
                      </a:endParaRPr>
                    </a:p>
                    <a:p>
                      <a:pPr marL="342900" lvl="0" indent="-342900">
                        <a:spcAft>
                          <a:spcPts val="0"/>
                        </a:spcAft>
                        <a:buFont typeface="Symbol"/>
                        <a:buChar char=""/>
                        <a:tabLst>
                          <a:tab pos="111760" algn="l"/>
                        </a:tabLst>
                      </a:pPr>
                      <a:r>
                        <a:rPr lang="ca-ES" sz="1050">
                          <a:latin typeface="Arial"/>
                          <a:ea typeface="Calibri"/>
                          <a:cs typeface="Times New Roman"/>
                        </a:rPr>
                        <a:t>Ajuda a la presa de decisions respecte a qualsevol incidència detectada.</a:t>
                      </a:r>
                      <a:endParaRPr lang="ca-ES" sz="1050">
                        <a:latin typeface="Calibri"/>
                        <a:ea typeface="Calibri"/>
                        <a:cs typeface="Times New Roman"/>
                      </a:endParaRPr>
                    </a:p>
                    <a:p>
                      <a:pPr marL="342900" lvl="0" indent="-342900">
                        <a:spcAft>
                          <a:spcPts val="0"/>
                        </a:spcAft>
                        <a:buFont typeface="Symbol"/>
                        <a:buChar char=""/>
                        <a:tabLst>
                          <a:tab pos="111760" algn="l"/>
                        </a:tabLst>
                      </a:pPr>
                      <a:r>
                        <a:rPr lang="ca-ES" sz="1050">
                          <a:latin typeface="Arial"/>
                          <a:ea typeface="Calibri"/>
                          <a:cs typeface="Times New Roman"/>
                        </a:rPr>
                        <a:t>S’incorpora a l’expedient de la concessió, a més a més de les altres eines de seguiment i control</a:t>
                      </a:r>
                      <a:endParaRPr lang="ca-ES" sz="1050">
                        <a:latin typeface="Calibri"/>
                        <a:ea typeface="Calibri"/>
                        <a:cs typeface="Times New Roman"/>
                      </a:endParaRPr>
                    </a:p>
                    <a:p>
                      <a:pPr marL="342900" lvl="0" indent="-342900">
                        <a:spcAft>
                          <a:spcPts val="0"/>
                        </a:spcAft>
                        <a:buFont typeface="Symbol"/>
                        <a:buChar char=""/>
                        <a:tabLst>
                          <a:tab pos="111760" algn="l"/>
                        </a:tabLst>
                      </a:pPr>
                      <a:r>
                        <a:rPr lang="ca-ES" sz="1050">
                          <a:latin typeface="Arial"/>
                          <a:ea typeface="Calibri"/>
                          <a:cs typeface="Times New Roman"/>
                        </a:rPr>
                        <a:t>Afavoreix la presència i la comunicació de l’ajuntament amb les escoles.</a:t>
                      </a:r>
                      <a:endParaRPr lang="ca-ES" sz="1050">
                        <a:latin typeface="Calibri"/>
                        <a:ea typeface="Calibri"/>
                        <a:cs typeface="Times New Roman"/>
                      </a:endParaRPr>
                    </a:p>
                    <a:p>
                      <a:pPr marL="342900" lvl="0" indent="-342900">
                        <a:spcAft>
                          <a:spcPts val="0"/>
                        </a:spcAft>
                        <a:buFont typeface="Symbol"/>
                        <a:buChar char=""/>
                        <a:tabLst>
                          <a:tab pos="111760" algn="l"/>
                        </a:tabLst>
                      </a:pPr>
                      <a:r>
                        <a:rPr lang="ca-ES" sz="1050">
                          <a:latin typeface="Arial"/>
                          <a:ea typeface="Calibri"/>
                          <a:cs typeface="Times New Roman"/>
                        </a:rPr>
                        <a:t>-Contribueix a la col·laboració público-privada, més enllà dels aspectes contractuals formals amb l’empresa concessionària</a:t>
                      </a:r>
                      <a:endParaRPr lang="ca-ES" sz="1050">
                        <a:latin typeface="Calibri"/>
                        <a:ea typeface="Calibri"/>
                        <a:cs typeface="Times New Roman"/>
                      </a:endParaRPr>
                    </a:p>
                    <a:p>
                      <a:pPr marL="342900" lvl="0" indent="-342900">
                        <a:spcAft>
                          <a:spcPts val="0"/>
                        </a:spcAft>
                        <a:buFont typeface="Symbol"/>
                        <a:buChar char=""/>
                        <a:tabLst>
                          <a:tab pos="111760" algn="l"/>
                        </a:tabLst>
                      </a:pPr>
                      <a:r>
                        <a:rPr lang="ca-ES" sz="1050">
                          <a:latin typeface="Arial"/>
                          <a:ea typeface="Calibri"/>
                          <a:cs typeface="Times New Roman"/>
                        </a:rPr>
                        <a:t>-Permet valorar l’evolució i les millores introduïdes cada curs respecte als anteriors.</a:t>
                      </a:r>
                      <a:endParaRPr lang="ca-ES" sz="1050">
                        <a:latin typeface="Calibri"/>
                        <a:ea typeface="Calibri"/>
                        <a:cs typeface="Times New Roman"/>
                      </a:endParaRPr>
                    </a:p>
                    <a:p>
                      <a:pPr marL="342900" lvl="0" indent="-342900">
                        <a:spcAft>
                          <a:spcPts val="0"/>
                        </a:spcAft>
                        <a:buFont typeface="Symbol"/>
                        <a:buChar char=""/>
                        <a:tabLst>
                          <a:tab pos="111760" algn="l"/>
                        </a:tabLst>
                      </a:pPr>
                      <a:r>
                        <a:rPr lang="ca-ES" sz="1050">
                          <a:latin typeface="Arial"/>
                          <a:ea typeface="Calibri"/>
                          <a:cs typeface="Times New Roman"/>
                        </a:rPr>
                        <a:t>-Afavoreix una actitud de millora contínua, per part de l’equip municipal</a:t>
                      </a:r>
                      <a:endParaRPr lang="ca-ES" sz="1050">
                        <a:latin typeface="Calibri"/>
                        <a:ea typeface="Calibri"/>
                        <a:cs typeface="Times New Roman"/>
                      </a:endParaRPr>
                    </a:p>
                  </a:txBody>
                  <a:tcPr marL="66268" marR="662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a:buChar char=""/>
                      </a:pPr>
                      <a:r>
                        <a:rPr lang="ca-ES" sz="1050" dirty="0">
                          <a:latin typeface="Arial"/>
                          <a:ea typeface="Calibri"/>
                          <a:cs typeface="Times New Roman"/>
                        </a:rPr>
                        <a:t>-Hi ha mesures correctores que no es poden aplicar de forma immediata, però alhora, això és converteix en una fortalesa perquè ens ajuda a detectar els canvis que es poden introduir en futures licitacions.</a:t>
                      </a:r>
                      <a:endParaRPr lang="ca-ES" sz="1050" dirty="0">
                        <a:latin typeface="Calibri"/>
                        <a:ea typeface="Calibri"/>
                        <a:cs typeface="Times New Roman"/>
                      </a:endParaRPr>
                    </a:p>
                  </a:txBody>
                  <a:tcPr marL="66268" marR="662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642918"/>
            <a:ext cx="8229600" cy="500066"/>
          </a:xfrm>
        </p:spPr>
        <p:txBody>
          <a:bodyPr>
            <a:normAutofit/>
          </a:bodyPr>
          <a:lstStyle/>
          <a:p>
            <a:r>
              <a:rPr lang="ca-ES" sz="1800" b="1" dirty="0" smtClean="0"/>
              <a:t>4. CREACIÓ DELS QUADRES DE COMANDAMENT DE GESTIÓ DE LES EBM</a:t>
            </a:r>
            <a:endParaRPr lang="ca-ES" sz="1800" b="1" dirty="0"/>
          </a:p>
        </p:txBody>
      </p:sp>
      <p:sp>
        <p:nvSpPr>
          <p:cNvPr id="3" name="Contenidor de contingut 2"/>
          <p:cNvSpPr>
            <a:spLocks noGrp="1"/>
          </p:cNvSpPr>
          <p:nvPr>
            <p:ph idx="1"/>
          </p:nvPr>
        </p:nvSpPr>
        <p:spPr>
          <a:xfrm>
            <a:off x="457200" y="1214422"/>
            <a:ext cx="8229600" cy="5643578"/>
          </a:xfrm>
        </p:spPr>
        <p:txBody>
          <a:bodyPr>
            <a:normAutofit/>
          </a:bodyPr>
          <a:lstStyle/>
          <a:p>
            <a:pPr>
              <a:buNone/>
            </a:pPr>
            <a:endParaRPr lang="ca-ES" dirty="0"/>
          </a:p>
        </p:txBody>
      </p:sp>
      <p:pic>
        <p:nvPicPr>
          <p:cNvPr id="4" name="Imatge 3"/>
          <p:cNvPicPr/>
          <p:nvPr/>
        </p:nvPicPr>
        <p:blipFill>
          <a:blip r:embed="rId3" cstate="print"/>
          <a:srcRect/>
          <a:stretch>
            <a:fillRect/>
          </a:stretch>
        </p:blipFill>
        <p:spPr bwMode="auto">
          <a:xfrm>
            <a:off x="6715140" y="214290"/>
            <a:ext cx="1928826" cy="428652"/>
          </a:xfrm>
          <a:prstGeom prst="rect">
            <a:avLst/>
          </a:prstGeom>
          <a:noFill/>
          <a:ln w="9525">
            <a:noFill/>
            <a:miter lim="800000"/>
            <a:headEnd/>
            <a:tailEnd/>
          </a:ln>
        </p:spPr>
      </p:pic>
      <p:graphicFrame>
        <p:nvGraphicFramePr>
          <p:cNvPr id="7" name="Taula 6"/>
          <p:cNvGraphicFramePr>
            <a:graphicFrameLocks noGrp="1"/>
          </p:cNvGraphicFramePr>
          <p:nvPr/>
        </p:nvGraphicFramePr>
        <p:xfrm>
          <a:off x="500034" y="1214422"/>
          <a:ext cx="8143932" cy="5429289"/>
        </p:xfrm>
        <a:graphic>
          <a:graphicData uri="http://schemas.openxmlformats.org/drawingml/2006/table">
            <a:tbl>
              <a:tblPr firstRow="1" bandRow="1">
                <a:tableStyleId>{5C22544A-7EE6-4342-B048-85BDC9FD1C3A}</a:tableStyleId>
              </a:tblPr>
              <a:tblGrid>
                <a:gridCol w="2035983"/>
                <a:gridCol w="2035983"/>
                <a:gridCol w="2035983"/>
                <a:gridCol w="2035983"/>
              </a:tblGrid>
              <a:tr h="612851">
                <a:tc gridSpan="2">
                  <a:txBody>
                    <a:bodyPr/>
                    <a:lstStyle/>
                    <a:p>
                      <a:pPr algn="ctr">
                        <a:lnSpc>
                          <a:spcPct val="150000"/>
                        </a:lnSpc>
                        <a:spcAft>
                          <a:spcPts val="0"/>
                        </a:spcAft>
                      </a:pPr>
                      <a:r>
                        <a:rPr lang="ca-ES" sz="1050" b="1" dirty="0">
                          <a:latin typeface="Arial"/>
                          <a:ea typeface="Calibri"/>
                          <a:cs typeface="Times New Roman"/>
                        </a:rPr>
                        <a:t>Indicadors de gestió d’una EBM</a:t>
                      </a:r>
                      <a:endParaRPr lang="ca-ES" sz="1050" dirty="0">
                        <a:latin typeface="Calibri"/>
                        <a:ea typeface="Calibri"/>
                        <a:cs typeface="Times New Roman"/>
                      </a:endParaRPr>
                    </a:p>
                    <a:p>
                      <a:pPr algn="ctr">
                        <a:lnSpc>
                          <a:spcPct val="150000"/>
                        </a:lnSpc>
                        <a:spcAft>
                          <a:spcPts val="0"/>
                        </a:spcAft>
                      </a:pPr>
                      <a:r>
                        <a:rPr lang="ca-ES" sz="1050" b="1" dirty="0">
                          <a:latin typeface="Arial"/>
                          <a:ea typeface="Calibri"/>
                          <a:cs typeface="Times New Roman"/>
                        </a:rPr>
                        <a:t>Diputació de Barcelona</a:t>
                      </a:r>
                      <a:endParaRPr lang="ca-ES" sz="1050" dirty="0">
                        <a:latin typeface="Calibri"/>
                        <a:ea typeface="Calibri"/>
                        <a:cs typeface="Times New Roman"/>
                      </a:endParaRPr>
                    </a:p>
                  </a:txBody>
                  <a:tcPr marL="68580" marR="68580" marT="0" marB="0"/>
                </a:tc>
                <a:tc hMerge="1">
                  <a:txBody>
                    <a:bodyPr/>
                    <a:lstStyle/>
                    <a:p>
                      <a:endParaRPr lang="ca-ES"/>
                    </a:p>
                  </a:txBody>
                  <a:tcPr/>
                </a:tc>
                <a:tc gridSpan="2">
                  <a:txBody>
                    <a:bodyPr/>
                    <a:lstStyle/>
                    <a:p>
                      <a:pPr algn="ctr">
                        <a:lnSpc>
                          <a:spcPct val="150000"/>
                        </a:lnSpc>
                        <a:spcAft>
                          <a:spcPts val="0"/>
                        </a:spcAft>
                      </a:pPr>
                      <a:r>
                        <a:rPr lang="ca-ES" sz="1050" b="1">
                          <a:latin typeface="Arial"/>
                          <a:ea typeface="Calibri"/>
                          <a:cs typeface="Times New Roman"/>
                        </a:rPr>
                        <a:t>Quadre de Comandament de gestió de les EBM de L’Hospitalet</a:t>
                      </a:r>
                      <a:endParaRPr lang="ca-ES" sz="1050">
                        <a:latin typeface="Calibri"/>
                        <a:ea typeface="Calibri"/>
                        <a:cs typeface="Times New Roman"/>
                      </a:endParaRPr>
                    </a:p>
                  </a:txBody>
                  <a:tcPr marL="68580" marR="68580" marT="0" marB="0"/>
                </a:tc>
                <a:tc hMerge="1">
                  <a:txBody>
                    <a:bodyPr/>
                    <a:lstStyle/>
                    <a:p>
                      <a:endParaRPr lang="ca-ES"/>
                    </a:p>
                  </a:txBody>
                  <a:tcPr/>
                </a:tc>
              </a:tr>
              <a:tr h="558925">
                <a:tc>
                  <a:txBody>
                    <a:bodyPr/>
                    <a:lstStyle/>
                    <a:p>
                      <a:pPr algn="ctr">
                        <a:lnSpc>
                          <a:spcPct val="150000"/>
                        </a:lnSpc>
                        <a:spcAft>
                          <a:spcPts val="0"/>
                        </a:spcAft>
                      </a:pPr>
                      <a:r>
                        <a:rPr lang="ca-ES" sz="1050" b="1">
                          <a:latin typeface="Arial"/>
                          <a:ea typeface="Calibri"/>
                          <a:cs typeface="Times New Roman"/>
                        </a:rPr>
                        <a:t>Dimensions o àrees</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b="1" dirty="0">
                          <a:latin typeface="Arial"/>
                          <a:ea typeface="Calibri"/>
                          <a:cs typeface="Times New Roman"/>
                        </a:rPr>
                        <a:t>N indicadors</a:t>
                      </a:r>
                      <a:endParaRPr lang="ca-ES" sz="1050" dirty="0">
                        <a:latin typeface="Calibri"/>
                        <a:ea typeface="Calibri"/>
                        <a:cs typeface="Times New Roman"/>
                      </a:endParaRPr>
                    </a:p>
                  </a:txBody>
                  <a:tcPr marL="68580" marR="68580" marT="0" marB="0"/>
                </a:tc>
                <a:tc>
                  <a:txBody>
                    <a:bodyPr/>
                    <a:lstStyle/>
                    <a:p>
                      <a:pPr algn="ctr">
                        <a:lnSpc>
                          <a:spcPct val="150000"/>
                        </a:lnSpc>
                        <a:spcAft>
                          <a:spcPts val="0"/>
                        </a:spcAft>
                      </a:pPr>
                      <a:r>
                        <a:rPr lang="ca-ES" sz="1050" b="1">
                          <a:latin typeface="Arial"/>
                          <a:ea typeface="Calibri"/>
                          <a:cs typeface="Times New Roman"/>
                        </a:rPr>
                        <a:t>Dimensions o àrees</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b="1">
                          <a:latin typeface="Arial"/>
                          <a:ea typeface="Calibri"/>
                          <a:cs typeface="Times New Roman"/>
                        </a:rPr>
                        <a:t>N indicadors</a:t>
                      </a:r>
                      <a:endParaRPr lang="ca-ES" sz="1050">
                        <a:latin typeface="Calibri"/>
                        <a:ea typeface="Calibri"/>
                        <a:cs typeface="Times New Roman"/>
                      </a:endParaRPr>
                    </a:p>
                  </a:txBody>
                  <a:tcPr marL="68580" marR="68580" marT="0" marB="0"/>
                </a:tc>
              </a:tr>
              <a:tr h="558925">
                <a:tc>
                  <a:txBody>
                    <a:bodyPr/>
                    <a:lstStyle/>
                    <a:p>
                      <a:pPr>
                        <a:lnSpc>
                          <a:spcPct val="150000"/>
                        </a:lnSpc>
                        <a:spcAft>
                          <a:spcPts val="0"/>
                        </a:spcAft>
                      </a:pPr>
                      <a:r>
                        <a:rPr lang="ca-ES" sz="1050">
                          <a:latin typeface="Arial"/>
                          <a:ea typeface="Calibri"/>
                          <a:cs typeface="Times New Roman"/>
                        </a:rPr>
                        <a:t>Àrea tecnico-pedagògica</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22</a:t>
                      </a:r>
                      <a:endParaRPr lang="ca-ES" sz="1050">
                        <a:latin typeface="Calibri"/>
                        <a:ea typeface="Calibri"/>
                        <a:cs typeface="Times New Roman"/>
                      </a:endParaRPr>
                    </a:p>
                  </a:txBody>
                  <a:tcPr marL="68580" marR="68580" marT="0" marB="0"/>
                </a:tc>
                <a:tc>
                  <a:txBody>
                    <a:bodyPr/>
                    <a:lstStyle/>
                    <a:p>
                      <a:pPr>
                        <a:lnSpc>
                          <a:spcPct val="150000"/>
                        </a:lnSpc>
                        <a:spcAft>
                          <a:spcPts val="0"/>
                        </a:spcAft>
                      </a:pPr>
                      <a:r>
                        <a:rPr lang="ca-ES" sz="1050">
                          <a:latin typeface="Arial"/>
                          <a:ea typeface="Calibri"/>
                          <a:cs typeface="Times New Roman"/>
                        </a:rPr>
                        <a:t>Àrea tecnico-pedagògica</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11</a:t>
                      </a:r>
                      <a:endParaRPr lang="ca-ES" sz="1050">
                        <a:latin typeface="Calibri"/>
                        <a:ea typeface="Calibri"/>
                        <a:cs typeface="Times New Roman"/>
                      </a:endParaRPr>
                    </a:p>
                  </a:txBody>
                  <a:tcPr marL="68580" marR="68580" marT="0" marB="0"/>
                </a:tc>
              </a:tr>
              <a:tr h="612851">
                <a:tc>
                  <a:txBody>
                    <a:bodyPr/>
                    <a:lstStyle/>
                    <a:p>
                      <a:pPr>
                        <a:lnSpc>
                          <a:spcPct val="150000"/>
                        </a:lnSpc>
                        <a:spcAft>
                          <a:spcPts val="0"/>
                        </a:spcAft>
                      </a:pPr>
                      <a:r>
                        <a:rPr lang="ca-ES" sz="1050">
                          <a:latin typeface="Arial"/>
                          <a:ea typeface="Calibri"/>
                          <a:cs typeface="Times New Roman"/>
                        </a:rPr>
                        <a:t>Àrea Organitzativa i de Gestió</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34</a:t>
                      </a:r>
                      <a:endParaRPr lang="ca-ES" sz="1050">
                        <a:latin typeface="Calibri"/>
                        <a:ea typeface="Calibri"/>
                        <a:cs typeface="Times New Roman"/>
                      </a:endParaRPr>
                    </a:p>
                  </a:txBody>
                  <a:tcPr marL="68580" marR="68580" marT="0" marB="0"/>
                </a:tc>
                <a:tc>
                  <a:txBody>
                    <a:bodyPr/>
                    <a:lstStyle/>
                    <a:p>
                      <a:pPr>
                        <a:lnSpc>
                          <a:spcPct val="150000"/>
                        </a:lnSpc>
                        <a:spcAft>
                          <a:spcPts val="0"/>
                        </a:spcAft>
                      </a:pPr>
                      <a:r>
                        <a:rPr lang="ca-ES" sz="1050">
                          <a:latin typeface="Arial"/>
                          <a:ea typeface="Calibri"/>
                          <a:cs typeface="Times New Roman"/>
                        </a:rPr>
                        <a:t>Àrea d’organització i gestió del servei</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28</a:t>
                      </a:r>
                      <a:endParaRPr lang="ca-ES" sz="1050">
                        <a:latin typeface="Calibri"/>
                        <a:ea typeface="Calibri"/>
                        <a:cs typeface="Times New Roman"/>
                      </a:endParaRPr>
                    </a:p>
                  </a:txBody>
                  <a:tcPr marL="68580" marR="68580" marT="0" marB="0"/>
                </a:tc>
              </a:tr>
              <a:tr h="1102536">
                <a:tc>
                  <a:txBody>
                    <a:bodyPr/>
                    <a:lstStyle/>
                    <a:p>
                      <a:pPr>
                        <a:lnSpc>
                          <a:spcPct val="150000"/>
                        </a:lnSpc>
                        <a:spcAft>
                          <a:spcPts val="0"/>
                        </a:spcAft>
                      </a:pPr>
                      <a:r>
                        <a:rPr lang="ca-ES" sz="1050">
                          <a:latin typeface="Arial"/>
                          <a:ea typeface="Calibri"/>
                          <a:cs typeface="Times New Roman"/>
                        </a:rPr>
                        <a:t>Àrea de Qualitat</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5</a:t>
                      </a:r>
                      <a:endParaRPr lang="ca-ES" sz="1050">
                        <a:latin typeface="Calibri"/>
                        <a:ea typeface="Calibri"/>
                        <a:cs typeface="Times New Roman"/>
                      </a:endParaRPr>
                    </a:p>
                  </a:txBody>
                  <a:tcPr marL="68580" marR="68580" marT="0" marB="0"/>
                </a:tc>
                <a:tc>
                  <a:txBody>
                    <a:bodyPr/>
                    <a:lstStyle/>
                    <a:p>
                      <a:pPr>
                        <a:lnSpc>
                          <a:spcPct val="150000"/>
                        </a:lnSpc>
                        <a:spcAft>
                          <a:spcPts val="0"/>
                        </a:spcAft>
                      </a:pPr>
                      <a:r>
                        <a:rPr lang="ca-ES" sz="1050">
                          <a:latin typeface="Arial"/>
                          <a:ea typeface="Calibri"/>
                          <a:cs typeface="Times New Roman"/>
                        </a:rPr>
                        <a:t>Àrea contractual (de compliment de requisits del contracte i del plec de condicions</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27</a:t>
                      </a:r>
                      <a:endParaRPr lang="ca-ES" sz="1050">
                        <a:latin typeface="Calibri"/>
                        <a:ea typeface="Calibri"/>
                        <a:cs typeface="Times New Roman"/>
                      </a:endParaRPr>
                    </a:p>
                  </a:txBody>
                  <a:tcPr marL="68580" marR="68580" marT="0" marB="0"/>
                </a:tc>
              </a:tr>
              <a:tr h="558925">
                <a:tc>
                  <a:txBody>
                    <a:bodyPr/>
                    <a:lstStyle/>
                    <a:p>
                      <a:pPr>
                        <a:lnSpc>
                          <a:spcPct val="150000"/>
                        </a:lnSpc>
                        <a:spcAft>
                          <a:spcPts val="0"/>
                        </a:spcAft>
                      </a:pPr>
                      <a:r>
                        <a:rPr lang="ca-ES" sz="1050">
                          <a:latin typeface="Arial"/>
                          <a:ea typeface="Calibri"/>
                          <a:cs typeface="Times New Roman"/>
                        </a:rPr>
                        <a:t>Àrea Econòmica</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6</a:t>
                      </a:r>
                      <a:endParaRPr lang="ca-ES" sz="1050">
                        <a:latin typeface="Calibri"/>
                        <a:ea typeface="Calibri"/>
                        <a:cs typeface="Times New Roman"/>
                      </a:endParaRPr>
                    </a:p>
                  </a:txBody>
                  <a:tcPr marL="68580" marR="68580" marT="0" marB="0"/>
                </a:tc>
                <a:tc>
                  <a:txBody>
                    <a:bodyPr/>
                    <a:lstStyle/>
                    <a:p>
                      <a:pPr>
                        <a:lnSpc>
                          <a:spcPct val="150000"/>
                        </a:lnSpc>
                        <a:spcAft>
                          <a:spcPts val="0"/>
                        </a:spcAft>
                      </a:pPr>
                      <a:r>
                        <a:rPr lang="ca-ES" sz="1050">
                          <a:latin typeface="Arial"/>
                          <a:ea typeface="Calibri"/>
                          <a:cs typeface="Times New Roman"/>
                        </a:rPr>
                        <a:t>Àrea econòmico-administrativa</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10</a:t>
                      </a:r>
                      <a:endParaRPr lang="ca-ES" sz="1050">
                        <a:latin typeface="Calibri"/>
                        <a:ea typeface="Calibri"/>
                        <a:cs typeface="Times New Roman"/>
                      </a:endParaRPr>
                    </a:p>
                  </a:txBody>
                  <a:tcPr marL="68580" marR="68580" marT="0" marB="0"/>
                </a:tc>
              </a:tr>
              <a:tr h="558925">
                <a:tc>
                  <a:txBody>
                    <a:bodyPr/>
                    <a:lstStyle/>
                    <a:p>
                      <a:pPr algn="ctr">
                        <a:lnSpc>
                          <a:spcPct val="150000"/>
                        </a:lnSpc>
                        <a:spcAft>
                          <a:spcPts val="0"/>
                        </a:spcAft>
                      </a:pPr>
                      <a:r>
                        <a:rPr lang="ca-ES" sz="1050" b="1">
                          <a:latin typeface="Arial"/>
                          <a:ea typeface="Calibri"/>
                          <a:cs typeface="Times New Roman"/>
                        </a:rPr>
                        <a:t>4</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b="1">
                          <a:latin typeface="Arial"/>
                          <a:ea typeface="Calibri"/>
                          <a:cs typeface="Times New Roman"/>
                        </a:rPr>
                        <a:t>67</a:t>
                      </a:r>
                      <a:endParaRPr lang="ca-ES" sz="1050">
                        <a:latin typeface="Calibri"/>
                        <a:ea typeface="Calibri"/>
                        <a:cs typeface="Times New Roman"/>
                      </a:endParaRPr>
                    </a:p>
                  </a:txBody>
                  <a:tcPr marL="68580" marR="68580" marT="0" marB="0"/>
                </a:tc>
                <a:tc>
                  <a:txBody>
                    <a:bodyPr/>
                    <a:lstStyle/>
                    <a:p>
                      <a:pPr algn="just">
                        <a:lnSpc>
                          <a:spcPct val="150000"/>
                        </a:lnSpc>
                        <a:spcAft>
                          <a:spcPts val="0"/>
                        </a:spcAft>
                      </a:pPr>
                      <a:r>
                        <a:rPr lang="ca-ES" sz="1050">
                          <a:latin typeface="Arial"/>
                          <a:ea typeface="Calibri"/>
                          <a:cs typeface="Times New Roman"/>
                        </a:rPr>
                        <a:t>Àrea de qualitat i de comunicació</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8</a:t>
                      </a:r>
                      <a:endParaRPr lang="ca-ES" sz="1050">
                        <a:latin typeface="Calibri"/>
                        <a:ea typeface="Calibri"/>
                        <a:cs typeface="Times New Roman"/>
                      </a:endParaRPr>
                    </a:p>
                  </a:txBody>
                  <a:tcPr marL="68580" marR="68580" marT="0" marB="0"/>
                </a:tc>
              </a:tr>
              <a:tr h="558925">
                <a:tc>
                  <a:txBody>
                    <a:bodyPr/>
                    <a:lstStyle/>
                    <a:p>
                      <a:pPr algn="just">
                        <a:lnSpc>
                          <a:spcPct val="150000"/>
                        </a:lnSpc>
                        <a:spcAft>
                          <a:spcPts val="0"/>
                        </a:spcAft>
                      </a:pPr>
                      <a:endParaRPr lang="ca-ES" sz="1050">
                        <a:latin typeface="Arial"/>
                        <a:ea typeface="Calibri"/>
                        <a:cs typeface="Times New Roman"/>
                      </a:endParaRPr>
                    </a:p>
                  </a:txBody>
                  <a:tcPr marL="68580" marR="68580" marT="0" marB="0"/>
                </a:tc>
                <a:tc>
                  <a:txBody>
                    <a:bodyPr/>
                    <a:lstStyle/>
                    <a:p>
                      <a:pPr algn="ctr">
                        <a:lnSpc>
                          <a:spcPct val="150000"/>
                        </a:lnSpc>
                        <a:spcAft>
                          <a:spcPts val="0"/>
                        </a:spcAft>
                      </a:pPr>
                      <a:endParaRPr lang="ca-ES" sz="1050">
                        <a:latin typeface="Arial"/>
                        <a:ea typeface="Calibri"/>
                        <a:cs typeface="Times New Roman"/>
                      </a:endParaRPr>
                    </a:p>
                  </a:txBody>
                  <a:tcPr marL="68580" marR="68580" marT="0" marB="0"/>
                </a:tc>
                <a:tc>
                  <a:txBody>
                    <a:bodyPr/>
                    <a:lstStyle/>
                    <a:p>
                      <a:pPr algn="just">
                        <a:lnSpc>
                          <a:spcPct val="150000"/>
                        </a:lnSpc>
                        <a:spcAft>
                          <a:spcPts val="0"/>
                        </a:spcAft>
                      </a:pPr>
                      <a:r>
                        <a:rPr lang="ca-ES" sz="1050">
                          <a:latin typeface="Arial"/>
                          <a:ea typeface="Calibri"/>
                          <a:cs typeface="Times New Roman"/>
                        </a:rPr>
                        <a:t>Àrea d’infraestructura i de seguretat</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a:latin typeface="Arial"/>
                          <a:ea typeface="Calibri"/>
                          <a:cs typeface="Times New Roman"/>
                        </a:rPr>
                        <a:t>8</a:t>
                      </a:r>
                      <a:endParaRPr lang="ca-ES" sz="1050">
                        <a:latin typeface="Calibri"/>
                        <a:ea typeface="Calibri"/>
                        <a:cs typeface="Times New Roman"/>
                      </a:endParaRPr>
                    </a:p>
                  </a:txBody>
                  <a:tcPr marL="68580" marR="68580" marT="0" marB="0"/>
                </a:tc>
              </a:tr>
              <a:tr h="306426">
                <a:tc>
                  <a:txBody>
                    <a:bodyPr/>
                    <a:lstStyle/>
                    <a:p>
                      <a:pPr algn="just">
                        <a:lnSpc>
                          <a:spcPct val="150000"/>
                        </a:lnSpc>
                        <a:spcAft>
                          <a:spcPts val="0"/>
                        </a:spcAft>
                      </a:pPr>
                      <a:endParaRPr lang="ca-ES" sz="1050">
                        <a:latin typeface="Arial"/>
                        <a:ea typeface="Calibri"/>
                        <a:cs typeface="Times New Roman"/>
                      </a:endParaRPr>
                    </a:p>
                  </a:txBody>
                  <a:tcPr marL="68580" marR="68580" marT="0" marB="0"/>
                </a:tc>
                <a:tc>
                  <a:txBody>
                    <a:bodyPr/>
                    <a:lstStyle/>
                    <a:p>
                      <a:pPr algn="ctr">
                        <a:lnSpc>
                          <a:spcPct val="150000"/>
                        </a:lnSpc>
                        <a:spcAft>
                          <a:spcPts val="0"/>
                        </a:spcAft>
                      </a:pPr>
                      <a:endParaRPr lang="ca-ES" sz="1050">
                        <a:latin typeface="Arial"/>
                        <a:ea typeface="Calibri"/>
                        <a:cs typeface="Times New Roman"/>
                      </a:endParaRPr>
                    </a:p>
                  </a:txBody>
                  <a:tcPr marL="68580" marR="68580" marT="0" marB="0"/>
                </a:tc>
                <a:tc>
                  <a:txBody>
                    <a:bodyPr/>
                    <a:lstStyle/>
                    <a:p>
                      <a:pPr algn="ctr">
                        <a:lnSpc>
                          <a:spcPct val="150000"/>
                        </a:lnSpc>
                        <a:spcAft>
                          <a:spcPts val="0"/>
                        </a:spcAft>
                      </a:pPr>
                      <a:r>
                        <a:rPr lang="ca-ES" sz="1050" b="1">
                          <a:latin typeface="Arial"/>
                          <a:ea typeface="Calibri"/>
                          <a:cs typeface="Times New Roman"/>
                        </a:rPr>
                        <a:t>6</a:t>
                      </a:r>
                      <a:endParaRPr lang="ca-ES" sz="1050">
                        <a:latin typeface="Calibri"/>
                        <a:ea typeface="Calibri"/>
                        <a:cs typeface="Times New Roman"/>
                      </a:endParaRPr>
                    </a:p>
                  </a:txBody>
                  <a:tcPr marL="68580" marR="68580" marT="0" marB="0"/>
                </a:tc>
                <a:tc>
                  <a:txBody>
                    <a:bodyPr/>
                    <a:lstStyle/>
                    <a:p>
                      <a:pPr algn="ctr">
                        <a:lnSpc>
                          <a:spcPct val="150000"/>
                        </a:lnSpc>
                        <a:spcAft>
                          <a:spcPts val="0"/>
                        </a:spcAft>
                      </a:pPr>
                      <a:r>
                        <a:rPr lang="ca-ES" sz="1050" b="1" dirty="0">
                          <a:latin typeface="Arial"/>
                          <a:ea typeface="Calibri"/>
                          <a:cs typeface="Times New Roman"/>
                        </a:rPr>
                        <a:t>92</a:t>
                      </a:r>
                      <a:endParaRPr lang="ca-ES" sz="105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857232"/>
            <a:ext cx="8229600" cy="785818"/>
          </a:xfrm>
        </p:spPr>
        <p:txBody>
          <a:bodyPr>
            <a:normAutofit/>
          </a:bodyPr>
          <a:lstStyle/>
          <a:p>
            <a:r>
              <a:rPr lang="ca-ES" sz="2400" b="1" dirty="0" smtClean="0"/>
              <a:t>5. FASES D’IMPLEMENTACIÓ</a:t>
            </a:r>
            <a:endParaRPr lang="ca-ES" sz="2400" b="1" dirty="0"/>
          </a:p>
        </p:txBody>
      </p:sp>
      <p:graphicFrame>
        <p:nvGraphicFramePr>
          <p:cNvPr id="4" name="Contenidor de contingut 3"/>
          <p:cNvGraphicFramePr>
            <a:graphicFrameLocks noGrp="1"/>
          </p:cNvGraphicFramePr>
          <p:nvPr>
            <p:ph idx="1"/>
          </p:nvPr>
        </p:nvGraphicFramePr>
        <p:xfrm>
          <a:off x="457200" y="1868959"/>
          <a:ext cx="8229600" cy="4060371"/>
        </p:xfrm>
        <a:graphic>
          <a:graphicData uri="http://schemas.openxmlformats.org/drawingml/2006/table">
            <a:tbl>
              <a:tblPr firstRow="1" bandRow="1">
                <a:tableStyleId>{5C22544A-7EE6-4342-B048-85BDC9FD1C3A}</a:tableStyleId>
              </a:tblPr>
              <a:tblGrid>
                <a:gridCol w="2743200"/>
                <a:gridCol w="2743200"/>
                <a:gridCol w="2743200"/>
              </a:tblGrid>
              <a:tr h="372213">
                <a:tc>
                  <a:txBody>
                    <a:bodyPr/>
                    <a:lstStyle/>
                    <a:p>
                      <a:pPr algn="ctr"/>
                      <a:r>
                        <a:rPr lang="ca-ES" sz="1400" dirty="0" smtClean="0"/>
                        <a:t>ANY/PERÍODE</a:t>
                      </a:r>
                      <a:endParaRPr lang="ca-ES" sz="1400" dirty="0"/>
                    </a:p>
                  </a:txBody>
                  <a:tcPr/>
                </a:tc>
                <a:tc>
                  <a:txBody>
                    <a:bodyPr/>
                    <a:lstStyle/>
                    <a:p>
                      <a:pPr algn="ctr"/>
                      <a:r>
                        <a:rPr lang="ca-ES" sz="1400" dirty="0" smtClean="0"/>
                        <a:t>APLICACIÓ</a:t>
                      </a:r>
                      <a:endParaRPr lang="ca-ES" sz="1400" dirty="0"/>
                    </a:p>
                  </a:txBody>
                  <a:tcPr/>
                </a:tc>
                <a:tc>
                  <a:txBody>
                    <a:bodyPr/>
                    <a:lstStyle/>
                    <a:p>
                      <a:pPr algn="ctr"/>
                      <a:r>
                        <a:rPr lang="ca-ES" sz="1400" dirty="0" smtClean="0"/>
                        <a:t>VALORACIÓ RESULTATS</a:t>
                      </a:r>
                      <a:endParaRPr lang="ca-ES" sz="1400" dirty="0"/>
                    </a:p>
                  </a:txBody>
                  <a:tcPr/>
                </a:tc>
              </a:tr>
              <a:tr h="632780">
                <a:tc>
                  <a:txBody>
                    <a:bodyPr/>
                    <a:lstStyle/>
                    <a:p>
                      <a:pPr algn="ctr"/>
                      <a:r>
                        <a:rPr lang="ca-ES" sz="1400" dirty="0" smtClean="0"/>
                        <a:t>2015</a:t>
                      </a:r>
                      <a:endParaRPr lang="ca-ES" sz="1400" dirty="0"/>
                    </a:p>
                  </a:txBody>
                  <a:tcPr/>
                </a:tc>
                <a:tc>
                  <a:txBody>
                    <a:bodyPr/>
                    <a:lstStyle/>
                    <a:p>
                      <a:pPr algn="ctr"/>
                      <a:r>
                        <a:rPr lang="ca-ES" sz="1400" dirty="0" smtClean="0"/>
                        <a:t>Només manteniment específic de cada concessionari</a:t>
                      </a:r>
                      <a:endParaRPr lang="ca-ES" sz="1400" dirty="0"/>
                    </a:p>
                  </a:txBody>
                  <a:tcPr/>
                </a:tc>
                <a:tc>
                  <a:txBody>
                    <a:bodyPr/>
                    <a:lstStyle/>
                    <a:p>
                      <a:pPr algn="ctr"/>
                      <a:r>
                        <a:rPr lang="ca-ES" sz="1400" dirty="0" smtClean="0"/>
                        <a:t>Revisió</a:t>
                      </a:r>
                      <a:r>
                        <a:rPr lang="ca-ES" sz="1400" baseline="0" dirty="0" smtClean="0"/>
                        <a:t> i modificació del model inicial</a:t>
                      </a:r>
                      <a:endParaRPr lang="ca-ES" sz="1400" dirty="0"/>
                    </a:p>
                  </a:txBody>
                  <a:tcPr/>
                </a:tc>
              </a:tr>
              <a:tr h="805814">
                <a:tc>
                  <a:txBody>
                    <a:bodyPr/>
                    <a:lstStyle/>
                    <a:p>
                      <a:pPr algn="ctr"/>
                      <a:r>
                        <a:rPr lang="ca-ES" sz="1400" dirty="0" smtClean="0"/>
                        <a:t>Curs 2015-2016</a:t>
                      </a:r>
                      <a:endParaRPr lang="ca-ES" sz="1400" dirty="0"/>
                    </a:p>
                  </a:txBody>
                  <a:tcPr/>
                </a:tc>
                <a:tc>
                  <a:txBody>
                    <a:bodyPr/>
                    <a:lstStyle/>
                    <a:p>
                      <a:pPr algn="ctr"/>
                      <a:r>
                        <a:rPr lang="ca-ES" sz="1400" dirty="0" smtClean="0"/>
                        <a:t>Tot</a:t>
                      </a:r>
                      <a:r>
                        <a:rPr lang="ca-ES" sz="1400" baseline="0" dirty="0" smtClean="0"/>
                        <a:t> el quadre de comandament de gestió</a:t>
                      </a:r>
                      <a:endParaRPr lang="ca-E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a-ES" sz="1400" dirty="0" smtClean="0"/>
                        <a:t>Revisió</a:t>
                      </a:r>
                      <a:r>
                        <a:rPr lang="ca-ES" sz="1400" baseline="0" dirty="0" smtClean="0"/>
                        <a:t> i modificació del model inicial</a:t>
                      </a:r>
                      <a:endParaRPr lang="ca-ES" sz="1400" dirty="0" smtClean="0"/>
                    </a:p>
                    <a:p>
                      <a:pPr algn="ctr"/>
                      <a:endParaRPr lang="ca-ES" sz="1400" dirty="0"/>
                    </a:p>
                  </a:txBody>
                  <a:tcPr/>
                </a:tc>
              </a:tr>
              <a:tr h="805814">
                <a:tc>
                  <a:txBody>
                    <a:bodyPr/>
                    <a:lstStyle/>
                    <a:p>
                      <a:pPr algn="ctr"/>
                      <a:r>
                        <a:rPr lang="ca-ES" sz="1400" dirty="0" smtClean="0"/>
                        <a:t>Curs</a:t>
                      </a:r>
                      <a:r>
                        <a:rPr lang="ca-ES" sz="1400" baseline="0" dirty="0" smtClean="0"/>
                        <a:t> 2016-2017</a:t>
                      </a:r>
                      <a:endParaRPr lang="ca-E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a-ES" sz="1400" dirty="0" smtClean="0"/>
                        <a:t>Tot</a:t>
                      </a:r>
                      <a:r>
                        <a:rPr lang="ca-ES" sz="1400" baseline="0" dirty="0" smtClean="0"/>
                        <a:t> el quadre de comandament de gestió</a:t>
                      </a:r>
                      <a:endParaRPr lang="ca-ES" sz="1400" dirty="0" smtClean="0"/>
                    </a:p>
                    <a:p>
                      <a:pPr algn="ctr"/>
                      <a:endParaRPr lang="ca-E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a-ES" sz="1400" dirty="0" smtClean="0"/>
                        <a:t>Revisió</a:t>
                      </a:r>
                      <a:r>
                        <a:rPr lang="ca-ES" sz="1400" baseline="0" dirty="0" smtClean="0"/>
                        <a:t> i modificació del model inicial</a:t>
                      </a:r>
                      <a:endParaRPr lang="ca-ES" sz="1400" dirty="0" smtClean="0"/>
                    </a:p>
                    <a:p>
                      <a:pPr algn="ctr"/>
                      <a:endParaRPr lang="ca-ES" sz="1400" dirty="0"/>
                    </a:p>
                  </a:txBody>
                  <a:tcPr/>
                </a:tc>
              </a:tr>
              <a:tr h="805814">
                <a:tc>
                  <a:txBody>
                    <a:bodyPr/>
                    <a:lstStyle/>
                    <a:p>
                      <a:pPr algn="ctr"/>
                      <a:r>
                        <a:rPr lang="ca-ES" sz="1400" dirty="0" smtClean="0"/>
                        <a:t>Octubre 2018</a:t>
                      </a:r>
                      <a:endParaRPr lang="ca-E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a-ES" sz="1400" dirty="0" smtClean="0"/>
                        <a:t>Tot</a:t>
                      </a:r>
                      <a:r>
                        <a:rPr lang="ca-ES" sz="1400" baseline="0" dirty="0" smtClean="0"/>
                        <a:t> el quadre de comandament de gestió</a:t>
                      </a:r>
                      <a:endParaRPr lang="ca-ES" sz="1400" dirty="0" smtClean="0"/>
                    </a:p>
                    <a:p>
                      <a:pPr algn="ctr"/>
                      <a:endParaRPr lang="ca-E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a-ES" sz="1400" dirty="0" smtClean="0"/>
                        <a:t>Revisió</a:t>
                      </a:r>
                      <a:r>
                        <a:rPr lang="ca-ES" sz="1400" baseline="0" dirty="0" smtClean="0"/>
                        <a:t> i modificació del model inicial</a:t>
                      </a:r>
                      <a:endParaRPr lang="ca-ES" sz="1400" dirty="0" smtClean="0"/>
                    </a:p>
                    <a:p>
                      <a:pPr algn="ctr"/>
                      <a:endParaRPr lang="ca-ES" sz="1400" dirty="0"/>
                    </a:p>
                  </a:txBody>
                  <a:tcPr/>
                </a:tc>
              </a:tr>
              <a:tr h="637936">
                <a:tc gridSpan="3">
                  <a:txBody>
                    <a:bodyPr/>
                    <a:lstStyle/>
                    <a:p>
                      <a:pPr algn="ctr"/>
                      <a:endParaRPr lang="ca-ES" sz="1600" b="1" dirty="0" smtClean="0"/>
                    </a:p>
                    <a:p>
                      <a:pPr algn="ctr"/>
                      <a:r>
                        <a:rPr lang="ca-ES" sz="1800" b="1" dirty="0" smtClean="0"/>
                        <a:t>PROCÉS DE MILLORA CONTINUA</a:t>
                      </a:r>
                      <a:endParaRPr lang="ca-ES" sz="1800" dirty="0"/>
                    </a:p>
                  </a:txBody>
                  <a:tcPr/>
                </a:tc>
                <a:tc hMerge="1">
                  <a:txBody>
                    <a:bodyPr/>
                    <a:lstStyle/>
                    <a:p>
                      <a:endParaRPr lang="ca-ES" sz="1400" dirty="0">
                        <a:ln>
                          <a:solidFill>
                            <a:schemeClr val="accent1"/>
                          </a:solidFill>
                        </a:ln>
                      </a:endParaRPr>
                    </a:p>
                  </a:txBody>
                  <a:tcPr/>
                </a:tc>
                <a:tc hMerge="1">
                  <a:txBody>
                    <a:bodyPr/>
                    <a:lstStyle/>
                    <a:p>
                      <a:endParaRPr lang="ca-ES" sz="1400" dirty="0"/>
                    </a:p>
                  </a:txBody>
                  <a:tcPr/>
                </a:tc>
              </a:tr>
            </a:tbl>
          </a:graphicData>
        </a:graphic>
      </p:graphicFrame>
      <p:pic>
        <p:nvPicPr>
          <p:cNvPr id="5" name="Imatge 4"/>
          <p:cNvPicPr/>
          <p:nvPr/>
        </p:nvPicPr>
        <p:blipFill>
          <a:blip r:embed="rId3" cstate="print"/>
          <a:srcRect/>
          <a:stretch>
            <a:fillRect/>
          </a:stretch>
        </p:blipFill>
        <p:spPr bwMode="auto">
          <a:xfrm>
            <a:off x="6715140" y="214290"/>
            <a:ext cx="1857388" cy="5715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28596" y="714356"/>
            <a:ext cx="8229600" cy="785818"/>
          </a:xfrm>
        </p:spPr>
        <p:txBody>
          <a:bodyPr>
            <a:normAutofit/>
          </a:bodyPr>
          <a:lstStyle/>
          <a:p>
            <a:r>
              <a:rPr lang="ca-ES" sz="2400" b="1" dirty="0" smtClean="0"/>
              <a:t>6. CONTINGUT DELS QUADRES DE COMANDAMENT</a:t>
            </a:r>
            <a:endParaRPr lang="ca-ES" sz="2400" b="1" dirty="0"/>
          </a:p>
        </p:txBody>
      </p:sp>
      <p:pic>
        <p:nvPicPr>
          <p:cNvPr id="4" name="Imatge 3"/>
          <p:cNvPicPr/>
          <p:nvPr/>
        </p:nvPicPr>
        <p:blipFill>
          <a:blip r:embed="rId3" cstate="print"/>
          <a:srcRect/>
          <a:stretch>
            <a:fillRect/>
          </a:stretch>
        </p:blipFill>
        <p:spPr bwMode="auto">
          <a:xfrm>
            <a:off x="6715140" y="214290"/>
            <a:ext cx="2000264" cy="571504"/>
          </a:xfrm>
          <a:prstGeom prst="rect">
            <a:avLst/>
          </a:prstGeom>
          <a:noFill/>
          <a:ln w="9525">
            <a:noFill/>
            <a:miter lim="800000"/>
            <a:headEnd/>
            <a:tailEnd/>
          </a:ln>
        </p:spPr>
      </p:pic>
      <p:graphicFrame>
        <p:nvGraphicFramePr>
          <p:cNvPr id="8" name="Contenidor de contingut 7"/>
          <p:cNvGraphicFramePr>
            <a:graphicFrameLocks noGrp="1"/>
          </p:cNvGraphicFramePr>
          <p:nvPr>
            <p:ph idx="1"/>
          </p:nvPr>
        </p:nvGraphicFramePr>
        <p:xfrm>
          <a:off x="857224" y="1500174"/>
          <a:ext cx="7358114" cy="3929089"/>
        </p:xfrm>
        <a:graphic>
          <a:graphicData uri="http://schemas.openxmlformats.org/drawingml/2006/table">
            <a:tbl>
              <a:tblPr firstRow="1" bandRow="1">
                <a:tableStyleId>{5C22544A-7EE6-4342-B048-85BDC9FD1C3A}</a:tableStyleId>
              </a:tblPr>
              <a:tblGrid>
                <a:gridCol w="4352124"/>
                <a:gridCol w="3005990"/>
              </a:tblGrid>
              <a:tr h="327620">
                <a:tc>
                  <a:txBody>
                    <a:bodyPr/>
                    <a:lstStyle/>
                    <a:p>
                      <a:pPr algn="ctr"/>
                      <a:r>
                        <a:rPr lang="ca-ES" sz="1400" b="1" dirty="0" smtClean="0"/>
                        <a:t>ÀMBITS</a:t>
                      </a:r>
                      <a:endParaRPr lang="ca-ES" sz="1400" b="1" dirty="0"/>
                    </a:p>
                  </a:txBody>
                  <a:tcPr/>
                </a:tc>
                <a:tc>
                  <a:txBody>
                    <a:bodyPr/>
                    <a:lstStyle/>
                    <a:p>
                      <a:pPr algn="ctr"/>
                      <a:r>
                        <a:rPr lang="ca-ES" sz="1400" b="1" dirty="0" smtClean="0"/>
                        <a:t>Nº</a:t>
                      </a:r>
                      <a:r>
                        <a:rPr lang="ca-ES" sz="1400" b="1" baseline="0" dirty="0" smtClean="0"/>
                        <a:t> INDICADORS</a:t>
                      </a:r>
                      <a:endParaRPr lang="ca-ES" sz="1400" b="1" dirty="0"/>
                    </a:p>
                  </a:txBody>
                  <a:tcPr/>
                </a:tc>
              </a:tr>
              <a:tr h="493156">
                <a:tc>
                  <a:txBody>
                    <a:bodyPr/>
                    <a:lstStyle/>
                    <a:p>
                      <a:pPr algn="ctr"/>
                      <a:r>
                        <a:rPr lang="ca-ES" sz="1200" b="1" dirty="0" smtClean="0"/>
                        <a:t>ÀREA </a:t>
                      </a:r>
                      <a:r>
                        <a:rPr lang="ca-ES" sz="1200" b="1" dirty="0" err="1" smtClean="0"/>
                        <a:t>TÈCNICO-PEDAGÒGICA</a:t>
                      </a:r>
                      <a:r>
                        <a:rPr lang="ca-ES" sz="1200" b="1" dirty="0" smtClean="0"/>
                        <a:t> </a:t>
                      </a:r>
                    </a:p>
                    <a:p>
                      <a:pPr algn="ctr"/>
                      <a:endParaRPr lang="ca-ES" sz="1200" b="1" dirty="0"/>
                    </a:p>
                  </a:txBody>
                  <a:tcPr anchor="ctr"/>
                </a:tc>
                <a:tc>
                  <a:txBody>
                    <a:bodyPr/>
                    <a:lstStyle/>
                    <a:p>
                      <a:pPr algn="ctr"/>
                      <a:r>
                        <a:rPr lang="ca-ES" sz="1200" dirty="0" smtClean="0"/>
                        <a:t>11</a:t>
                      </a:r>
                      <a:endParaRPr lang="ca-ES" sz="1200" dirty="0"/>
                    </a:p>
                  </a:txBody>
                  <a:tcPr/>
                </a:tc>
              </a:tr>
              <a:tr h="1277718">
                <a:tc>
                  <a:txBody>
                    <a:bodyPr/>
                    <a:lstStyle/>
                    <a:p>
                      <a:pPr algn="ctr"/>
                      <a:r>
                        <a:rPr lang="ca-ES" sz="1200" b="1" dirty="0" smtClean="0"/>
                        <a:t>ÀREA D’ORGANITZACIÓ I GESTIÓ DEL SERVEI</a:t>
                      </a:r>
                    </a:p>
                    <a:p>
                      <a:pPr algn="ctr"/>
                      <a:endParaRPr lang="ca-ES" sz="1200" b="1" dirty="0" smtClean="0"/>
                    </a:p>
                    <a:p>
                      <a:pPr algn="l">
                        <a:buFont typeface="Wingdings" pitchFamily="2" charset="2"/>
                        <a:buChar char="§"/>
                      </a:pPr>
                      <a:r>
                        <a:rPr lang="ca-ES" sz="1200" b="1" dirty="0" err="1" smtClean="0"/>
                        <a:t>SUBÀMBITS</a:t>
                      </a:r>
                      <a:r>
                        <a:rPr lang="ca-ES" sz="1200" b="1" dirty="0" smtClean="0"/>
                        <a:t>:</a:t>
                      </a:r>
                    </a:p>
                    <a:p>
                      <a:pPr marL="0" indent="0" algn="l">
                        <a:buFont typeface="Wingdings" pitchFamily="2" charset="2"/>
                        <a:buNone/>
                      </a:pPr>
                      <a:r>
                        <a:rPr lang="ca-ES" sz="1200" b="1" dirty="0" smtClean="0"/>
                        <a:t>                          -</a:t>
                      </a:r>
                      <a:r>
                        <a:rPr lang="ca-ES" sz="1200" b="1" baseline="0" dirty="0" smtClean="0"/>
                        <a:t>GENERAL</a:t>
                      </a:r>
                    </a:p>
                    <a:p>
                      <a:pPr marL="890588" indent="0" algn="l">
                        <a:buFontTx/>
                        <a:buChar char="-"/>
                      </a:pPr>
                      <a:r>
                        <a:rPr lang="ca-ES" sz="1200" b="1" dirty="0" smtClean="0"/>
                        <a:t>RECURSOS HUMANS</a:t>
                      </a:r>
                    </a:p>
                    <a:p>
                      <a:pPr algn="ctr">
                        <a:buFontTx/>
                        <a:buChar char="-"/>
                      </a:pPr>
                      <a:r>
                        <a:rPr lang="ca-ES" sz="1200" b="1" dirty="0" smtClean="0"/>
                        <a:t> RELACIONAL I DE COMUNICACIONS</a:t>
                      </a:r>
                      <a:endParaRPr lang="ca-ES" sz="1200" b="1" dirty="0"/>
                    </a:p>
                  </a:txBody>
                  <a:tcPr anchor="ctr"/>
                </a:tc>
                <a:tc>
                  <a:txBody>
                    <a:bodyPr/>
                    <a:lstStyle/>
                    <a:p>
                      <a:pPr algn="ctr"/>
                      <a:r>
                        <a:rPr lang="ca-ES" sz="1200" dirty="0" smtClean="0"/>
                        <a:t>28</a:t>
                      </a:r>
                    </a:p>
                    <a:p>
                      <a:pPr algn="ctr"/>
                      <a:endParaRPr lang="ca-ES" sz="1200" dirty="0" smtClean="0"/>
                    </a:p>
                    <a:p>
                      <a:pPr algn="ctr"/>
                      <a:endParaRPr lang="ca-ES" sz="1200" dirty="0" smtClean="0"/>
                    </a:p>
                    <a:p>
                      <a:pPr algn="ctr"/>
                      <a:r>
                        <a:rPr lang="ca-ES" sz="1200" dirty="0" smtClean="0"/>
                        <a:t>9</a:t>
                      </a:r>
                    </a:p>
                    <a:p>
                      <a:pPr algn="ctr"/>
                      <a:endParaRPr lang="ca-ES" sz="1200" dirty="0" smtClean="0"/>
                    </a:p>
                    <a:p>
                      <a:pPr algn="ctr"/>
                      <a:r>
                        <a:rPr lang="ca-ES" sz="1200" dirty="0" smtClean="0"/>
                        <a:t>5</a:t>
                      </a:r>
                      <a:endParaRPr lang="ca-ES" sz="1200" dirty="0"/>
                    </a:p>
                  </a:txBody>
                  <a:tcPr/>
                </a:tc>
              </a:tr>
              <a:tr h="617359">
                <a:tc>
                  <a:txBody>
                    <a:bodyPr/>
                    <a:lstStyle/>
                    <a:p>
                      <a:pPr algn="ctr"/>
                      <a:r>
                        <a:rPr lang="ca-ES" sz="1200" b="1" dirty="0" smtClean="0"/>
                        <a:t>ÀREA CONTRACTUAL (DE COMPLIMENT DE REQUISITS DEL CONTRACTE I DE PLECS DE CONDICIONS)</a:t>
                      </a:r>
                      <a:endParaRPr lang="ca-ES" sz="1200" b="1" dirty="0"/>
                    </a:p>
                  </a:txBody>
                  <a:tcPr/>
                </a:tc>
                <a:tc>
                  <a:txBody>
                    <a:bodyPr/>
                    <a:lstStyle/>
                    <a:p>
                      <a:pPr algn="ctr"/>
                      <a:r>
                        <a:rPr lang="ca-ES" sz="1200" dirty="0" smtClean="0"/>
                        <a:t>27</a:t>
                      </a:r>
                      <a:endParaRPr lang="ca-ES" sz="1200" dirty="0"/>
                    </a:p>
                  </a:txBody>
                  <a:tcPr/>
                </a:tc>
              </a:tr>
              <a:tr h="457659">
                <a:tc>
                  <a:txBody>
                    <a:bodyPr/>
                    <a:lstStyle/>
                    <a:p>
                      <a:pPr algn="ctr"/>
                      <a:r>
                        <a:rPr lang="ca-ES" sz="1200" b="1" dirty="0" smtClean="0"/>
                        <a:t>ÀREA </a:t>
                      </a:r>
                      <a:r>
                        <a:rPr lang="ca-ES" sz="1200" b="1" dirty="0" err="1" smtClean="0"/>
                        <a:t>ECONÒMICO-ADMINISTRATIVA</a:t>
                      </a:r>
                      <a:endParaRPr lang="ca-ES" sz="1200" b="1" dirty="0"/>
                    </a:p>
                  </a:txBody>
                  <a:tcPr/>
                </a:tc>
                <a:tc>
                  <a:txBody>
                    <a:bodyPr/>
                    <a:lstStyle/>
                    <a:p>
                      <a:pPr algn="ctr"/>
                      <a:r>
                        <a:rPr lang="ca-ES" sz="1200" dirty="0" smtClean="0"/>
                        <a:t>10</a:t>
                      </a:r>
                      <a:endParaRPr lang="ca-ES" sz="1200" dirty="0"/>
                    </a:p>
                  </a:txBody>
                  <a:tcPr/>
                </a:tc>
              </a:tr>
              <a:tr h="460719">
                <a:tc>
                  <a:txBody>
                    <a:bodyPr/>
                    <a:lstStyle/>
                    <a:p>
                      <a:pPr algn="ctr"/>
                      <a:r>
                        <a:rPr lang="ca-ES" sz="1200" b="1" dirty="0" smtClean="0"/>
                        <a:t>ÀREA DE QUALITAT I DE COMUNICACIÓ</a:t>
                      </a:r>
                      <a:endParaRPr lang="ca-ES" sz="1200" b="1" dirty="0"/>
                    </a:p>
                  </a:txBody>
                  <a:tcPr/>
                </a:tc>
                <a:tc>
                  <a:txBody>
                    <a:bodyPr/>
                    <a:lstStyle/>
                    <a:p>
                      <a:pPr algn="ctr"/>
                      <a:r>
                        <a:rPr lang="ca-ES" sz="1200" dirty="0" smtClean="0"/>
                        <a:t>8</a:t>
                      </a:r>
                      <a:endParaRPr lang="ca-ES" sz="1200" dirty="0"/>
                    </a:p>
                  </a:txBody>
                  <a:tcPr/>
                </a:tc>
              </a:tr>
              <a:tr h="294858">
                <a:tc>
                  <a:txBody>
                    <a:bodyPr/>
                    <a:lstStyle/>
                    <a:p>
                      <a:pPr algn="ctr"/>
                      <a:r>
                        <a:rPr lang="ca-ES" sz="1200" b="1" dirty="0" smtClean="0"/>
                        <a:t>ÀREA D’INFRAESTRUCTURA</a:t>
                      </a:r>
                      <a:r>
                        <a:rPr lang="ca-ES" sz="1200" b="1" baseline="0" dirty="0" smtClean="0"/>
                        <a:t> I DE SEGURETAT</a:t>
                      </a:r>
                      <a:endParaRPr lang="ca-ES" sz="1200" b="1" dirty="0"/>
                    </a:p>
                  </a:txBody>
                  <a:tcPr/>
                </a:tc>
                <a:tc>
                  <a:txBody>
                    <a:bodyPr/>
                    <a:lstStyle/>
                    <a:p>
                      <a:pPr algn="ctr"/>
                      <a:r>
                        <a:rPr lang="ca-ES" sz="1200" dirty="0" smtClean="0"/>
                        <a:t>8</a:t>
                      </a:r>
                      <a:endParaRPr lang="ca-ES" sz="1200" dirty="0"/>
                    </a:p>
                  </a:txBody>
                  <a:tcPr/>
                </a:tc>
              </a:tr>
            </a:tbl>
          </a:graphicData>
        </a:graphic>
      </p:graphicFrame>
      <p:sp>
        <p:nvSpPr>
          <p:cNvPr id="6" name="Fletxa esquerra 5">
            <a:hlinkClick r:id="rId4" action="ppaction://hlinkfile"/>
          </p:cNvPr>
          <p:cNvSpPr/>
          <p:nvPr/>
        </p:nvSpPr>
        <p:spPr>
          <a:xfrm>
            <a:off x="7286644" y="5929330"/>
            <a:ext cx="857256" cy="4286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àfic 1"/>
          <p:cNvGraphicFramePr/>
          <p:nvPr/>
        </p:nvGraphicFramePr>
        <p:xfrm>
          <a:off x="142844" y="642918"/>
          <a:ext cx="3857652" cy="2359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Gràfic 2"/>
          <p:cNvGraphicFramePr/>
          <p:nvPr/>
        </p:nvGraphicFramePr>
        <p:xfrm>
          <a:off x="0" y="2643182"/>
          <a:ext cx="4214810" cy="2786058"/>
        </p:xfrm>
        <a:graphic>
          <a:graphicData uri="http://schemas.openxmlformats.org/drawingml/2006/chart">
            <c:chart xmlns:c="http://schemas.openxmlformats.org/drawingml/2006/chart" xmlns:r="http://schemas.openxmlformats.org/officeDocument/2006/relationships" r:id="rId4"/>
          </a:graphicData>
        </a:graphic>
      </p:graphicFrame>
      <p:sp>
        <p:nvSpPr>
          <p:cNvPr id="5" name="QuadreDeText 1"/>
          <p:cNvSpPr txBox="1"/>
          <p:nvPr/>
        </p:nvSpPr>
        <p:spPr>
          <a:xfrm>
            <a:off x="214282" y="357166"/>
            <a:ext cx="8786874" cy="27513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ca-ES" sz="1200" b="1" i="1" dirty="0" smtClean="0"/>
              <a:t>7. Gràfica, per escola, d’evolució de resultats de </a:t>
            </a:r>
            <a:r>
              <a:rPr lang="ca-ES" sz="1200" b="1" i="1" dirty="0" err="1" smtClean="0"/>
              <a:t>QCG</a:t>
            </a:r>
            <a:r>
              <a:rPr lang="ca-ES" sz="1200" b="1" i="1" dirty="0" smtClean="0"/>
              <a:t>, per àmbits </a:t>
            </a:r>
            <a:r>
              <a:rPr lang="ca-ES" sz="1200" b="1" i="1" dirty="0" err="1" smtClean="0"/>
              <a:t>d’activitatG</a:t>
            </a:r>
            <a:r>
              <a:rPr lang="ca-ES" sz="1200" b="1" i="1" dirty="0" smtClean="0"/>
              <a:t> EBM de L’H</a:t>
            </a:r>
            <a:r>
              <a:rPr lang="ca-ES" sz="1200" b="1" i="1" baseline="0" dirty="0" smtClean="0"/>
              <a:t> – Mitjanes de cada escola, per àmbits. Cursos 2015-2016 i 2016-2017</a:t>
            </a:r>
            <a:endParaRPr lang="ca-ES" sz="1200" b="1" i="1" dirty="0"/>
          </a:p>
        </p:txBody>
      </p:sp>
      <p:graphicFrame>
        <p:nvGraphicFramePr>
          <p:cNvPr id="7" name="Gràfic 6"/>
          <p:cNvGraphicFramePr/>
          <p:nvPr/>
        </p:nvGraphicFramePr>
        <p:xfrm>
          <a:off x="0" y="4929174"/>
          <a:ext cx="4071934" cy="192882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Gràfic 7"/>
          <p:cNvGraphicFramePr/>
          <p:nvPr/>
        </p:nvGraphicFramePr>
        <p:xfrm>
          <a:off x="4500562" y="714356"/>
          <a:ext cx="3929090" cy="222599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9" name="Gràfic 8"/>
          <p:cNvGraphicFramePr/>
          <p:nvPr/>
        </p:nvGraphicFramePr>
        <p:xfrm>
          <a:off x="4214810" y="2428868"/>
          <a:ext cx="3857652" cy="2459349"/>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0" name="Gràfic 9"/>
          <p:cNvGraphicFramePr/>
          <p:nvPr/>
        </p:nvGraphicFramePr>
        <p:xfrm>
          <a:off x="4143372" y="4714884"/>
          <a:ext cx="4143404" cy="2143116"/>
        </p:xfrm>
        <a:graphic>
          <a:graphicData uri="http://schemas.openxmlformats.org/drawingml/2006/chart">
            <c:chart xmlns:c="http://schemas.openxmlformats.org/drawingml/2006/chart" xmlns:r="http://schemas.openxmlformats.org/officeDocument/2006/relationships" r:id="rId8"/>
          </a:graphicData>
        </a:graphic>
      </p:graphicFrame>
      <p:pic>
        <p:nvPicPr>
          <p:cNvPr id="11" name="Imatge 10"/>
          <p:cNvPicPr/>
          <p:nvPr/>
        </p:nvPicPr>
        <p:blipFill>
          <a:blip r:embed="rId9" cstate="print"/>
          <a:srcRect/>
          <a:stretch>
            <a:fillRect/>
          </a:stretch>
        </p:blipFill>
        <p:spPr bwMode="auto">
          <a:xfrm>
            <a:off x="7572396" y="0"/>
            <a:ext cx="1357322" cy="35716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àfic 3"/>
          <p:cNvGraphicFramePr/>
          <p:nvPr/>
        </p:nvGraphicFramePr>
        <p:xfrm>
          <a:off x="142844" y="785794"/>
          <a:ext cx="8794460" cy="5429288"/>
        </p:xfrm>
        <a:graphic>
          <a:graphicData uri="http://schemas.openxmlformats.org/drawingml/2006/chart">
            <c:chart xmlns:c="http://schemas.openxmlformats.org/drawingml/2006/chart" xmlns:r="http://schemas.openxmlformats.org/officeDocument/2006/relationships" r:id="rId3"/>
          </a:graphicData>
        </a:graphic>
      </p:graphicFrame>
      <p:pic>
        <p:nvPicPr>
          <p:cNvPr id="3" name="Imatge 2"/>
          <p:cNvPicPr/>
          <p:nvPr/>
        </p:nvPicPr>
        <p:blipFill>
          <a:blip r:embed="rId4" cstate="print"/>
          <a:srcRect/>
          <a:stretch>
            <a:fillRect/>
          </a:stretch>
        </p:blipFill>
        <p:spPr bwMode="auto">
          <a:xfrm>
            <a:off x="7143736" y="142852"/>
            <a:ext cx="1643106" cy="4286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2259</Words>
  <Application>Microsoft Office PowerPoint</Application>
  <PresentationFormat>Presentació en pantalla (4:3)</PresentationFormat>
  <Paragraphs>167</Paragraphs>
  <Slides>11</Slides>
  <Notes>11</Notes>
  <HiddenSlides>0</HiddenSlides>
  <MMClips>0</MMClips>
  <ScaleCrop>false</ScaleCrop>
  <HeadingPairs>
    <vt:vector size="4" baseType="variant">
      <vt:variant>
        <vt:lpstr>Tema</vt:lpstr>
      </vt:variant>
      <vt:variant>
        <vt:i4>1</vt:i4>
      </vt:variant>
      <vt:variant>
        <vt:lpstr>Títols de les diapositives</vt:lpstr>
      </vt:variant>
      <vt:variant>
        <vt:i4>11</vt:i4>
      </vt:variant>
    </vt:vector>
  </HeadingPairs>
  <TitlesOfParts>
    <vt:vector size="12" baseType="lpstr">
      <vt:lpstr>Tema de l'Office</vt:lpstr>
      <vt:lpstr>Diapositiva 1</vt:lpstr>
      <vt:lpstr>1. NECESSITAT:  EL PERQUÈ DELS QUADRES DE COMANDAMENT DE GESTIÓ DE LES ESCOLES BRESSOL MUNICIPALS</vt:lpstr>
      <vt:lpstr>2. QUÈ ENTENEM PER QUADRES DE COMANDAMENT DE GESTIÓ DE LES ESCOLES BRESSOL MUNICIPALS</vt:lpstr>
      <vt:lpstr>3. PUNTS FORTS I FEBLES DELS QUADRES DE COMANDAMENT DE GESTIÓ DE LES EBM</vt:lpstr>
      <vt:lpstr>4. CREACIÓ DELS QUADRES DE COMANDAMENT DE GESTIÓ DE LES EBM</vt:lpstr>
      <vt:lpstr>5. FASES D’IMPLEMENTACIÓ</vt:lpstr>
      <vt:lpstr>6. CONTINGUT DELS QUADRES DE COMANDAMENT</vt:lpstr>
      <vt:lpstr>Diapositiva 8</vt:lpstr>
      <vt:lpstr>Diapositiva 9</vt:lpstr>
      <vt:lpstr>9. CONCLUSIONS</vt:lpstr>
      <vt:lpstr>10. REPTES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cdiazp</dc:creator>
  <cp:lastModifiedBy>rmontalban</cp:lastModifiedBy>
  <cp:revision>57</cp:revision>
  <dcterms:created xsi:type="dcterms:W3CDTF">2018-02-16T11:21:54Z</dcterms:created>
  <dcterms:modified xsi:type="dcterms:W3CDTF">2018-02-21T13:24:25Z</dcterms:modified>
</cp:coreProperties>
</file>