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9" r:id="rId4"/>
    <p:sldId id="263" r:id="rId5"/>
    <p:sldId id="261" r:id="rId6"/>
    <p:sldId id="258" r:id="rId7"/>
    <p:sldId id="260" r:id="rId8"/>
    <p:sldId id="269" r:id="rId9"/>
    <p:sldId id="257" r:id="rId10"/>
    <p:sldId id="270" r:id="rId11"/>
    <p:sldId id="265" r:id="rId12"/>
    <p:sldId id="268" r:id="rId13"/>
    <p:sldId id="262" r:id="rId14"/>
    <p:sldId id="271" r:id="rId1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512"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7CE3A44-6B28-48DA-BF82-5016E3B07F9E}" type="datetimeFigureOut">
              <a:rPr lang="es-ES" smtClean="0"/>
              <a:pPr/>
              <a:t>29/11/19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E9082B7-672A-4471-97F7-904BB841E779}"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E3A44-6B28-48DA-BF82-5016E3B07F9E}" type="datetimeFigureOut">
              <a:rPr lang="es-ES" smtClean="0"/>
              <a:pPr/>
              <a:t>29/11/19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9082B7-672A-4471-97F7-904BB841E779}"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hyperlink" Target="mailto:Jordi.mazon@upc.edu" TargetMode="External"/><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www.youtube.com/watch?v=oDQQ_2V7nt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rdi.mazon@upc.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332656"/>
            <a:ext cx="7772400" cy="1470025"/>
          </a:xfrm>
        </p:spPr>
        <p:txBody>
          <a:bodyPr>
            <a:normAutofit fontScale="90000"/>
          </a:bodyPr>
          <a:lstStyle/>
          <a:p>
            <a:r>
              <a:rPr lang="en-US" dirty="0" smtClean="0"/>
              <a:t>Climate testimonies: a educational project for recovering the climatic memory</a:t>
            </a:r>
            <a:endParaRPr lang="es-ES" dirty="0"/>
          </a:p>
        </p:txBody>
      </p:sp>
      <p:pic>
        <p:nvPicPr>
          <p:cNvPr id="20482" name="Picture 2" descr="Resultat d'imatges de ESD unesco"/>
          <p:cNvPicPr>
            <a:picLocks noChangeAspect="1" noChangeArrowheads="1"/>
          </p:cNvPicPr>
          <p:nvPr/>
        </p:nvPicPr>
        <p:blipFill>
          <a:blip r:embed="rId2" cstate="print"/>
          <a:srcRect/>
          <a:stretch>
            <a:fillRect/>
          </a:stretch>
        </p:blipFill>
        <p:spPr bwMode="auto">
          <a:xfrm>
            <a:off x="6588224" y="5229200"/>
            <a:ext cx="2225970" cy="1306860"/>
          </a:xfrm>
          <a:prstGeom prst="rect">
            <a:avLst/>
          </a:prstGeom>
          <a:noFill/>
        </p:spPr>
      </p:pic>
      <p:pic>
        <p:nvPicPr>
          <p:cNvPr id="20484" name="Picture 4" descr="Resultat d'imatges de ajuntament of viladecans"/>
          <p:cNvPicPr>
            <a:picLocks noChangeAspect="1" noChangeArrowheads="1"/>
          </p:cNvPicPr>
          <p:nvPr/>
        </p:nvPicPr>
        <p:blipFill>
          <a:blip r:embed="rId3" cstate="print"/>
          <a:srcRect/>
          <a:stretch>
            <a:fillRect/>
          </a:stretch>
        </p:blipFill>
        <p:spPr bwMode="auto">
          <a:xfrm>
            <a:off x="2987824" y="3284984"/>
            <a:ext cx="2304256" cy="1728192"/>
          </a:xfrm>
          <a:prstGeom prst="rect">
            <a:avLst/>
          </a:prstGeom>
          <a:noFill/>
        </p:spPr>
      </p:pic>
      <p:pic>
        <p:nvPicPr>
          <p:cNvPr id="20486" name="Picture 6" descr="Resultat d'imatges de Departament de fisica UPC"/>
          <p:cNvPicPr>
            <a:picLocks noChangeAspect="1" noChangeArrowheads="1"/>
          </p:cNvPicPr>
          <p:nvPr/>
        </p:nvPicPr>
        <p:blipFill>
          <a:blip r:embed="rId4" cstate="print"/>
          <a:srcRect/>
          <a:stretch>
            <a:fillRect/>
          </a:stretch>
        </p:blipFill>
        <p:spPr bwMode="auto">
          <a:xfrm>
            <a:off x="0" y="5486415"/>
            <a:ext cx="3131840" cy="834504"/>
          </a:xfrm>
          <a:prstGeom prst="rect">
            <a:avLst/>
          </a:prstGeom>
          <a:noFill/>
        </p:spPr>
      </p:pic>
      <p:sp>
        <p:nvSpPr>
          <p:cNvPr id="7" name="6 CuadroTexto"/>
          <p:cNvSpPr txBox="1"/>
          <p:nvPr/>
        </p:nvSpPr>
        <p:spPr>
          <a:xfrm>
            <a:off x="3015302" y="2492896"/>
            <a:ext cx="2565575" cy="707886"/>
          </a:xfrm>
          <a:prstGeom prst="rect">
            <a:avLst/>
          </a:prstGeom>
          <a:noFill/>
        </p:spPr>
        <p:txBody>
          <a:bodyPr wrap="none" rtlCol="0">
            <a:spAutoFit/>
          </a:bodyPr>
          <a:lstStyle/>
          <a:p>
            <a:pPr algn="ctr"/>
            <a:r>
              <a:rPr lang="es-ES" sz="2000" dirty="0" smtClean="0"/>
              <a:t>Dr. Jordi </a:t>
            </a:r>
            <a:r>
              <a:rPr lang="es-ES" sz="2000" dirty="0" err="1" smtClean="0"/>
              <a:t>Mazon</a:t>
            </a:r>
            <a:endParaRPr lang="es-ES" sz="2000" dirty="0" smtClean="0"/>
          </a:p>
          <a:p>
            <a:pPr algn="ctr"/>
            <a:r>
              <a:rPr lang="es-ES" sz="2000" dirty="0" smtClean="0">
                <a:hlinkClick r:id="rId5"/>
              </a:rPr>
              <a:t>Jordi.mazon@upc.edu</a:t>
            </a:r>
            <a:r>
              <a:rPr lang="es-ES" sz="2000" dirty="0" smtClean="0"/>
              <a:t> </a:t>
            </a:r>
            <a:endParaRPr lang="es-ES" sz="2000" dirty="0"/>
          </a:p>
        </p:txBody>
      </p:sp>
      <p:pic>
        <p:nvPicPr>
          <p:cNvPr id="20488" name="Picture 8" descr="Resultat d'imatges de universitat de barcelona"/>
          <p:cNvPicPr>
            <a:picLocks noChangeAspect="1" noChangeArrowheads="1"/>
          </p:cNvPicPr>
          <p:nvPr/>
        </p:nvPicPr>
        <p:blipFill>
          <a:blip r:embed="rId6" cstate="print"/>
          <a:srcRect/>
          <a:stretch>
            <a:fillRect/>
          </a:stretch>
        </p:blipFill>
        <p:spPr bwMode="auto">
          <a:xfrm>
            <a:off x="3275856" y="5445224"/>
            <a:ext cx="2969901" cy="9460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25152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2400" dirty="0" smtClean="0">
                <a:solidFill>
                  <a:srgbClr val="1F497D"/>
                </a:solidFill>
                <a:latin typeface="Arial" pitchFamily="34" charset="0"/>
                <a:ea typeface="Calibri" pitchFamily="34" charset="0"/>
                <a:cs typeface="Arial" pitchFamily="34" charset="0"/>
                <a:hlinkClick r:id="rId2"/>
              </a:rPr>
              <a:t>https://www.youtube.com/watch?v=oDQQ_2V7ntA</a:t>
            </a:r>
            <a:r>
              <a:rPr lang="es-ES" sz="2400" dirty="0" smtClean="0">
                <a:latin typeface="Arial" pitchFamily="34" charset="0"/>
                <a:cs typeface="Arial" pitchFamily="34" charset="0"/>
              </a:rPr>
              <a:t/>
            </a:r>
            <a:br>
              <a:rPr lang="es-ES" sz="2400" dirty="0" smtClean="0">
                <a:latin typeface="Arial" pitchFamily="34" charset="0"/>
                <a:cs typeface="Arial" pitchFamily="34" charset="0"/>
              </a:rPr>
            </a:br>
            <a:endParaRPr lang="es-ES" sz="2400" dirty="0"/>
          </a:p>
        </p:txBody>
      </p:sp>
      <p:sp>
        <p:nvSpPr>
          <p:cNvPr id="6" name="3 Rectángulo"/>
          <p:cNvSpPr/>
          <p:nvPr/>
        </p:nvSpPr>
        <p:spPr>
          <a:xfrm>
            <a:off x="0" y="5661248"/>
            <a:ext cx="9036496" cy="1200328"/>
          </a:xfrm>
          <a:prstGeom prst="rect">
            <a:avLst/>
          </a:prstGeom>
        </p:spPr>
        <p:txBody>
          <a:bodyPr wrap="square">
            <a:spAutoFit/>
          </a:bodyPr>
          <a:lstStyle/>
          <a:p>
            <a:pPr lvl="1"/>
            <a:r>
              <a:rPr lang="en-US" sz="2400" dirty="0" smtClean="0"/>
              <a:t>A educational project is designed (in progress) for the last cycle in the elementary school (8-12 years old) linked to the survey and the video. </a:t>
            </a:r>
          </a:p>
        </p:txBody>
      </p:sp>
      <p:pic>
        <p:nvPicPr>
          <p:cNvPr id="7" name="Picture 1"/>
          <p:cNvPicPr>
            <a:picLocks noChangeAspect="1" noChangeArrowheads="1"/>
          </p:cNvPicPr>
          <p:nvPr/>
        </p:nvPicPr>
        <p:blipFill>
          <a:blip r:embed="rId3" cstate="print"/>
          <a:srcRect/>
          <a:stretch>
            <a:fillRect/>
          </a:stretch>
        </p:blipFill>
        <p:spPr bwMode="auto">
          <a:xfrm>
            <a:off x="2373154" y="1124744"/>
            <a:ext cx="3096344" cy="4326678"/>
          </a:xfrm>
          <a:prstGeom prst="rect">
            <a:avLst/>
          </a:prstGeom>
          <a:noFill/>
          <a:ln w="9525">
            <a:noFill/>
            <a:miter lim="800000"/>
            <a:headEnd/>
            <a:tailEnd/>
          </a:ln>
        </p:spPr>
      </p:pic>
      <p:pic>
        <p:nvPicPr>
          <p:cNvPr id="8" name="Picture 2"/>
          <p:cNvPicPr>
            <a:picLocks noChangeAspect="1" noChangeArrowheads="1"/>
          </p:cNvPicPr>
          <p:nvPr/>
        </p:nvPicPr>
        <p:blipFill>
          <a:blip r:embed="rId4" cstate="print"/>
          <a:srcRect/>
          <a:stretch>
            <a:fillRect/>
          </a:stretch>
        </p:blipFill>
        <p:spPr bwMode="auto">
          <a:xfrm>
            <a:off x="5827482" y="1124744"/>
            <a:ext cx="3064998" cy="4320480"/>
          </a:xfrm>
          <a:prstGeom prst="rect">
            <a:avLst/>
          </a:prstGeom>
          <a:noFill/>
          <a:ln w="9525">
            <a:noFill/>
            <a:miter lim="800000"/>
            <a:headEnd/>
            <a:tailEnd/>
          </a:ln>
        </p:spPr>
      </p:pic>
      <p:sp>
        <p:nvSpPr>
          <p:cNvPr id="9" name="8 Rectángulo"/>
          <p:cNvSpPr/>
          <p:nvPr/>
        </p:nvSpPr>
        <p:spPr>
          <a:xfrm>
            <a:off x="0" y="1124744"/>
            <a:ext cx="2339752" cy="3139321"/>
          </a:xfrm>
          <a:prstGeom prst="rect">
            <a:avLst/>
          </a:prstGeom>
        </p:spPr>
        <p:txBody>
          <a:bodyPr wrap="square">
            <a:spAutoFit/>
          </a:bodyPr>
          <a:lstStyle/>
          <a:p>
            <a:r>
              <a:rPr lang="en-US" sz="2000" dirty="0" smtClean="0"/>
              <a:t>A climatic survey has performed for all the rest Testimonies</a:t>
            </a:r>
          </a:p>
          <a:p>
            <a:r>
              <a:rPr lang="en-US" sz="2000" dirty="0" smtClean="0"/>
              <a:t> (in all </a:t>
            </a:r>
            <a:r>
              <a:rPr lang="es-ES" sz="2000" dirty="0" err="1" smtClean="0"/>
              <a:t>elderly</a:t>
            </a:r>
            <a:r>
              <a:rPr lang="es-ES" sz="2000" dirty="0" smtClean="0"/>
              <a:t> </a:t>
            </a:r>
            <a:r>
              <a:rPr lang="es-ES" sz="2000" dirty="0" err="1" smtClean="0"/>
              <a:t>people's</a:t>
            </a:r>
            <a:r>
              <a:rPr lang="es-ES" sz="2000" dirty="0" smtClean="0"/>
              <a:t> home)</a:t>
            </a:r>
            <a:r>
              <a:rPr lang="en-US" sz="2000" dirty="0" smtClean="0"/>
              <a:t> </a:t>
            </a:r>
          </a:p>
          <a:p>
            <a:endParaRPr lang="en-US" sz="2000" dirty="0"/>
          </a:p>
          <a:p>
            <a:r>
              <a:rPr lang="en-US" sz="2000" dirty="0" smtClean="0"/>
              <a:t>Goal is to get objective data from subjective memories </a:t>
            </a:r>
          </a:p>
          <a:p>
            <a:endParaRPr lang="es-E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par>
                                <p:cTn id="11" presetID="9"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ssolv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331640" y="620688"/>
          <a:ext cx="6096000" cy="5217159"/>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 dirty="0" smtClean="0"/>
                        <a:t>Testimonie (&gt;</a:t>
                      </a:r>
                      <a:r>
                        <a:rPr lang="es-ES" baseline="0" dirty="0" smtClean="0"/>
                        <a:t> 75 </a:t>
                      </a:r>
                      <a:r>
                        <a:rPr lang="es-ES" baseline="0" dirty="0" err="1" smtClean="0"/>
                        <a:t>year</a:t>
                      </a:r>
                      <a:r>
                        <a:rPr lang="es-ES" baseline="0" dirty="0" smtClean="0"/>
                        <a:t> </a:t>
                      </a:r>
                      <a:r>
                        <a:rPr lang="es-ES" baseline="0" dirty="0" err="1" smtClean="0"/>
                        <a:t>old</a:t>
                      </a:r>
                      <a:r>
                        <a:rPr lang="es-ES" baseline="0" dirty="0" smtClean="0"/>
                        <a:t>)</a:t>
                      </a:r>
                      <a:endParaRPr lang="es-ES" dirty="0"/>
                    </a:p>
                  </a:txBody>
                  <a:tcPr/>
                </a:tc>
                <a:tc>
                  <a:txBody>
                    <a:bodyPr/>
                    <a:lstStyle/>
                    <a:p>
                      <a:r>
                        <a:rPr lang="es-ES" dirty="0" err="1" smtClean="0"/>
                        <a:t>Children</a:t>
                      </a:r>
                      <a:r>
                        <a:rPr lang="es-ES" baseline="0" dirty="0" smtClean="0"/>
                        <a:t> (12 </a:t>
                      </a:r>
                      <a:r>
                        <a:rPr lang="es-ES" baseline="0" dirty="0" err="1" smtClean="0"/>
                        <a:t>years</a:t>
                      </a:r>
                      <a:r>
                        <a:rPr lang="es-ES" baseline="0" dirty="0" smtClean="0"/>
                        <a:t> </a:t>
                      </a:r>
                      <a:r>
                        <a:rPr lang="es-ES" baseline="0" dirty="0" err="1" smtClean="0"/>
                        <a:t>old</a:t>
                      </a:r>
                      <a:r>
                        <a:rPr lang="es-ES" baseline="0" dirty="0" smtClean="0"/>
                        <a:t>)</a:t>
                      </a:r>
                      <a:endParaRPr lang="es-ES" dirty="0"/>
                    </a:p>
                  </a:txBody>
                  <a:tcPr/>
                </a:tc>
              </a:tr>
              <a:tr h="370840">
                <a:tc>
                  <a:txBody>
                    <a:bodyPr/>
                    <a:lstStyle/>
                    <a:p>
                      <a:r>
                        <a:rPr lang="en-US" noProof="0" dirty="0" smtClean="0"/>
                        <a:t>Puddles were freeze. We played with the ice in the school's playground. </a:t>
                      </a:r>
                      <a:endParaRPr lang="en-US" noProof="0" dirty="0"/>
                    </a:p>
                  </a:txBody>
                  <a:tcPr/>
                </a:tc>
                <a:tc>
                  <a:txBody>
                    <a:bodyPr/>
                    <a:lstStyle/>
                    <a:p>
                      <a:r>
                        <a:rPr lang="en-US" noProof="0" dirty="0" smtClean="0"/>
                        <a:t>Puddles never freeze. We never see ice in the street.</a:t>
                      </a:r>
                      <a:endParaRPr lang="en-US" noProof="0" dirty="0"/>
                    </a:p>
                  </a:txBody>
                  <a:tcPr/>
                </a:tc>
              </a:tr>
              <a:tr h="370840">
                <a:tc>
                  <a:txBody>
                    <a:bodyPr/>
                    <a:lstStyle/>
                    <a:p>
                      <a:r>
                        <a:rPr lang="en-US" noProof="0" dirty="0" smtClean="0"/>
                        <a:t>Local party (September 8th) storms and weather becomes colder during the nights. </a:t>
                      </a:r>
                      <a:endParaRPr lang="en-US" noProof="0" dirty="0"/>
                    </a:p>
                  </a:txBody>
                  <a:tcPr/>
                </a:tc>
                <a:tc>
                  <a:txBody>
                    <a:bodyPr/>
                    <a:lstStyle/>
                    <a:p>
                      <a:r>
                        <a:rPr lang="en-US" noProof="0" dirty="0" smtClean="0"/>
                        <a:t>Warm</a:t>
                      </a:r>
                      <a:r>
                        <a:rPr lang="en-US" baseline="0" noProof="0" dirty="0" smtClean="0"/>
                        <a:t> nights in the local party. Local party is in summer! </a:t>
                      </a:r>
                      <a:endParaRPr lang="en-US" noProof="0" dirty="0"/>
                    </a:p>
                  </a:txBody>
                  <a:tcPr/>
                </a:tc>
              </a:tr>
              <a:tr h="370840">
                <a:tc>
                  <a:txBody>
                    <a:bodyPr/>
                    <a:lstStyle/>
                    <a:p>
                      <a:r>
                        <a:rPr lang="en-US" noProof="0" dirty="0" smtClean="0"/>
                        <a:t>from mid October (12th, national party) we wore stockings and long skirt</a:t>
                      </a:r>
                      <a:endParaRPr lang="en-US" noProof="0" dirty="0"/>
                    </a:p>
                  </a:txBody>
                  <a:tcPr/>
                </a:tc>
                <a:tc>
                  <a:txBody>
                    <a:bodyPr/>
                    <a:lstStyle/>
                    <a:p>
                      <a:r>
                        <a:rPr lang="en-US" noProof="0" dirty="0" smtClean="0"/>
                        <a:t>We are wearing short trousers and t-shirts until end October, and sometimes even November</a:t>
                      </a:r>
                      <a:r>
                        <a:rPr lang="en-US" baseline="0" noProof="0" dirty="0" smtClean="0"/>
                        <a:t>. </a:t>
                      </a:r>
                      <a:endParaRPr lang="en-US" noProof="0" dirty="0"/>
                    </a:p>
                  </a:txBody>
                  <a:tcPr/>
                </a:tc>
              </a:tr>
              <a:tr h="370840">
                <a:tc>
                  <a:txBody>
                    <a:bodyPr/>
                    <a:lstStyle/>
                    <a:p>
                      <a:r>
                        <a:rPr lang="en-US" noProof="0" dirty="0" smtClean="0"/>
                        <a:t>November 1st, starts to work the fireplace. </a:t>
                      </a:r>
                      <a:r>
                        <a:rPr lang="es-ES" dirty="0" err="1" smtClean="0"/>
                        <a:t>We</a:t>
                      </a:r>
                      <a:r>
                        <a:rPr lang="es-ES" dirty="0" smtClean="0"/>
                        <a:t> </a:t>
                      </a:r>
                      <a:r>
                        <a:rPr lang="es-ES" dirty="0" err="1" smtClean="0"/>
                        <a:t>released</a:t>
                      </a:r>
                      <a:r>
                        <a:rPr lang="es-ES" dirty="0" smtClean="0"/>
                        <a:t> </a:t>
                      </a:r>
                      <a:r>
                        <a:rPr lang="es-ES" dirty="0" err="1" smtClean="0"/>
                        <a:t>the</a:t>
                      </a:r>
                      <a:r>
                        <a:rPr lang="es-ES" dirty="0" smtClean="0"/>
                        <a:t> </a:t>
                      </a:r>
                      <a:r>
                        <a:rPr lang="es-ES" dirty="0" err="1" smtClean="0"/>
                        <a:t>coats</a:t>
                      </a:r>
                      <a:r>
                        <a:rPr lang="es-ES" dirty="0" smtClean="0"/>
                        <a:t>. Winter </a:t>
                      </a:r>
                      <a:r>
                        <a:rPr lang="es-ES" dirty="0" err="1" smtClean="0"/>
                        <a:t>starts</a:t>
                      </a:r>
                      <a:r>
                        <a:rPr lang="es-ES" dirty="0" smtClean="0"/>
                        <a:t>. </a:t>
                      </a:r>
                      <a:endParaRPr lang="en-US" noProof="0" dirty="0"/>
                    </a:p>
                  </a:txBody>
                  <a:tcPr/>
                </a:tc>
                <a:tc>
                  <a:txBody>
                    <a:bodyPr/>
                    <a:lstStyle/>
                    <a:p>
                      <a:r>
                        <a:rPr lang="en-US" dirty="0" smtClean="0"/>
                        <a:t>We celebrate the chestnut party on the beach. It's not cold</a:t>
                      </a:r>
                      <a:r>
                        <a:rPr lang="en-US" baseline="0" noProof="0" dirty="0" smtClean="0"/>
                        <a:t>. </a:t>
                      </a:r>
                      <a:endParaRPr lang="en-US" noProof="0" dirty="0"/>
                    </a:p>
                  </a:txBody>
                  <a:tcPr/>
                </a:tc>
              </a:tr>
              <a:tr h="370840">
                <a:tc>
                  <a:txBody>
                    <a:bodyPr/>
                    <a:lstStyle/>
                    <a:p>
                      <a:r>
                        <a:rPr lang="en-US" noProof="0" smtClean="0"/>
                        <a:t>Snowfall </a:t>
                      </a:r>
                      <a:r>
                        <a:rPr lang="en-US" baseline="0" noProof="0" smtClean="0"/>
                        <a:t>was more common than now</a:t>
                      </a:r>
                      <a:endParaRPr lang="en-US" noProof="0"/>
                    </a:p>
                  </a:txBody>
                  <a:tcPr/>
                </a:tc>
                <a:tc>
                  <a:txBody>
                    <a:bodyPr/>
                    <a:lstStyle/>
                    <a:p>
                      <a:r>
                        <a:rPr lang="en-US" noProof="0" dirty="0" smtClean="0"/>
                        <a:t>We never seen snowfall in the city (maybe 1 time in the last 10 years)</a:t>
                      </a:r>
                      <a:endParaRPr lang="en-US" noProof="0" dirty="0"/>
                    </a:p>
                  </a:txBody>
                  <a:tcPr/>
                </a:tc>
              </a:tr>
            </a:tbl>
          </a:graphicData>
        </a:graphic>
      </p:graphicFrame>
      <p:sp>
        <p:nvSpPr>
          <p:cNvPr id="4" name="3 CuadroTexto"/>
          <p:cNvSpPr txBox="1"/>
          <p:nvPr/>
        </p:nvSpPr>
        <p:spPr>
          <a:xfrm>
            <a:off x="1691680" y="116632"/>
            <a:ext cx="5438733" cy="400110"/>
          </a:xfrm>
          <a:prstGeom prst="rect">
            <a:avLst/>
          </a:prstGeom>
          <a:noFill/>
        </p:spPr>
        <p:txBody>
          <a:bodyPr wrap="none" rtlCol="0">
            <a:spAutoFit/>
          </a:bodyPr>
          <a:lstStyle/>
          <a:p>
            <a:r>
              <a:rPr lang="es-ES" sz="2000" b="1" dirty="0" err="1" smtClean="0"/>
              <a:t>Some</a:t>
            </a:r>
            <a:r>
              <a:rPr lang="es-ES" sz="2000" b="1" dirty="0" smtClean="0"/>
              <a:t> </a:t>
            </a:r>
            <a:r>
              <a:rPr lang="es-ES" sz="2000" b="1" dirty="0" err="1" smtClean="0"/>
              <a:t>results</a:t>
            </a:r>
            <a:r>
              <a:rPr lang="es-ES" sz="2000" b="1" dirty="0" smtClean="0"/>
              <a:t> (I): Short </a:t>
            </a:r>
            <a:r>
              <a:rPr lang="es-ES" sz="2000" b="1" dirty="0" err="1" smtClean="0"/>
              <a:t>comparative</a:t>
            </a:r>
            <a:r>
              <a:rPr lang="es-ES" sz="2000" b="1" dirty="0" smtClean="0"/>
              <a:t> of </a:t>
            </a:r>
            <a:r>
              <a:rPr lang="es-ES" sz="2000" b="1" dirty="0" err="1" smtClean="0"/>
              <a:t>comments</a:t>
            </a:r>
            <a:endParaRPr lang="es-ES" sz="2000" b="1"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1763688" y="836712"/>
          <a:ext cx="6096000" cy="4942839"/>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s-ES" dirty="0" err="1" smtClean="0"/>
                        <a:t>When</a:t>
                      </a:r>
                      <a:r>
                        <a:rPr lang="es-ES" dirty="0" smtClean="0"/>
                        <a:t> I </a:t>
                      </a:r>
                      <a:r>
                        <a:rPr lang="es-ES" dirty="0" err="1" smtClean="0"/>
                        <a:t>was</a:t>
                      </a:r>
                      <a:r>
                        <a:rPr lang="es-ES" dirty="0" smtClean="0"/>
                        <a:t> </a:t>
                      </a:r>
                      <a:r>
                        <a:rPr lang="es-ES" dirty="0" err="1" smtClean="0"/>
                        <a:t>child</a:t>
                      </a:r>
                      <a:r>
                        <a:rPr lang="es-ES" dirty="0" smtClean="0"/>
                        <a:t> …</a:t>
                      </a:r>
                      <a:endParaRPr lang="es-ES" dirty="0"/>
                    </a:p>
                  </a:txBody>
                  <a:tcPr/>
                </a:tc>
                <a:tc>
                  <a:txBody>
                    <a:bodyPr/>
                    <a:lstStyle/>
                    <a:p>
                      <a:r>
                        <a:rPr lang="es-ES" dirty="0" err="1" smtClean="0"/>
                        <a:t>Nowadays</a:t>
                      </a:r>
                      <a:r>
                        <a:rPr lang="es-ES" dirty="0" smtClean="0"/>
                        <a:t>…</a:t>
                      </a:r>
                      <a:endParaRPr lang="es-ES" dirty="0"/>
                    </a:p>
                  </a:txBody>
                  <a:tcPr/>
                </a:tc>
              </a:tr>
              <a:tr h="370840">
                <a:tc>
                  <a:txBody>
                    <a:bodyPr/>
                    <a:lstStyle/>
                    <a:p>
                      <a:r>
                        <a:rPr lang="en-US" noProof="0" dirty="0" smtClean="0"/>
                        <a:t>In the main stream water</a:t>
                      </a:r>
                      <a:r>
                        <a:rPr lang="en-US" baseline="0" noProof="0" dirty="0" smtClean="0"/>
                        <a:t> flow to the sea all seasons. </a:t>
                      </a:r>
                      <a:endParaRPr lang="en-US" noProof="0" dirty="0"/>
                    </a:p>
                  </a:txBody>
                  <a:tcPr/>
                </a:tc>
                <a:tc>
                  <a:txBody>
                    <a:bodyPr/>
                    <a:lstStyle/>
                    <a:p>
                      <a:r>
                        <a:rPr lang="en-US" noProof="0" dirty="0" smtClean="0"/>
                        <a:t>No water running in the stream</a:t>
                      </a:r>
                      <a:r>
                        <a:rPr lang="en-US" baseline="0" noProof="0" dirty="0" smtClean="0"/>
                        <a:t> (only when heavy rain)</a:t>
                      </a:r>
                      <a:endParaRPr lang="en-US" noProof="0" dirty="0"/>
                    </a:p>
                  </a:txBody>
                  <a:tcPr/>
                </a:tc>
              </a:tr>
              <a:tr h="370840">
                <a:tc>
                  <a:txBody>
                    <a:bodyPr/>
                    <a:lstStyle/>
                    <a:p>
                      <a:r>
                        <a:rPr lang="en-US" noProof="0" dirty="0" smtClean="0"/>
                        <a:t>We know several</a:t>
                      </a:r>
                      <a:r>
                        <a:rPr lang="en-US" baseline="0" noProof="0" dirty="0" smtClean="0"/>
                        <a:t> water sources in the mountain and in the city. </a:t>
                      </a:r>
                      <a:endParaRPr lang="en-US" noProof="0" dirty="0"/>
                    </a:p>
                  </a:txBody>
                  <a:tcPr/>
                </a:tc>
                <a:tc>
                  <a:txBody>
                    <a:bodyPr/>
                    <a:lstStyle/>
                    <a:p>
                      <a:r>
                        <a:rPr lang="en-US" noProof="0" dirty="0" smtClean="0"/>
                        <a:t>Water sources</a:t>
                      </a:r>
                      <a:r>
                        <a:rPr lang="en-US" baseline="0" noProof="0" dirty="0" smtClean="0"/>
                        <a:t> are dry. We don’t know any water source in the local mountain and the city. </a:t>
                      </a:r>
                      <a:endParaRPr lang="en-US" noProof="0" dirty="0"/>
                    </a:p>
                  </a:txBody>
                  <a:tcPr/>
                </a:tc>
              </a:tr>
              <a:tr h="370840">
                <a:tc>
                  <a:txBody>
                    <a:bodyPr/>
                    <a:lstStyle/>
                    <a:p>
                      <a:r>
                        <a:rPr lang="en-US" noProof="0" dirty="0" smtClean="0"/>
                        <a:t>Artichoke crops often freeze.</a:t>
                      </a:r>
                      <a:endParaRPr lang="en-US" noProof="0" dirty="0"/>
                    </a:p>
                  </a:txBody>
                  <a:tcPr/>
                </a:tc>
                <a:tc>
                  <a:txBody>
                    <a:bodyPr/>
                    <a:lstStyle/>
                    <a:p>
                      <a:r>
                        <a:rPr lang="en-US" noProof="0" dirty="0" smtClean="0"/>
                        <a:t>Artichoke crops has been expanded. Freezing free area (</a:t>
                      </a:r>
                      <a:r>
                        <a:rPr lang="en-US" baseline="0" noProof="0" dirty="0" smtClean="0"/>
                        <a:t>1 day of weak freeze last 2 years)</a:t>
                      </a:r>
                      <a:r>
                        <a:rPr lang="en-US" noProof="0" dirty="0" smtClean="0"/>
                        <a:t>. </a:t>
                      </a:r>
                      <a:endParaRPr lang="en-US" noProof="0" dirty="0"/>
                    </a:p>
                  </a:txBody>
                  <a:tcPr/>
                </a:tc>
              </a:tr>
              <a:tr h="370840">
                <a:tc>
                  <a:txBody>
                    <a:bodyPr/>
                    <a:lstStyle/>
                    <a:p>
                      <a:r>
                        <a:rPr lang="en-US" noProof="0" dirty="0" smtClean="0"/>
                        <a:t>It was common to have several consecutive days by raining. </a:t>
                      </a:r>
                      <a:endParaRPr lang="en-US" noProof="0" dirty="0"/>
                    </a:p>
                  </a:txBody>
                  <a:tcPr/>
                </a:tc>
                <a:tc>
                  <a:txBody>
                    <a:bodyPr/>
                    <a:lstStyle/>
                    <a:p>
                      <a:r>
                        <a:rPr lang="en-US" noProof="0" dirty="0" smtClean="0"/>
                        <a:t>Rain is short, concentrate in a short period.</a:t>
                      </a:r>
                      <a:r>
                        <a:rPr lang="en-US" baseline="0" noProof="0" dirty="0" smtClean="0"/>
                        <a:t> No consecutive days raining. </a:t>
                      </a:r>
                      <a:endParaRPr lang="en-US" noProof="0" dirty="0"/>
                    </a:p>
                  </a:txBody>
                  <a:tcPr/>
                </a:tc>
              </a:tr>
              <a:tr h="370840">
                <a:tc>
                  <a:txBody>
                    <a:bodyPr/>
                    <a:lstStyle/>
                    <a:p>
                      <a:r>
                        <a:rPr lang="en-US" noProof="0" dirty="0" smtClean="0"/>
                        <a:t>Summer was shorter and colder than now. </a:t>
                      </a:r>
                      <a:endParaRPr lang="en-US" noProof="0" dirty="0"/>
                    </a:p>
                  </a:txBody>
                  <a:tcPr/>
                </a:tc>
                <a:tc>
                  <a:txBody>
                    <a:bodyPr/>
                    <a:lstStyle/>
                    <a:p>
                      <a:r>
                        <a:rPr lang="en-US" noProof="0" dirty="0" smtClean="0"/>
                        <a:t>Weather is crazy. It</a:t>
                      </a:r>
                      <a:r>
                        <a:rPr lang="en-US" baseline="0" noProof="0" dirty="0" smtClean="0"/>
                        <a:t> has changed. </a:t>
                      </a:r>
                      <a:endParaRPr lang="en-US" noProof="0" dirty="0"/>
                    </a:p>
                  </a:txBody>
                  <a:tcPr/>
                </a:tc>
              </a:tr>
            </a:tbl>
          </a:graphicData>
        </a:graphic>
      </p:graphicFrame>
      <p:sp>
        <p:nvSpPr>
          <p:cNvPr id="4" name="3 CuadroTexto"/>
          <p:cNvSpPr txBox="1"/>
          <p:nvPr/>
        </p:nvSpPr>
        <p:spPr>
          <a:xfrm>
            <a:off x="1979712" y="188640"/>
            <a:ext cx="5683479" cy="400110"/>
          </a:xfrm>
          <a:prstGeom prst="rect">
            <a:avLst/>
          </a:prstGeom>
          <a:noFill/>
        </p:spPr>
        <p:txBody>
          <a:bodyPr wrap="none" rtlCol="0">
            <a:spAutoFit/>
          </a:bodyPr>
          <a:lstStyle/>
          <a:p>
            <a:r>
              <a:rPr lang="es-ES" sz="2000" b="1" dirty="0" err="1" smtClean="0"/>
              <a:t>Some</a:t>
            </a:r>
            <a:r>
              <a:rPr lang="es-ES" sz="2000" b="1" dirty="0" smtClean="0"/>
              <a:t> </a:t>
            </a:r>
            <a:r>
              <a:rPr lang="es-ES" sz="2000" b="1" dirty="0" err="1" smtClean="0"/>
              <a:t>results</a:t>
            </a:r>
            <a:r>
              <a:rPr lang="es-ES" sz="2000" b="1" dirty="0" smtClean="0"/>
              <a:t> (II): Short </a:t>
            </a:r>
            <a:r>
              <a:rPr lang="es-ES" sz="2000" b="1" dirty="0" err="1" smtClean="0"/>
              <a:t>comments</a:t>
            </a:r>
            <a:r>
              <a:rPr lang="es-ES" sz="2000" b="1" dirty="0" smtClean="0"/>
              <a:t> </a:t>
            </a:r>
            <a:r>
              <a:rPr lang="es-ES" sz="2000" b="1" dirty="0" err="1" smtClean="0"/>
              <a:t>from</a:t>
            </a:r>
            <a:r>
              <a:rPr lang="es-ES" sz="2000" b="1" dirty="0" smtClean="0"/>
              <a:t> Testimonies</a:t>
            </a:r>
            <a:endParaRPr lang="es-ES" sz="2000" b="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692696"/>
            <a:ext cx="8856984" cy="8525410"/>
          </a:xfrm>
          <a:prstGeom prst="rect">
            <a:avLst/>
          </a:prstGeom>
          <a:noFill/>
        </p:spPr>
        <p:txBody>
          <a:bodyPr wrap="square" rtlCol="0">
            <a:spAutoFit/>
          </a:bodyPr>
          <a:lstStyle/>
          <a:p>
            <a:pPr lvl="1"/>
            <a:r>
              <a:rPr lang="es-ES" sz="2800" b="1" dirty="0" err="1" smtClean="0"/>
              <a:t>Conclusions</a:t>
            </a:r>
            <a:endParaRPr lang="es-ES" sz="2800" b="1" dirty="0" smtClean="0"/>
          </a:p>
          <a:p>
            <a:pPr lvl="1"/>
            <a:endParaRPr lang="es-ES" sz="2000" dirty="0" smtClean="0"/>
          </a:p>
          <a:p>
            <a:pPr>
              <a:buFontTx/>
              <a:buChar char="-"/>
            </a:pPr>
            <a:r>
              <a:rPr lang="en-US" sz="2400" dirty="0" smtClean="0"/>
              <a:t>A different approach about the climate change has been achieved by recovering memories of old people.</a:t>
            </a:r>
          </a:p>
          <a:p>
            <a:endParaRPr lang="en-US" sz="2000" dirty="0" smtClean="0"/>
          </a:p>
          <a:p>
            <a:pPr>
              <a:buFontTx/>
              <a:buChar char="-"/>
            </a:pPr>
            <a:r>
              <a:rPr lang="en-US" sz="2400" dirty="0" smtClean="0"/>
              <a:t>People aged higher than 75 are the last generation before the great change in the weather tendency. This is (maybe) the last opportunity to get and record their experiences and memories about the weather before the great change in </a:t>
            </a:r>
            <a:r>
              <a:rPr lang="en-US" sz="2400" smtClean="0"/>
              <a:t>the climate tendency</a:t>
            </a:r>
            <a:r>
              <a:rPr lang="en-US" sz="2400" dirty="0" smtClean="0"/>
              <a:t>.</a:t>
            </a:r>
          </a:p>
          <a:p>
            <a:endParaRPr lang="en-US" sz="2000" dirty="0" smtClean="0"/>
          </a:p>
          <a:p>
            <a:pPr>
              <a:buFontTx/>
              <a:buChar char="-"/>
            </a:pPr>
            <a:r>
              <a:rPr lang="en-US" sz="2400" dirty="0" smtClean="0"/>
              <a:t>Their comments, memories and experiences are valuable non-instrumental data, useful as a complementary scientific data.</a:t>
            </a:r>
          </a:p>
          <a:p>
            <a:endParaRPr lang="en-US" sz="2000" dirty="0" smtClean="0"/>
          </a:p>
          <a:p>
            <a:pPr>
              <a:buFontTx/>
              <a:buChar char="-"/>
            </a:pPr>
            <a:r>
              <a:rPr lang="en-US" sz="2400" dirty="0" smtClean="0"/>
              <a:t>Additionally, real testimonies can help younger people to be aware about the real climate change.  </a:t>
            </a:r>
          </a:p>
          <a:p>
            <a:pPr>
              <a:buFontTx/>
              <a:buChar char="-"/>
            </a:pPr>
            <a:endParaRPr lang="es-ES" sz="2000" dirty="0" smtClean="0"/>
          </a:p>
          <a:p>
            <a:pPr>
              <a:buFontTx/>
              <a:buChar char="-"/>
            </a:pPr>
            <a:endParaRPr lang="es-ES" sz="2000" dirty="0" smtClean="0"/>
          </a:p>
          <a:p>
            <a:pPr>
              <a:buFontTx/>
              <a:buChar char="-"/>
            </a:pPr>
            <a:endParaRPr lang="es-ES" sz="2000" dirty="0" smtClean="0"/>
          </a:p>
          <a:p>
            <a:pPr>
              <a:buFontTx/>
              <a:buChar char="-"/>
            </a:pPr>
            <a:endParaRPr lang="es-ES" sz="2000" dirty="0" smtClean="0"/>
          </a:p>
          <a:p>
            <a:pPr>
              <a:buFontTx/>
              <a:buChar char="-"/>
            </a:pPr>
            <a:endParaRPr lang="es-ES" sz="2000" dirty="0" smtClean="0"/>
          </a:p>
          <a:p>
            <a:pPr>
              <a:buFontTx/>
              <a:buChar char="-"/>
            </a:pPr>
            <a:endParaRPr lang="es-ES" sz="2000" dirty="0" smtClean="0"/>
          </a:p>
          <a:p>
            <a:pPr>
              <a:buFontTx/>
              <a:buChar char="-"/>
            </a:pPr>
            <a:endParaRPr lang="es-ES" sz="2000" dirty="0" smtClean="0"/>
          </a:p>
          <a:p>
            <a:pPr>
              <a:buFontTx/>
              <a:buChar char="-"/>
            </a:pPr>
            <a:endParaRPr lang="es-ES" sz="2000" dirty="0" smtClean="0"/>
          </a:p>
          <a:p>
            <a:pPr>
              <a:buFontTx/>
              <a:buChar char="-"/>
            </a:pPr>
            <a:endParaRPr lang="es-ES" sz="2000" dirty="0" smtClean="0"/>
          </a:p>
          <a:p>
            <a:endParaRPr lang="es-ES" sz="2000"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12776"/>
            <a:ext cx="8229600" cy="1143000"/>
          </a:xfrm>
        </p:spPr>
        <p:txBody>
          <a:bodyPr/>
          <a:lstStyle/>
          <a:p>
            <a:r>
              <a:rPr lang="en-US" dirty="0" smtClean="0"/>
              <a:t>Thank you for your attention</a:t>
            </a:r>
            <a:endParaRPr lang="en-US" dirty="0"/>
          </a:p>
        </p:txBody>
      </p:sp>
      <p:sp>
        <p:nvSpPr>
          <p:cNvPr id="5" name="TextBox 4"/>
          <p:cNvSpPr txBox="1"/>
          <p:nvPr/>
        </p:nvSpPr>
        <p:spPr>
          <a:xfrm>
            <a:off x="3131840" y="3140968"/>
            <a:ext cx="2984261" cy="461665"/>
          </a:xfrm>
          <a:prstGeom prst="rect">
            <a:avLst/>
          </a:prstGeom>
          <a:noFill/>
        </p:spPr>
        <p:txBody>
          <a:bodyPr wrap="none" rtlCol="0">
            <a:spAutoFit/>
          </a:bodyPr>
          <a:lstStyle/>
          <a:p>
            <a:r>
              <a:rPr lang="en-US" sz="2400" dirty="0" smtClean="0">
                <a:hlinkClick r:id="rId2"/>
              </a:rPr>
              <a:t>Jordi.mazon@upc.edu</a:t>
            </a:r>
            <a:r>
              <a:rPr lang="en-US" sz="2400" dirty="0" smtClean="0"/>
              <a:t> </a:t>
            </a:r>
            <a:endParaRPr lang="en-US" sz="2400" dirty="0"/>
          </a:p>
        </p:txBody>
      </p:sp>
    </p:spTree>
    <p:extLst>
      <p:ext uri="{BB962C8B-B14F-4D97-AF65-F5344CB8AC3E}">
        <p14:creationId xmlns:p14="http://schemas.microsoft.com/office/powerpoint/2010/main" val="13873636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188640"/>
            <a:ext cx="7848872" cy="1231106"/>
          </a:xfrm>
          <a:prstGeom prst="rect">
            <a:avLst/>
          </a:prstGeom>
          <a:noFill/>
        </p:spPr>
        <p:txBody>
          <a:bodyPr wrap="square" rtlCol="0">
            <a:spAutoFit/>
          </a:bodyPr>
          <a:lstStyle/>
          <a:p>
            <a:r>
              <a:rPr lang="es-ES" sz="2000" dirty="0" err="1" smtClean="0"/>
              <a:t>Weather</a:t>
            </a:r>
            <a:r>
              <a:rPr lang="es-ES" sz="2000" dirty="0" smtClean="0"/>
              <a:t> has </a:t>
            </a:r>
            <a:r>
              <a:rPr lang="es-ES" sz="2000" dirty="0" err="1" smtClean="0"/>
              <a:t>changed</a:t>
            </a:r>
            <a:r>
              <a:rPr lang="es-ES" sz="2000" dirty="0" smtClean="0"/>
              <a:t>, and </a:t>
            </a:r>
            <a:r>
              <a:rPr lang="es-ES" sz="2000" dirty="0" err="1" smtClean="0"/>
              <a:t>it</a:t>
            </a:r>
            <a:r>
              <a:rPr lang="es-ES" sz="2000" dirty="0" smtClean="0"/>
              <a:t> </a:t>
            </a:r>
            <a:r>
              <a:rPr lang="es-ES" sz="2000" dirty="0" err="1" smtClean="0"/>
              <a:t>is</a:t>
            </a:r>
            <a:r>
              <a:rPr lang="es-ES" sz="2000" dirty="0" smtClean="0"/>
              <a:t> </a:t>
            </a:r>
            <a:r>
              <a:rPr lang="es-ES" sz="2000" dirty="0" err="1" smtClean="0"/>
              <a:t>changing</a:t>
            </a:r>
            <a:r>
              <a:rPr lang="es-ES" sz="2000" dirty="0" smtClean="0"/>
              <a:t> …. </a:t>
            </a:r>
            <a:r>
              <a:rPr lang="es-ES" sz="2000" dirty="0" err="1" smtClean="0"/>
              <a:t>This</a:t>
            </a:r>
            <a:r>
              <a:rPr lang="es-ES" sz="2000" dirty="0" smtClean="0"/>
              <a:t> </a:t>
            </a:r>
            <a:r>
              <a:rPr lang="es-ES" sz="2000" dirty="0" err="1" smtClean="0"/>
              <a:t>is</a:t>
            </a:r>
            <a:r>
              <a:rPr lang="es-ES" sz="2000" dirty="0" smtClean="0"/>
              <a:t> </a:t>
            </a:r>
            <a:r>
              <a:rPr lang="es-ES" sz="2000" dirty="0" err="1" smtClean="0"/>
              <a:t>an</a:t>
            </a:r>
            <a:r>
              <a:rPr lang="es-ES" sz="2000" dirty="0" smtClean="0"/>
              <a:t> </a:t>
            </a:r>
            <a:r>
              <a:rPr lang="es-ES" sz="2000" dirty="0" err="1" smtClean="0"/>
              <a:t>evidence</a:t>
            </a:r>
            <a:r>
              <a:rPr lang="es-ES" sz="2000" dirty="0" smtClean="0"/>
              <a:t>:</a:t>
            </a:r>
          </a:p>
          <a:p>
            <a:endParaRPr lang="es-ES" dirty="0" smtClean="0"/>
          </a:p>
          <a:p>
            <a:endParaRPr lang="es-ES" dirty="0" smtClean="0"/>
          </a:p>
          <a:p>
            <a:endParaRPr lang="es-ES" dirty="0" smtClean="0"/>
          </a:p>
        </p:txBody>
      </p:sp>
      <p:sp>
        <p:nvSpPr>
          <p:cNvPr id="3" name="2 Rectángulo"/>
          <p:cNvSpPr/>
          <p:nvPr/>
        </p:nvSpPr>
        <p:spPr>
          <a:xfrm>
            <a:off x="1835696" y="1412776"/>
            <a:ext cx="7056784" cy="1200329"/>
          </a:xfrm>
          <a:prstGeom prst="rect">
            <a:avLst/>
          </a:prstGeom>
        </p:spPr>
        <p:txBody>
          <a:bodyPr wrap="square">
            <a:spAutoFit/>
          </a:bodyPr>
          <a:lstStyle/>
          <a:p>
            <a:r>
              <a:rPr lang="en-US" sz="2400" b="1" dirty="0" smtClean="0"/>
              <a:t>Warming of the climate system is unequivocal, and since the 1950s, many of the observed changes are unprecedented over decades to millennia</a:t>
            </a:r>
            <a:endParaRPr lang="es-ES" sz="2400" b="1" dirty="0"/>
          </a:p>
        </p:txBody>
      </p:sp>
      <p:sp>
        <p:nvSpPr>
          <p:cNvPr id="4" name="3 Rectángulo"/>
          <p:cNvSpPr/>
          <p:nvPr/>
        </p:nvSpPr>
        <p:spPr>
          <a:xfrm>
            <a:off x="107504" y="2636912"/>
            <a:ext cx="7848872" cy="1200329"/>
          </a:xfrm>
          <a:prstGeom prst="rect">
            <a:avLst/>
          </a:prstGeom>
        </p:spPr>
        <p:txBody>
          <a:bodyPr wrap="square">
            <a:spAutoFit/>
          </a:bodyPr>
          <a:lstStyle/>
          <a:p>
            <a:r>
              <a:rPr lang="en-US" sz="2400" b="1" dirty="0" smtClean="0"/>
              <a:t>Atmospheric concentrations of Carbone dioxide, methane, and nitrous oxide have increased to levels unprecedented in at least the last 800,000 years</a:t>
            </a:r>
            <a:endParaRPr lang="es-ES" sz="2400" b="1" dirty="0"/>
          </a:p>
        </p:txBody>
      </p:sp>
      <p:sp>
        <p:nvSpPr>
          <p:cNvPr id="5" name="4 Rectángulo"/>
          <p:cNvSpPr/>
          <p:nvPr/>
        </p:nvSpPr>
        <p:spPr>
          <a:xfrm>
            <a:off x="1151112" y="4077072"/>
            <a:ext cx="7992888" cy="1569660"/>
          </a:xfrm>
          <a:prstGeom prst="rect">
            <a:avLst/>
          </a:prstGeom>
        </p:spPr>
        <p:txBody>
          <a:bodyPr wrap="square">
            <a:spAutoFit/>
          </a:bodyPr>
          <a:lstStyle/>
          <a:p>
            <a:r>
              <a:rPr lang="en-US" sz="2400" b="1" dirty="0" smtClean="0"/>
              <a:t>Human influence on the climate system is clear. It is extremely likely (95-100% probability) that human influence was the dominant cause of global warming between 1951-2010</a:t>
            </a:r>
            <a:endParaRPr lang="es-ES" sz="2400" b="1" dirty="0"/>
          </a:p>
        </p:txBody>
      </p:sp>
      <p:sp>
        <p:nvSpPr>
          <p:cNvPr id="6" name="5 Rectángulo"/>
          <p:cNvSpPr/>
          <p:nvPr/>
        </p:nvSpPr>
        <p:spPr>
          <a:xfrm>
            <a:off x="1331640" y="836712"/>
            <a:ext cx="5904656" cy="400110"/>
          </a:xfrm>
          <a:prstGeom prst="rect">
            <a:avLst/>
          </a:prstGeom>
        </p:spPr>
        <p:txBody>
          <a:bodyPr wrap="square">
            <a:spAutoFit/>
          </a:bodyPr>
          <a:lstStyle/>
          <a:p>
            <a:r>
              <a:rPr lang="es-ES" sz="2000" dirty="0" err="1" smtClean="0"/>
              <a:t>Acording</a:t>
            </a:r>
            <a:r>
              <a:rPr lang="es-ES" sz="2000" dirty="0" smtClean="0"/>
              <a:t> </a:t>
            </a:r>
            <a:r>
              <a:rPr lang="es-ES" sz="2000" dirty="0" err="1" smtClean="0"/>
              <a:t>to</a:t>
            </a:r>
            <a:r>
              <a:rPr lang="es-ES" sz="2000" dirty="0" smtClean="0"/>
              <a:t> </a:t>
            </a:r>
            <a:r>
              <a:rPr lang="es-ES" sz="2000" dirty="0" err="1" smtClean="0"/>
              <a:t>the</a:t>
            </a:r>
            <a:r>
              <a:rPr lang="es-ES" sz="2000" dirty="0" smtClean="0"/>
              <a:t> 5th IPCC </a:t>
            </a:r>
            <a:r>
              <a:rPr lang="es-ES" sz="2000" dirty="0" err="1" smtClean="0"/>
              <a:t>report</a:t>
            </a:r>
            <a:r>
              <a:rPr lang="es-ES" sz="2000" dirty="0" smtClean="0"/>
              <a:t> (IPCC, 2013, 2014) </a:t>
            </a:r>
          </a:p>
        </p:txBody>
      </p:sp>
      <p:sp>
        <p:nvSpPr>
          <p:cNvPr id="7" name="6 Rectángulo"/>
          <p:cNvSpPr/>
          <p:nvPr/>
        </p:nvSpPr>
        <p:spPr>
          <a:xfrm>
            <a:off x="179512" y="5805264"/>
            <a:ext cx="8964488" cy="830997"/>
          </a:xfrm>
          <a:prstGeom prst="rect">
            <a:avLst/>
          </a:prstGeom>
        </p:spPr>
        <p:txBody>
          <a:bodyPr wrap="square">
            <a:spAutoFit/>
          </a:bodyPr>
          <a:lstStyle/>
          <a:p>
            <a:r>
              <a:rPr lang="en-US" sz="2400" dirty="0" smtClean="0"/>
              <a:t>Different tools have used by scientist to study how climate has changed ….. Such as ….</a:t>
            </a:r>
            <a:endParaRPr lang="es-E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7504" y="260648"/>
            <a:ext cx="9036496" cy="707886"/>
          </a:xfrm>
          <a:prstGeom prst="rect">
            <a:avLst/>
          </a:prstGeom>
          <a:noFill/>
        </p:spPr>
        <p:txBody>
          <a:bodyPr wrap="square" rtlCol="0">
            <a:spAutoFit/>
          </a:bodyPr>
          <a:lstStyle/>
          <a:p>
            <a:r>
              <a:rPr lang="en-US" sz="2000" dirty="0" smtClean="0"/>
              <a:t>a/ </a:t>
            </a:r>
            <a:r>
              <a:rPr lang="en-US" sz="2000" b="1" dirty="0" smtClean="0"/>
              <a:t>Instrumental data </a:t>
            </a:r>
            <a:r>
              <a:rPr lang="en-US" sz="2000" dirty="0" smtClean="0"/>
              <a:t>(e.g. Temperature, Precipitation, …) measured from weather stations …</a:t>
            </a:r>
            <a:endParaRPr lang="en-US" sz="2000" dirty="0"/>
          </a:p>
        </p:txBody>
      </p:sp>
      <p:pic>
        <p:nvPicPr>
          <p:cNvPr id="7170" name="Picture 2" descr="Resultat d'imatges de temperatura serie Fabra"/>
          <p:cNvPicPr>
            <a:picLocks noChangeAspect="1" noChangeArrowheads="1"/>
          </p:cNvPicPr>
          <p:nvPr/>
        </p:nvPicPr>
        <p:blipFill>
          <a:blip r:embed="rId2" cstate="print"/>
          <a:srcRect/>
          <a:stretch>
            <a:fillRect/>
          </a:stretch>
        </p:blipFill>
        <p:spPr bwMode="auto">
          <a:xfrm>
            <a:off x="1115616" y="1124744"/>
            <a:ext cx="2808312" cy="1830674"/>
          </a:xfrm>
          <a:prstGeom prst="rect">
            <a:avLst/>
          </a:prstGeom>
          <a:noFill/>
        </p:spPr>
      </p:pic>
      <p:pic>
        <p:nvPicPr>
          <p:cNvPr id="7172" name="Picture 4" descr="Resultat d'imatges de precipitacio serie Fabra"/>
          <p:cNvPicPr>
            <a:picLocks noChangeAspect="1" noChangeArrowheads="1"/>
          </p:cNvPicPr>
          <p:nvPr/>
        </p:nvPicPr>
        <p:blipFill>
          <a:blip r:embed="rId3" cstate="print"/>
          <a:srcRect/>
          <a:stretch>
            <a:fillRect/>
          </a:stretch>
        </p:blipFill>
        <p:spPr bwMode="auto">
          <a:xfrm>
            <a:off x="4283968" y="1124744"/>
            <a:ext cx="3318464" cy="1872208"/>
          </a:xfrm>
          <a:prstGeom prst="rect">
            <a:avLst/>
          </a:prstGeom>
          <a:noFill/>
        </p:spPr>
      </p:pic>
      <p:pic>
        <p:nvPicPr>
          <p:cNvPr id="3" name="Picture 2" descr="Resultat d'imatges de numerical model climate change IPCC"/>
          <p:cNvPicPr>
            <a:picLocks noChangeAspect="1" noChangeArrowheads="1"/>
          </p:cNvPicPr>
          <p:nvPr/>
        </p:nvPicPr>
        <p:blipFill>
          <a:blip r:embed="rId4" cstate="print"/>
          <a:srcRect/>
          <a:stretch>
            <a:fillRect/>
          </a:stretch>
        </p:blipFill>
        <p:spPr bwMode="auto">
          <a:xfrm>
            <a:off x="971600" y="4374700"/>
            <a:ext cx="5688632" cy="2283230"/>
          </a:xfrm>
          <a:prstGeom prst="rect">
            <a:avLst/>
          </a:prstGeom>
          <a:noFill/>
        </p:spPr>
      </p:pic>
      <p:sp>
        <p:nvSpPr>
          <p:cNvPr id="8" name="7 CuadroTexto"/>
          <p:cNvSpPr txBox="1"/>
          <p:nvPr/>
        </p:nvSpPr>
        <p:spPr>
          <a:xfrm>
            <a:off x="179512" y="3356992"/>
            <a:ext cx="3768339" cy="400110"/>
          </a:xfrm>
          <a:prstGeom prst="rect">
            <a:avLst/>
          </a:prstGeom>
          <a:noFill/>
        </p:spPr>
        <p:txBody>
          <a:bodyPr wrap="none" rtlCol="0">
            <a:spAutoFit/>
          </a:bodyPr>
          <a:lstStyle/>
          <a:p>
            <a:r>
              <a:rPr lang="en-US" sz="2000" dirty="0" smtClean="0"/>
              <a:t>b/ </a:t>
            </a:r>
            <a:r>
              <a:rPr lang="en-US" sz="2000" b="1" dirty="0" smtClean="0"/>
              <a:t>numerical model </a:t>
            </a:r>
            <a:r>
              <a:rPr lang="en-US" sz="2000" dirty="0" smtClean="0"/>
              <a:t>simulations….</a:t>
            </a:r>
            <a:endParaRPr lang="en-US" sz="2000" dirty="0"/>
          </a:p>
        </p:txBody>
      </p:sp>
      <p:sp>
        <p:nvSpPr>
          <p:cNvPr id="7" name="6 CuadroTexto"/>
          <p:cNvSpPr txBox="1"/>
          <p:nvPr/>
        </p:nvSpPr>
        <p:spPr>
          <a:xfrm>
            <a:off x="6948264" y="6453336"/>
            <a:ext cx="607859" cy="369332"/>
          </a:xfrm>
          <a:prstGeom prst="rect">
            <a:avLst/>
          </a:prstGeom>
          <a:noFill/>
        </p:spPr>
        <p:txBody>
          <a:bodyPr wrap="none" rtlCol="0">
            <a:spAutoFit/>
          </a:bodyPr>
          <a:lstStyle/>
          <a:p>
            <a:r>
              <a:rPr lang="es-ES" dirty="0" smtClean="0"/>
              <a:t>IPCC</a:t>
            </a:r>
            <a:endParaRPr lang="es-ES" dirty="0"/>
          </a:p>
        </p:txBody>
      </p:sp>
      <p:sp>
        <p:nvSpPr>
          <p:cNvPr id="9" name="8 CuadroTexto"/>
          <p:cNvSpPr txBox="1"/>
          <p:nvPr/>
        </p:nvSpPr>
        <p:spPr>
          <a:xfrm>
            <a:off x="7668344" y="2564904"/>
            <a:ext cx="1116588" cy="369332"/>
          </a:xfrm>
          <a:prstGeom prst="rect">
            <a:avLst/>
          </a:prstGeom>
          <a:noFill/>
        </p:spPr>
        <p:txBody>
          <a:bodyPr wrap="none" rtlCol="0">
            <a:spAutoFit/>
          </a:bodyPr>
          <a:lstStyle/>
          <a:p>
            <a:r>
              <a:rPr lang="es-ES" dirty="0" err="1" smtClean="0"/>
              <a:t>MeteoCat</a:t>
            </a:r>
            <a:endParaRPr lang="es-E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9"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8520" y="116632"/>
            <a:ext cx="9190411" cy="1508105"/>
          </a:xfrm>
          <a:prstGeom prst="rect">
            <a:avLst/>
          </a:prstGeom>
          <a:noFill/>
        </p:spPr>
        <p:txBody>
          <a:bodyPr wrap="none" rtlCol="0">
            <a:spAutoFit/>
          </a:bodyPr>
          <a:lstStyle/>
          <a:p>
            <a:pPr algn="ctr"/>
            <a:r>
              <a:rPr lang="en-US" sz="2400" b="1" dirty="0" smtClean="0"/>
              <a:t>There are large value non-instrumental data for studying</a:t>
            </a:r>
          </a:p>
          <a:p>
            <a:pPr algn="ctr"/>
            <a:r>
              <a:rPr lang="en-US" sz="2400" b="1" dirty="0" smtClean="0"/>
              <a:t> how the climate has changed: </a:t>
            </a:r>
          </a:p>
          <a:p>
            <a:r>
              <a:rPr lang="en-US" sz="2000" dirty="0" smtClean="0"/>
              <a:t> </a:t>
            </a:r>
          </a:p>
          <a:p>
            <a:r>
              <a:rPr lang="en-US" sz="2000" dirty="0" smtClean="0"/>
              <a:t>       </a:t>
            </a:r>
            <a:r>
              <a:rPr lang="en-US" sz="2400" b="1" dirty="0" smtClean="0"/>
              <a:t>Memories and experiences of old people about weather in the past</a:t>
            </a:r>
            <a:endParaRPr lang="en-US" sz="2400" b="1" dirty="0"/>
          </a:p>
        </p:txBody>
      </p:sp>
      <p:pic>
        <p:nvPicPr>
          <p:cNvPr id="5" name="Picture 2" descr="Imatge relacionada"/>
          <p:cNvPicPr>
            <a:picLocks noChangeAspect="1" noChangeArrowheads="1"/>
          </p:cNvPicPr>
          <p:nvPr/>
        </p:nvPicPr>
        <p:blipFill>
          <a:blip r:embed="rId2" cstate="print"/>
          <a:srcRect/>
          <a:stretch>
            <a:fillRect/>
          </a:stretch>
        </p:blipFill>
        <p:spPr bwMode="auto">
          <a:xfrm>
            <a:off x="2915816" y="4293604"/>
            <a:ext cx="3359695" cy="2519771"/>
          </a:xfrm>
          <a:prstGeom prst="rect">
            <a:avLst/>
          </a:prstGeom>
          <a:noFill/>
        </p:spPr>
      </p:pic>
      <p:sp>
        <p:nvSpPr>
          <p:cNvPr id="6" name="5 CuadroTexto"/>
          <p:cNvSpPr txBox="1"/>
          <p:nvPr/>
        </p:nvSpPr>
        <p:spPr>
          <a:xfrm>
            <a:off x="6372200" y="5589240"/>
            <a:ext cx="2209433" cy="923330"/>
          </a:xfrm>
          <a:prstGeom prst="rect">
            <a:avLst/>
          </a:prstGeom>
          <a:noFill/>
        </p:spPr>
        <p:txBody>
          <a:bodyPr wrap="square" rtlCol="0">
            <a:spAutoFit/>
          </a:bodyPr>
          <a:lstStyle/>
          <a:p>
            <a:r>
              <a:rPr lang="en-US" i="1" dirty="0" smtClean="0">
                <a:solidFill>
                  <a:srgbClr val="FF0000"/>
                </a:solidFill>
              </a:rPr>
              <a:t>How weather was in Viladecans between 1940-1965?</a:t>
            </a:r>
            <a:endParaRPr lang="en-US" i="1" dirty="0">
              <a:solidFill>
                <a:srgbClr val="FF0000"/>
              </a:solidFill>
            </a:endParaRPr>
          </a:p>
        </p:txBody>
      </p:sp>
      <p:sp>
        <p:nvSpPr>
          <p:cNvPr id="8" name="7 CuadroTexto"/>
          <p:cNvSpPr txBox="1"/>
          <p:nvPr/>
        </p:nvSpPr>
        <p:spPr>
          <a:xfrm>
            <a:off x="251520" y="1693257"/>
            <a:ext cx="8496944" cy="1200328"/>
          </a:xfrm>
          <a:prstGeom prst="rect">
            <a:avLst/>
          </a:prstGeom>
          <a:noFill/>
        </p:spPr>
        <p:txBody>
          <a:bodyPr wrap="square" rtlCol="0">
            <a:spAutoFit/>
          </a:bodyPr>
          <a:lstStyle/>
          <a:p>
            <a:pPr algn="ctr"/>
            <a:r>
              <a:rPr lang="es-ES" sz="2400" dirty="0" err="1" smtClean="0"/>
              <a:t>We</a:t>
            </a:r>
            <a:r>
              <a:rPr lang="es-ES" sz="2400" dirty="0" smtClean="0"/>
              <a:t> are </a:t>
            </a:r>
            <a:r>
              <a:rPr lang="es-ES" sz="2400" dirty="0" err="1" smtClean="0"/>
              <a:t>looking</a:t>
            </a:r>
            <a:r>
              <a:rPr lang="es-ES" sz="2400" dirty="0" smtClean="0"/>
              <a:t> </a:t>
            </a:r>
            <a:r>
              <a:rPr lang="es-ES" sz="2400" dirty="0" err="1" smtClean="0"/>
              <a:t>for</a:t>
            </a:r>
            <a:r>
              <a:rPr lang="es-ES" sz="2400" dirty="0" smtClean="0"/>
              <a:t> </a:t>
            </a:r>
            <a:r>
              <a:rPr lang="es-ES" sz="2400" dirty="0" err="1" smtClean="0"/>
              <a:t>young</a:t>
            </a:r>
            <a:r>
              <a:rPr lang="es-ES" sz="2400" dirty="0" smtClean="0"/>
              <a:t> </a:t>
            </a:r>
            <a:r>
              <a:rPr lang="es-ES" sz="2400" dirty="0" err="1" smtClean="0"/>
              <a:t>people</a:t>
            </a:r>
            <a:r>
              <a:rPr lang="es-ES" sz="2400" dirty="0" smtClean="0"/>
              <a:t> in </a:t>
            </a:r>
            <a:r>
              <a:rPr lang="es-ES" sz="2400" dirty="0" err="1" smtClean="0"/>
              <a:t>the</a:t>
            </a:r>
            <a:r>
              <a:rPr lang="es-ES" sz="2400" dirty="0" smtClean="0"/>
              <a:t> </a:t>
            </a:r>
            <a:r>
              <a:rPr lang="es-ES" sz="2400" dirty="0" err="1" smtClean="0"/>
              <a:t>period</a:t>
            </a:r>
            <a:r>
              <a:rPr lang="es-ES" sz="2400" dirty="0" smtClean="0"/>
              <a:t> 1940-65 (</a:t>
            </a:r>
            <a:r>
              <a:rPr lang="es-ES" sz="2400" dirty="0" err="1" smtClean="0"/>
              <a:t>old</a:t>
            </a:r>
            <a:r>
              <a:rPr lang="es-ES" sz="2400" dirty="0" smtClean="0"/>
              <a:t> </a:t>
            </a:r>
            <a:r>
              <a:rPr lang="es-ES" sz="2400" dirty="0" err="1" smtClean="0"/>
              <a:t>people</a:t>
            </a:r>
            <a:r>
              <a:rPr lang="es-ES" sz="2400" dirty="0" smtClean="0"/>
              <a:t> </a:t>
            </a:r>
            <a:r>
              <a:rPr lang="es-ES" sz="2400" dirty="0" err="1" smtClean="0"/>
              <a:t>nowadays</a:t>
            </a:r>
            <a:r>
              <a:rPr lang="es-ES" sz="2400" dirty="0" smtClean="0"/>
              <a:t>) </a:t>
            </a:r>
            <a:r>
              <a:rPr lang="es-ES" sz="2400" dirty="0" err="1" smtClean="0"/>
              <a:t>to</a:t>
            </a:r>
            <a:r>
              <a:rPr lang="es-ES" sz="2400" dirty="0" smtClean="0"/>
              <a:t> </a:t>
            </a:r>
            <a:r>
              <a:rPr lang="es-ES" sz="2400" dirty="0" err="1" smtClean="0"/>
              <a:t>explain</a:t>
            </a:r>
            <a:r>
              <a:rPr lang="es-ES" sz="2400" dirty="0" smtClean="0"/>
              <a:t> </a:t>
            </a:r>
            <a:r>
              <a:rPr lang="es-ES" sz="2400" dirty="0" err="1" smtClean="0"/>
              <a:t>us</a:t>
            </a:r>
            <a:r>
              <a:rPr lang="es-ES" sz="2400" dirty="0" smtClean="0"/>
              <a:t> </a:t>
            </a:r>
            <a:r>
              <a:rPr lang="en-US" sz="2400" dirty="0" smtClean="0"/>
              <a:t>how their customs and society have changed as a consequence of climate change</a:t>
            </a:r>
            <a:r>
              <a:rPr lang="es-ES" sz="2400" dirty="0" smtClean="0"/>
              <a:t> </a:t>
            </a:r>
            <a:endParaRPr lang="es-ES" sz="2400" dirty="0"/>
          </a:p>
        </p:txBody>
      </p:sp>
      <p:sp>
        <p:nvSpPr>
          <p:cNvPr id="9" name="8 CuadroTexto"/>
          <p:cNvSpPr txBox="1"/>
          <p:nvPr/>
        </p:nvSpPr>
        <p:spPr>
          <a:xfrm>
            <a:off x="2771800" y="3356992"/>
            <a:ext cx="3556933" cy="892552"/>
          </a:xfrm>
          <a:prstGeom prst="rect">
            <a:avLst/>
          </a:prstGeom>
          <a:noFill/>
        </p:spPr>
        <p:txBody>
          <a:bodyPr wrap="none" rtlCol="0">
            <a:spAutoFit/>
          </a:bodyPr>
          <a:lstStyle/>
          <a:p>
            <a:pPr algn="ctr"/>
            <a:r>
              <a:rPr lang="es-ES" sz="2400" dirty="0" err="1" smtClean="0"/>
              <a:t>We</a:t>
            </a:r>
            <a:r>
              <a:rPr lang="es-ES" sz="2400" dirty="0" smtClean="0"/>
              <a:t> </a:t>
            </a:r>
            <a:r>
              <a:rPr lang="es-ES" sz="2400" dirty="0" err="1" smtClean="0"/>
              <a:t>name</a:t>
            </a:r>
            <a:r>
              <a:rPr lang="es-ES" sz="2400" dirty="0" smtClean="0"/>
              <a:t> </a:t>
            </a:r>
            <a:r>
              <a:rPr lang="es-ES" sz="2400" dirty="0" err="1" smtClean="0"/>
              <a:t>this</a:t>
            </a:r>
            <a:r>
              <a:rPr lang="es-ES" sz="2400" dirty="0" smtClean="0"/>
              <a:t> </a:t>
            </a:r>
            <a:r>
              <a:rPr lang="es-ES" sz="2400" dirty="0" err="1" smtClean="0"/>
              <a:t>people</a:t>
            </a:r>
            <a:r>
              <a:rPr lang="es-ES" sz="2400" dirty="0" smtClean="0"/>
              <a:t> as </a:t>
            </a:r>
          </a:p>
          <a:p>
            <a:pPr algn="ctr"/>
            <a:r>
              <a:rPr lang="es-ES" sz="2800" b="1" dirty="0" smtClean="0"/>
              <a:t>Testimonies of </a:t>
            </a:r>
            <a:r>
              <a:rPr lang="es-ES" sz="2800" b="1" dirty="0" err="1" smtClean="0"/>
              <a:t>climate</a:t>
            </a:r>
            <a:endParaRPr lang="es-ES" sz="2800" b="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5"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t d'imatges de europe map"/>
          <p:cNvPicPr>
            <a:picLocks noChangeAspect="1" noChangeArrowheads="1"/>
          </p:cNvPicPr>
          <p:nvPr/>
        </p:nvPicPr>
        <p:blipFill>
          <a:blip r:embed="rId2" cstate="print"/>
          <a:srcRect/>
          <a:stretch>
            <a:fillRect/>
          </a:stretch>
        </p:blipFill>
        <p:spPr bwMode="auto">
          <a:xfrm>
            <a:off x="467544" y="588819"/>
            <a:ext cx="3312368" cy="2984197"/>
          </a:xfrm>
          <a:prstGeom prst="rect">
            <a:avLst/>
          </a:prstGeom>
          <a:noFill/>
        </p:spPr>
      </p:pic>
      <p:sp>
        <p:nvSpPr>
          <p:cNvPr id="4" name="3 CuadroTexto"/>
          <p:cNvSpPr txBox="1"/>
          <p:nvPr/>
        </p:nvSpPr>
        <p:spPr>
          <a:xfrm>
            <a:off x="251520" y="116632"/>
            <a:ext cx="3287951" cy="400110"/>
          </a:xfrm>
          <a:prstGeom prst="rect">
            <a:avLst/>
          </a:prstGeom>
          <a:noFill/>
        </p:spPr>
        <p:txBody>
          <a:bodyPr wrap="none" rtlCol="0">
            <a:spAutoFit/>
          </a:bodyPr>
          <a:lstStyle/>
          <a:p>
            <a:r>
              <a:rPr lang="es-ES" sz="2000" b="1" u="sng" dirty="0" err="1" smtClean="0"/>
              <a:t>Where</a:t>
            </a:r>
            <a:r>
              <a:rPr lang="es-ES" sz="2000" b="1" u="sng" dirty="0" smtClean="0"/>
              <a:t> </a:t>
            </a:r>
            <a:r>
              <a:rPr lang="es-ES" sz="2000" b="1" u="sng" dirty="0" err="1" smtClean="0"/>
              <a:t>is</a:t>
            </a:r>
            <a:r>
              <a:rPr lang="es-ES" sz="2000" b="1" u="sng" dirty="0" smtClean="0"/>
              <a:t> Viladecans </a:t>
            </a:r>
            <a:r>
              <a:rPr lang="es-ES" sz="2000" b="1" u="sng" dirty="0" err="1" smtClean="0"/>
              <a:t>located</a:t>
            </a:r>
            <a:r>
              <a:rPr lang="es-ES" sz="2000" b="1" u="sng" dirty="0" smtClean="0"/>
              <a:t>?</a:t>
            </a:r>
            <a:endParaRPr lang="es-ES" sz="2000" b="1" u="sng" dirty="0"/>
          </a:p>
        </p:txBody>
      </p:sp>
      <p:sp>
        <p:nvSpPr>
          <p:cNvPr id="5" name="4 Elipse"/>
          <p:cNvSpPr/>
          <p:nvPr/>
        </p:nvSpPr>
        <p:spPr>
          <a:xfrm>
            <a:off x="1115616" y="2492896"/>
            <a:ext cx="216024"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4211960" y="548680"/>
            <a:ext cx="3633465" cy="2515741"/>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068960"/>
            <a:ext cx="4494510" cy="3250173"/>
          </a:xfrm>
          <a:prstGeom prst="rect">
            <a:avLst/>
          </a:prstGeom>
          <a:noFill/>
          <a:ln>
            <a:noFill/>
          </a:ln>
        </p:spPr>
      </p:pic>
      <p:cxnSp>
        <p:nvCxnSpPr>
          <p:cNvPr id="3" name="Straight Arrow Connector 2"/>
          <p:cNvCxnSpPr/>
          <p:nvPr/>
        </p:nvCxnSpPr>
        <p:spPr>
          <a:xfrm flipV="1">
            <a:off x="1331640" y="1844824"/>
            <a:ext cx="4176464" cy="792088"/>
          </a:xfrm>
          <a:prstGeom prst="straightConnector1">
            <a:avLst/>
          </a:prstGeom>
          <a:ln w="127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868144" y="3573016"/>
            <a:ext cx="1364476" cy="369332"/>
          </a:xfrm>
          <a:prstGeom prst="rect">
            <a:avLst/>
          </a:prstGeom>
          <a:noFill/>
        </p:spPr>
        <p:txBody>
          <a:bodyPr wrap="none" rtlCol="0">
            <a:spAutoFit/>
          </a:bodyPr>
          <a:lstStyle/>
          <a:p>
            <a:r>
              <a:rPr lang="en-US" b="1" dirty="0" smtClean="0">
                <a:solidFill>
                  <a:srgbClr val="FFFF00"/>
                </a:solidFill>
              </a:rPr>
              <a:t>BARCELONA</a:t>
            </a:r>
            <a:endParaRPr lang="en-US" b="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t d'imatges de testimoni del clima"/>
          <p:cNvPicPr>
            <a:picLocks noChangeAspect="1" noChangeArrowheads="1"/>
          </p:cNvPicPr>
          <p:nvPr/>
        </p:nvPicPr>
        <p:blipFill>
          <a:blip r:embed="rId2" cstate="print"/>
          <a:srcRect/>
          <a:stretch>
            <a:fillRect/>
          </a:stretch>
        </p:blipFill>
        <p:spPr bwMode="auto">
          <a:xfrm>
            <a:off x="179513" y="548680"/>
            <a:ext cx="4190736" cy="2736304"/>
          </a:xfrm>
          <a:prstGeom prst="rect">
            <a:avLst/>
          </a:prstGeom>
          <a:noFill/>
        </p:spPr>
      </p:pic>
      <p:pic>
        <p:nvPicPr>
          <p:cNvPr id="2" name="Picture 2" descr="Imatge relacionada"/>
          <p:cNvPicPr>
            <a:picLocks noChangeAspect="1" noChangeArrowheads="1"/>
          </p:cNvPicPr>
          <p:nvPr/>
        </p:nvPicPr>
        <p:blipFill>
          <a:blip r:embed="rId3" cstate="print"/>
          <a:srcRect/>
          <a:stretch>
            <a:fillRect/>
          </a:stretch>
        </p:blipFill>
        <p:spPr bwMode="auto">
          <a:xfrm>
            <a:off x="4535248" y="548680"/>
            <a:ext cx="4197864" cy="2736304"/>
          </a:xfrm>
          <a:prstGeom prst="rect">
            <a:avLst/>
          </a:prstGeom>
          <a:noFill/>
        </p:spPr>
      </p:pic>
      <p:sp>
        <p:nvSpPr>
          <p:cNvPr id="4" name="3 CuadroTexto"/>
          <p:cNvSpPr txBox="1"/>
          <p:nvPr/>
        </p:nvSpPr>
        <p:spPr>
          <a:xfrm>
            <a:off x="251520" y="116632"/>
            <a:ext cx="2362245" cy="461665"/>
          </a:xfrm>
          <a:prstGeom prst="rect">
            <a:avLst/>
          </a:prstGeom>
          <a:noFill/>
        </p:spPr>
        <p:txBody>
          <a:bodyPr wrap="none" rtlCol="0">
            <a:spAutoFit/>
          </a:bodyPr>
          <a:lstStyle/>
          <a:p>
            <a:r>
              <a:rPr lang="es-ES" sz="2400" b="1" u="sng" dirty="0" err="1" smtClean="0"/>
              <a:t>Why</a:t>
            </a:r>
            <a:r>
              <a:rPr lang="es-ES" sz="2400" b="1" u="sng" dirty="0" smtClean="0"/>
              <a:t> </a:t>
            </a:r>
            <a:r>
              <a:rPr lang="es-ES" sz="2400" b="1" u="sng" dirty="0" err="1" smtClean="0"/>
              <a:t>this</a:t>
            </a:r>
            <a:r>
              <a:rPr lang="es-ES" sz="2400" b="1" u="sng" dirty="0" smtClean="0"/>
              <a:t> </a:t>
            </a:r>
            <a:r>
              <a:rPr lang="es-ES" sz="2400" b="1" u="sng" dirty="0" err="1" smtClean="0"/>
              <a:t>period</a:t>
            </a:r>
            <a:r>
              <a:rPr lang="es-ES" sz="2400" b="1" u="sng" dirty="0" smtClean="0"/>
              <a:t>?</a:t>
            </a:r>
            <a:endParaRPr lang="es-ES" sz="2400" b="1" u="sng" dirty="0"/>
          </a:p>
        </p:txBody>
      </p:sp>
      <p:sp>
        <p:nvSpPr>
          <p:cNvPr id="5" name="4 Cerrar llave"/>
          <p:cNvSpPr/>
          <p:nvPr/>
        </p:nvSpPr>
        <p:spPr>
          <a:xfrm rot="5400000">
            <a:off x="971600" y="2132856"/>
            <a:ext cx="576064" cy="1152128"/>
          </a:xfrm>
          <a:prstGeom prst="rightBrace">
            <a:avLst>
              <a:gd name="adj1" fmla="val 2500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6" name="5 Cerrar llave"/>
          <p:cNvSpPr/>
          <p:nvPr/>
        </p:nvSpPr>
        <p:spPr>
          <a:xfrm rot="5400000">
            <a:off x="5220072" y="2204864"/>
            <a:ext cx="576064" cy="1152128"/>
          </a:xfrm>
          <a:prstGeom prst="rightBrace">
            <a:avLst>
              <a:gd name="adj1" fmla="val 25000"/>
              <a:gd name="adj2"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7" name="6 CuadroTexto"/>
          <p:cNvSpPr txBox="1"/>
          <p:nvPr/>
        </p:nvSpPr>
        <p:spPr>
          <a:xfrm>
            <a:off x="0" y="3429000"/>
            <a:ext cx="9133843" cy="3477875"/>
          </a:xfrm>
          <a:prstGeom prst="rect">
            <a:avLst/>
          </a:prstGeom>
          <a:noFill/>
        </p:spPr>
        <p:txBody>
          <a:bodyPr wrap="none" rtlCol="0">
            <a:spAutoFit/>
          </a:bodyPr>
          <a:lstStyle/>
          <a:p>
            <a:r>
              <a:rPr lang="es-ES" sz="2200" dirty="0" err="1" smtClean="0"/>
              <a:t>The</a:t>
            </a:r>
            <a:r>
              <a:rPr lang="es-ES" sz="2200" dirty="0" smtClean="0"/>
              <a:t> </a:t>
            </a:r>
            <a:r>
              <a:rPr lang="es-ES" sz="2200" dirty="0" err="1" smtClean="0"/>
              <a:t>period</a:t>
            </a:r>
            <a:r>
              <a:rPr lang="es-ES" sz="2200" dirty="0" smtClean="0"/>
              <a:t> 1940-1965:</a:t>
            </a:r>
          </a:p>
          <a:p>
            <a:endParaRPr lang="es-ES" sz="2200" dirty="0"/>
          </a:p>
          <a:p>
            <a:r>
              <a:rPr lang="es-ES" sz="2200" dirty="0" smtClean="0"/>
              <a:t>- </a:t>
            </a:r>
            <a:r>
              <a:rPr lang="es-ES" sz="2200" dirty="0" err="1" smtClean="0"/>
              <a:t>According</a:t>
            </a:r>
            <a:r>
              <a:rPr lang="es-ES" sz="2200" dirty="0" smtClean="0"/>
              <a:t> </a:t>
            </a:r>
            <a:r>
              <a:rPr lang="es-ES" sz="2200" dirty="0" err="1" smtClean="0"/>
              <a:t>to</a:t>
            </a:r>
            <a:r>
              <a:rPr lang="es-ES" sz="2200" dirty="0" smtClean="0"/>
              <a:t> IPCC (2014) 1951 </a:t>
            </a:r>
            <a:r>
              <a:rPr lang="es-ES" sz="2200" dirty="0" err="1" smtClean="0"/>
              <a:t>anthropogenic</a:t>
            </a:r>
            <a:r>
              <a:rPr lang="es-ES" sz="2200" dirty="0" smtClean="0"/>
              <a:t> </a:t>
            </a:r>
            <a:r>
              <a:rPr lang="es-ES" sz="2200" dirty="0" err="1" smtClean="0"/>
              <a:t>warming</a:t>
            </a:r>
            <a:r>
              <a:rPr lang="es-ES" sz="2200" dirty="0" smtClean="0"/>
              <a:t> </a:t>
            </a:r>
            <a:r>
              <a:rPr lang="es-ES" sz="2200" dirty="0" err="1" smtClean="0"/>
              <a:t>starts</a:t>
            </a:r>
            <a:r>
              <a:rPr lang="es-ES" sz="2200" dirty="0" smtClean="0"/>
              <a:t> </a:t>
            </a:r>
            <a:r>
              <a:rPr lang="es-ES" sz="2200" dirty="0" err="1" smtClean="0"/>
              <a:t>to</a:t>
            </a:r>
            <a:r>
              <a:rPr lang="es-ES" sz="2200" dirty="0" smtClean="0"/>
              <a:t> be </a:t>
            </a:r>
            <a:r>
              <a:rPr lang="es-ES" sz="2200" dirty="0" err="1" smtClean="0"/>
              <a:t>rellevant</a:t>
            </a:r>
            <a:r>
              <a:rPr lang="es-ES" sz="2200" dirty="0" smtClean="0"/>
              <a:t>. </a:t>
            </a:r>
          </a:p>
          <a:p>
            <a:endParaRPr lang="es-ES" sz="2200" dirty="0" smtClean="0"/>
          </a:p>
          <a:p>
            <a:pPr>
              <a:buFontTx/>
              <a:buChar char="-"/>
            </a:pPr>
            <a:r>
              <a:rPr lang="es-ES" sz="2200" dirty="0" err="1" smtClean="0"/>
              <a:t>Previous</a:t>
            </a:r>
            <a:r>
              <a:rPr lang="es-ES" sz="2200" dirty="0" smtClean="0"/>
              <a:t> </a:t>
            </a:r>
            <a:r>
              <a:rPr lang="es-ES" sz="2200" dirty="0" err="1" smtClean="0"/>
              <a:t>to</a:t>
            </a:r>
            <a:r>
              <a:rPr lang="es-ES" sz="2200" dirty="0" smtClean="0"/>
              <a:t> </a:t>
            </a:r>
            <a:r>
              <a:rPr lang="es-ES" sz="2200" dirty="0" err="1" smtClean="0"/>
              <a:t>the</a:t>
            </a:r>
            <a:r>
              <a:rPr lang="es-ES" sz="2200" dirty="0" smtClean="0"/>
              <a:t> </a:t>
            </a:r>
            <a:r>
              <a:rPr lang="es-ES" sz="2200" dirty="0" err="1" smtClean="0"/>
              <a:t>large</a:t>
            </a:r>
            <a:r>
              <a:rPr lang="es-ES" sz="2200" dirty="0" smtClean="0"/>
              <a:t> </a:t>
            </a:r>
            <a:r>
              <a:rPr lang="es-ES" sz="2200" dirty="0" err="1" smtClean="0"/>
              <a:t>signal</a:t>
            </a:r>
            <a:r>
              <a:rPr lang="es-ES" sz="2200" dirty="0" smtClean="0"/>
              <a:t> of </a:t>
            </a:r>
            <a:r>
              <a:rPr lang="es-ES" sz="2200" dirty="0" err="1" smtClean="0"/>
              <a:t>climate</a:t>
            </a:r>
            <a:r>
              <a:rPr lang="es-ES" sz="2200" dirty="0" smtClean="0"/>
              <a:t> </a:t>
            </a:r>
            <a:r>
              <a:rPr lang="es-ES" sz="2200" dirty="0" err="1" smtClean="0"/>
              <a:t>change</a:t>
            </a:r>
            <a:endParaRPr lang="es-ES" sz="2200" dirty="0" smtClean="0"/>
          </a:p>
          <a:p>
            <a:endParaRPr lang="es-ES" sz="2200" dirty="0" smtClean="0"/>
          </a:p>
          <a:p>
            <a:pPr>
              <a:buFontTx/>
              <a:buChar char="-"/>
            </a:pPr>
            <a:r>
              <a:rPr lang="en-US" sz="2200" dirty="0" smtClean="0"/>
              <a:t>There are old people remembering weather during this period (aged &gt;75)</a:t>
            </a:r>
          </a:p>
          <a:p>
            <a:pPr>
              <a:buFontTx/>
              <a:buChar char="-"/>
            </a:pPr>
            <a:endParaRPr lang="es-ES" sz="2200" dirty="0" smtClean="0"/>
          </a:p>
          <a:p>
            <a:pPr algn="ctr"/>
            <a:r>
              <a:rPr lang="en-US" sz="2200" dirty="0" smtClean="0"/>
              <a:t>This is an opportunity (</a:t>
            </a:r>
            <a:r>
              <a:rPr lang="en-US" sz="2200" b="1" dirty="0" smtClean="0"/>
              <a:t>the last generation before the great change in the </a:t>
            </a:r>
          </a:p>
          <a:p>
            <a:pPr algn="ctr"/>
            <a:r>
              <a:rPr lang="en-US" sz="2200" b="1" dirty="0" smtClean="0"/>
              <a:t>tendency in weather</a:t>
            </a:r>
            <a:r>
              <a:rPr lang="en-US" sz="2200" dirty="0" smtClean="0"/>
              <a:t>) to recover its memories.</a:t>
            </a:r>
            <a:endParaRPr lang="es-ES" sz="22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9512" y="476672"/>
            <a:ext cx="8568952" cy="6032421"/>
          </a:xfrm>
          <a:prstGeom prst="rect">
            <a:avLst/>
          </a:prstGeom>
          <a:noFill/>
        </p:spPr>
        <p:txBody>
          <a:bodyPr wrap="square" rtlCol="0">
            <a:spAutoFit/>
          </a:bodyPr>
          <a:lstStyle/>
          <a:p>
            <a:r>
              <a:rPr lang="en-US" sz="2800" b="1" u="sng" dirty="0" smtClean="0"/>
              <a:t>The goal of this project </a:t>
            </a:r>
            <a:r>
              <a:rPr lang="en-US" sz="2800" dirty="0" smtClean="0"/>
              <a:t>:</a:t>
            </a:r>
          </a:p>
          <a:p>
            <a:endParaRPr lang="en-US" sz="2000" dirty="0"/>
          </a:p>
          <a:p>
            <a:endParaRPr lang="en-US" sz="2000" dirty="0" smtClean="0"/>
          </a:p>
          <a:p>
            <a:endParaRPr lang="en-US" sz="2000" dirty="0" smtClean="0"/>
          </a:p>
          <a:p>
            <a:endParaRPr lang="en-US" sz="2000" dirty="0" smtClean="0"/>
          </a:p>
          <a:p>
            <a:pPr>
              <a:buFontTx/>
              <a:buChar char="-"/>
            </a:pPr>
            <a:r>
              <a:rPr lang="en-US" sz="2000" dirty="0" smtClean="0"/>
              <a:t> To </a:t>
            </a:r>
            <a:r>
              <a:rPr lang="en-US" sz="2000" b="1" dirty="0" smtClean="0"/>
              <a:t>recover memories of old people </a:t>
            </a:r>
            <a:r>
              <a:rPr lang="en-US" sz="2000" dirty="0" smtClean="0"/>
              <a:t>about past weather in order to understand better how the climate has changed since 1940 until now.</a:t>
            </a:r>
          </a:p>
          <a:p>
            <a:pPr>
              <a:buFontTx/>
              <a:buChar char="-"/>
            </a:pPr>
            <a:endParaRPr lang="en-US" sz="2000" dirty="0" smtClean="0"/>
          </a:p>
          <a:p>
            <a:pPr>
              <a:buFontTx/>
              <a:buChar char="-"/>
            </a:pPr>
            <a:r>
              <a:rPr lang="en-US" sz="2000" dirty="0" smtClean="0"/>
              <a:t>To recover and use complementary data to the instrumental one and numerical models for studying climate change, and so to </a:t>
            </a:r>
            <a:r>
              <a:rPr lang="en-US" sz="2000" b="1" dirty="0" smtClean="0"/>
              <a:t>take another approach of social changes due to climate change</a:t>
            </a:r>
            <a:r>
              <a:rPr lang="en-US" sz="2000" dirty="0" smtClean="0"/>
              <a:t>. </a:t>
            </a:r>
          </a:p>
          <a:p>
            <a:pPr>
              <a:buFontTx/>
              <a:buChar char="-"/>
            </a:pPr>
            <a:endParaRPr lang="en-US" sz="2000" dirty="0" smtClean="0"/>
          </a:p>
          <a:p>
            <a:pPr>
              <a:buFontTx/>
              <a:buChar char="-"/>
            </a:pPr>
            <a:r>
              <a:rPr lang="en-US" sz="2000" dirty="0" smtClean="0"/>
              <a:t>To </a:t>
            </a:r>
            <a:r>
              <a:rPr lang="en-US" sz="2000" b="1" dirty="0" smtClean="0"/>
              <a:t>create a audiovisual </a:t>
            </a:r>
            <a:r>
              <a:rPr lang="en-US" sz="2000" dirty="0" smtClean="0"/>
              <a:t>doc summarizing these memories (such as it is common to recovering memories about the Civil War, World War II, etc…)</a:t>
            </a:r>
          </a:p>
          <a:p>
            <a:endParaRPr lang="en-US" sz="2000" dirty="0" smtClean="0"/>
          </a:p>
          <a:p>
            <a:pPr>
              <a:buFontTx/>
              <a:buChar char="-"/>
            </a:pPr>
            <a:r>
              <a:rPr lang="en-US" sz="2000" dirty="0" smtClean="0"/>
              <a:t>To develop a </a:t>
            </a:r>
            <a:r>
              <a:rPr lang="en-US" sz="2000" b="1" dirty="0" smtClean="0"/>
              <a:t>educational project </a:t>
            </a:r>
            <a:r>
              <a:rPr lang="en-US" sz="2000" dirty="0" smtClean="0"/>
              <a:t>(for elementary school) involving older and younger citizens. </a:t>
            </a:r>
          </a:p>
          <a:p>
            <a:pPr>
              <a:buFontTx/>
              <a:buChar char="-"/>
            </a:pPr>
            <a:endParaRPr lang="en-US" sz="2000" dirty="0" smtClean="0"/>
          </a:p>
          <a:p>
            <a:pPr>
              <a:buFontTx/>
              <a:buChar char="-"/>
            </a:pPr>
            <a:endParaRPr lang="en-US" dirty="0"/>
          </a:p>
        </p:txBody>
      </p:sp>
      <p:pic>
        <p:nvPicPr>
          <p:cNvPr id="3" name="Picture 2" descr="Imatge relacionada"/>
          <p:cNvPicPr>
            <a:picLocks noChangeAspect="1" noChangeArrowheads="1"/>
          </p:cNvPicPr>
          <p:nvPr/>
        </p:nvPicPr>
        <p:blipFill>
          <a:blip r:embed="rId2" cstate="print"/>
          <a:srcRect/>
          <a:stretch>
            <a:fillRect/>
          </a:stretch>
        </p:blipFill>
        <p:spPr bwMode="auto">
          <a:xfrm>
            <a:off x="6012160" y="260648"/>
            <a:ext cx="2112235" cy="1584176"/>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771800" y="620688"/>
            <a:ext cx="24482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Call</a:t>
            </a:r>
            <a:r>
              <a:rPr lang="es-ES" dirty="0" smtClean="0"/>
              <a:t> </a:t>
            </a:r>
            <a:r>
              <a:rPr lang="es-ES" dirty="0" err="1" smtClean="0"/>
              <a:t>for</a:t>
            </a:r>
            <a:r>
              <a:rPr lang="es-ES" dirty="0" smtClean="0"/>
              <a:t> testimonies</a:t>
            </a:r>
          </a:p>
          <a:p>
            <a:pPr algn="ctr"/>
            <a:r>
              <a:rPr lang="es-ES" dirty="0" smtClean="0"/>
              <a:t>5 </a:t>
            </a:r>
            <a:r>
              <a:rPr lang="es-ES" dirty="0" err="1" smtClean="0"/>
              <a:t>had</a:t>
            </a:r>
            <a:r>
              <a:rPr lang="es-ES" dirty="0" smtClean="0"/>
              <a:t> </a:t>
            </a:r>
            <a:r>
              <a:rPr lang="es-ES" dirty="0" err="1" smtClean="0"/>
              <a:t>been</a:t>
            </a:r>
            <a:r>
              <a:rPr lang="es-ES" dirty="0" smtClean="0"/>
              <a:t> </a:t>
            </a:r>
            <a:r>
              <a:rPr lang="es-ES" dirty="0" err="1" smtClean="0"/>
              <a:t>selected</a:t>
            </a:r>
            <a:r>
              <a:rPr lang="es-ES" dirty="0" smtClean="0"/>
              <a:t> </a:t>
            </a:r>
            <a:r>
              <a:rPr lang="es-ES" dirty="0" err="1" smtClean="0"/>
              <a:t>for</a:t>
            </a:r>
            <a:r>
              <a:rPr lang="es-ES" dirty="0" smtClean="0"/>
              <a:t> </a:t>
            </a:r>
            <a:r>
              <a:rPr lang="es-ES" dirty="0" err="1" smtClean="0"/>
              <a:t>the</a:t>
            </a:r>
            <a:r>
              <a:rPr lang="es-ES" dirty="0" smtClean="0"/>
              <a:t> video</a:t>
            </a:r>
            <a:endParaRPr lang="es-ES" dirty="0"/>
          </a:p>
        </p:txBody>
      </p:sp>
      <p:sp>
        <p:nvSpPr>
          <p:cNvPr id="5" name="4 Rectángulo"/>
          <p:cNvSpPr/>
          <p:nvPr/>
        </p:nvSpPr>
        <p:spPr>
          <a:xfrm>
            <a:off x="1475656" y="2276872"/>
            <a:ext cx="24482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Record </a:t>
            </a:r>
            <a:r>
              <a:rPr lang="es-ES" dirty="0" err="1" smtClean="0"/>
              <a:t>the</a:t>
            </a:r>
            <a:r>
              <a:rPr lang="es-ES" dirty="0" smtClean="0"/>
              <a:t> video</a:t>
            </a:r>
            <a:endParaRPr lang="es-ES" dirty="0"/>
          </a:p>
        </p:txBody>
      </p:sp>
      <p:sp>
        <p:nvSpPr>
          <p:cNvPr id="6" name="5 Rectángulo"/>
          <p:cNvSpPr/>
          <p:nvPr/>
        </p:nvSpPr>
        <p:spPr>
          <a:xfrm>
            <a:off x="4139952" y="2276872"/>
            <a:ext cx="24482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A </a:t>
            </a:r>
            <a:r>
              <a:rPr lang="es-ES" dirty="0" err="1" smtClean="0"/>
              <a:t>survey</a:t>
            </a:r>
            <a:r>
              <a:rPr lang="es-ES" dirty="0" smtClean="0"/>
              <a:t> </a:t>
            </a:r>
            <a:r>
              <a:rPr lang="es-ES" dirty="0" err="1" smtClean="0"/>
              <a:t>is</a:t>
            </a:r>
            <a:r>
              <a:rPr lang="es-ES" dirty="0" smtClean="0"/>
              <a:t> </a:t>
            </a:r>
            <a:r>
              <a:rPr lang="es-ES" dirty="0" err="1" smtClean="0"/>
              <a:t>performed</a:t>
            </a:r>
            <a:r>
              <a:rPr lang="es-ES" dirty="0" smtClean="0"/>
              <a:t> in </a:t>
            </a:r>
            <a:r>
              <a:rPr lang="es-ES" dirty="0" err="1" smtClean="0"/>
              <a:t>all</a:t>
            </a:r>
            <a:r>
              <a:rPr lang="es-ES" dirty="0" smtClean="0"/>
              <a:t> </a:t>
            </a:r>
            <a:r>
              <a:rPr lang="es-ES" dirty="0" err="1" smtClean="0"/>
              <a:t>elderly</a:t>
            </a:r>
            <a:r>
              <a:rPr lang="es-ES" dirty="0" smtClean="0"/>
              <a:t> </a:t>
            </a:r>
            <a:r>
              <a:rPr lang="es-ES" dirty="0" err="1" smtClean="0"/>
              <a:t>people's</a:t>
            </a:r>
            <a:r>
              <a:rPr lang="es-ES" dirty="0" smtClean="0"/>
              <a:t> home</a:t>
            </a:r>
            <a:endParaRPr lang="es-ES" dirty="0"/>
          </a:p>
        </p:txBody>
      </p:sp>
      <p:sp>
        <p:nvSpPr>
          <p:cNvPr id="7" name="6 Rectángulo"/>
          <p:cNvSpPr/>
          <p:nvPr/>
        </p:nvSpPr>
        <p:spPr>
          <a:xfrm>
            <a:off x="2843808" y="4005064"/>
            <a:ext cx="24482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Extract</a:t>
            </a:r>
            <a:r>
              <a:rPr lang="es-ES" dirty="0" smtClean="0"/>
              <a:t> data </a:t>
            </a:r>
            <a:r>
              <a:rPr lang="es-ES" dirty="0" err="1" smtClean="0"/>
              <a:t>from</a:t>
            </a:r>
            <a:r>
              <a:rPr lang="es-ES" dirty="0" smtClean="0"/>
              <a:t> testimonies</a:t>
            </a:r>
            <a:endParaRPr lang="es-ES" dirty="0"/>
          </a:p>
        </p:txBody>
      </p:sp>
      <p:sp>
        <p:nvSpPr>
          <p:cNvPr id="8" name="7 Rectángulo"/>
          <p:cNvSpPr/>
          <p:nvPr/>
        </p:nvSpPr>
        <p:spPr>
          <a:xfrm>
            <a:off x="2843808" y="5445224"/>
            <a:ext cx="244827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smtClean="0"/>
              <a:t>Educational</a:t>
            </a:r>
            <a:r>
              <a:rPr lang="es-ES" dirty="0" smtClean="0"/>
              <a:t> </a:t>
            </a:r>
            <a:r>
              <a:rPr lang="es-ES" dirty="0" err="1" smtClean="0"/>
              <a:t>project</a:t>
            </a:r>
            <a:r>
              <a:rPr lang="es-ES" dirty="0" smtClean="0"/>
              <a:t> </a:t>
            </a:r>
            <a:r>
              <a:rPr lang="es-ES" dirty="0" err="1" smtClean="0"/>
              <a:t>for</a:t>
            </a:r>
            <a:r>
              <a:rPr lang="es-ES" dirty="0" smtClean="0"/>
              <a:t> </a:t>
            </a:r>
            <a:r>
              <a:rPr lang="es-ES" dirty="0" err="1" smtClean="0"/>
              <a:t>elementary</a:t>
            </a:r>
            <a:r>
              <a:rPr lang="es-ES" dirty="0" smtClean="0"/>
              <a:t> </a:t>
            </a:r>
            <a:r>
              <a:rPr lang="es-ES" dirty="0" err="1" smtClean="0"/>
              <a:t>schools</a:t>
            </a:r>
            <a:endParaRPr lang="es-ES" dirty="0" smtClean="0"/>
          </a:p>
          <a:p>
            <a:pPr algn="ctr"/>
            <a:r>
              <a:rPr lang="es-ES" dirty="0" smtClean="0"/>
              <a:t>In </a:t>
            </a:r>
            <a:r>
              <a:rPr lang="es-ES" dirty="0" err="1" smtClean="0"/>
              <a:t>progress</a:t>
            </a:r>
            <a:r>
              <a:rPr lang="es-ES" dirty="0" smtClean="0"/>
              <a:t> (2019)</a:t>
            </a:r>
            <a:endParaRPr lang="es-ES" dirty="0"/>
          </a:p>
        </p:txBody>
      </p:sp>
      <p:cxnSp>
        <p:nvCxnSpPr>
          <p:cNvPr id="10" name="9 Conector recto de flecha"/>
          <p:cNvCxnSpPr>
            <a:stCxn id="4" idx="2"/>
          </p:cNvCxnSpPr>
          <p:nvPr/>
        </p:nvCxnSpPr>
        <p:spPr>
          <a:xfrm flipH="1">
            <a:off x="2987824" y="1772816"/>
            <a:ext cx="1008112" cy="50405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10 Conector recto de flecha"/>
          <p:cNvCxnSpPr/>
          <p:nvPr/>
        </p:nvCxnSpPr>
        <p:spPr>
          <a:xfrm>
            <a:off x="3995936" y="1772816"/>
            <a:ext cx="936104" cy="504056"/>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 name="13 CuadroTexto"/>
          <p:cNvSpPr txBox="1"/>
          <p:nvPr/>
        </p:nvSpPr>
        <p:spPr>
          <a:xfrm>
            <a:off x="179512" y="188640"/>
            <a:ext cx="2198038" cy="523220"/>
          </a:xfrm>
          <a:prstGeom prst="rect">
            <a:avLst/>
          </a:prstGeom>
          <a:noFill/>
        </p:spPr>
        <p:txBody>
          <a:bodyPr wrap="none" rtlCol="0">
            <a:spAutoFit/>
          </a:bodyPr>
          <a:lstStyle/>
          <a:p>
            <a:r>
              <a:rPr lang="es-ES" sz="2800" b="1" u="sng" dirty="0" err="1" smtClean="0"/>
              <a:t>Methodology</a:t>
            </a:r>
            <a:endParaRPr lang="es-ES" sz="2800" b="1" u="sng" dirty="0"/>
          </a:p>
        </p:txBody>
      </p:sp>
      <p:cxnSp>
        <p:nvCxnSpPr>
          <p:cNvPr id="12" name="9 Conector recto de flecha"/>
          <p:cNvCxnSpPr>
            <a:endCxn id="7" idx="0"/>
          </p:cNvCxnSpPr>
          <p:nvPr/>
        </p:nvCxnSpPr>
        <p:spPr>
          <a:xfrm>
            <a:off x="2627784" y="3429000"/>
            <a:ext cx="1440160" cy="57606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 name="9 Conector recto de flecha"/>
          <p:cNvCxnSpPr/>
          <p:nvPr/>
        </p:nvCxnSpPr>
        <p:spPr>
          <a:xfrm flipH="1">
            <a:off x="4211960" y="3429000"/>
            <a:ext cx="1080120" cy="57606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5" name="9 Conector recto de flecha"/>
          <p:cNvCxnSpPr>
            <a:endCxn id="8" idx="0"/>
          </p:cNvCxnSpPr>
          <p:nvPr/>
        </p:nvCxnSpPr>
        <p:spPr>
          <a:xfrm>
            <a:off x="4067944" y="5157192"/>
            <a:ext cx="0" cy="28803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8" name="Title 17"/>
          <p:cNvSpPr>
            <a:spLocks noGrp="1"/>
          </p:cNvSpPr>
          <p:nvPr>
            <p:ph type="title"/>
          </p:nvPr>
        </p:nvSpPr>
        <p:spPr/>
        <p:txBody>
          <a:bodyPr/>
          <a:lstStyle/>
          <a:p>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par>
                                <p:cTn id="22" presetID="9"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932</Words>
  <Application>Microsoft Macintosh PowerPoint</Application>
  <PresentationFormat>On-screen Show (4:3)</PresentationFormat>
  <Paragraphs>106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Tema de Office</vt:lpstr>
      <vt:lpstr>Climate testimonies: a educational project for recovering the climatic memory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Dep. Informàtica - Ajuntament de Viladecans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testimonies: a educational project for recovering the climatic memory</dc:title>
  <dc:creator>xenadm</dc:creator>
  <cp:lastModifiedBy>Anonimous Mazon</cp:lastModifiedBy>
  <cp:revision>54</cp:revision>
  <dcterms:created xsi:type="dcterms:W3CDTF">2018-08-01T10:23:41Z</dcterms:created>
  <dcterms:modified xsi:type="dcterms:W3CDTF">2019-11-29T07:23:47Z</dcterms:modified>
</cp:coreProperties>
</file>