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11" r:id="rId2"/>
    <p:sldId id="325" r:id="rId3"/>
    <p:sldId id="288" r:id="rId4"/>
    <p:sldId id="287" r:id="rId5"/>
    <p:sldId id="289" r:id="rId6"/>
    <p:sldId id="342" r:id="rId7"/>
    <p:sldId id="343" r:id="rId8"/>
    <p:sldId id="292" r:id="rId9"/>
    <p:sldId id="310" r:id="rId10"/>
    <p:sldId id="337" r:id="rId11"/>
    <p:sldId id="319" r:id="rId12"/>
    <p:sldId id="328" r:id="rId13"/>
    <p:sldId id="271" r:id="rId14"/>
  </p:sldIdLst>
  <p:sldSz cx="9144000" cy="6858000" type="screen4x3"/>
  <p:notesSz cx="6662738" cy="9866313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BFB"/>
    <a:srgbClr val="DCE6F2"/>
    <a:srgbClr val="FCD3B2"/>
    <a:srgbClr val="FDE6D3"/>
    <a:srgbClr val="CC0000"/>
    <a:srgbClr val="97151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05" autoAdjust="0"/>
    <p:restoredTop sz="94660"/>
  </p:normalViewPr>
  <p:slideViewPr>
    <p:cSldViewPr snapToGrid="0">
      <p:cViewPr>
        <p:scale>
          <a:sx n="75" d="100"/>
          <a:sy n="75" d="100"/>
        </p:scale>
        <p:origin x="-1470" y="-354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E26426-E3F4-4EC3-81A6-BA3A2105DA34}" type="datetimeFigureOut">
              <a:rPr lang="ca-ES" smtClean="0"/>
              <a:pPr/>
              <a:t>07/02/2013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65188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66274" y="4686499"/>
            <a:ext cx="533019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Haga clic para modificar el estilo de texto del patrón</a:t>
            </a:r>
          </a:p>
          <a:p>
            <a:pPr lvl="1"/>
            <a:r>
              <a:rPr lang="ca-ES" smtClean="0"/>
              <a:t>Segundo nivel</a:t>
            </a:r>
          </a:p>
          <a:p>
            <a:pPr lvl="2"/>
            <a:r>
              <a:rPr lang="ca-ES" smtClean="0"/>
              <a:t>Tercer nivel</a:t>
            </a:r>
          </a:p>
          <a:p>
            <a:pPr lvl="3"/>
            <a:r>
              <a:rPr lang="ca-ES" smtClean="0"/>
              <a:t>Cuarto nivel</a:t>
            </a:r>
          </a:p>
          <a:p>
            <a:pPr lvl="4"/>
            <a:r>
              <a:rPr lang="ca-ES" smtClean="0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887186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774010" y="9371285"/>
            <a:ext cx="2887186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74BB2F-F984-4B4D-84BB-024D5970D5FB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="" xmlns:p14="http://schemas.microsoft.com/office/powerpoint/2010/main" val="2305665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28662" y="222539"/>
            <a:ext cx="6988966" cy="857248"/>
          </a:xfrm>
        </p:spPr>
        <p:txBody>
          <a:bodyPr/>
          <a:lstStyle>
            <a:lvl1pPr>
              <a:defRPr/>
            </a:lvl1pPr>
          </a:lstStyle>
          <a:p>
            <a:r>
              <a:rPr lang="ca-ES" dirty="0" smtClean="0"/>
              <a:t>Afegeix el text</a:t>
            </a:r>
            <a:endParaRPr lang="ca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44832"/>
            <a:ext cx="8229600" cy="4281339"/>
          </a:xfrm>
        </p:spPr>
        <p:txBody>
          <a:bodyPr/>
          <a:lstStyle/>
          <a:p>
            <a:pPr lvl="0"/>
            <a:r>
              <a:rPr lang="ca-ES" dirty="0" err="1" smtClean="0"/>
              <a:t>Haga</a:t>
            </a:r>
            <a:r>
              <a:rPr lang="ca-ES" dirty="0" smtClean="0"/>
              <a:t> clic para modificar el estilo de </a:t>
            </a:r>
            <a:r>
              <a:rPr lang="ca-ES" dirty="0" err="1" smtClean="0"/>
              <a:t>texto</a:t>
            </a:r>
            <a:r>
              <a:rPr lang="ca-ES" dirty="0" smtClean="0"/>
              <a:t> del </a:t>
            </a:r>
            <a:r>
              <a:rPr lang="ca-ES" dirty="0" err="1" smtClean="0"/>
              <a:t>patrón</a:t>
            </a:r>
            <a:endParaRPr lang="ca-ES" dirty="0" smtClean="0"/>
          </a:p>
          <a:p>
            <a:pPr lvl="1"/>
            <a:r>
              <a:rPr lang="ca-ES" dirty="0" err="1" smtClean="0"/>
              <a:t>Segundo</a:t>
            </a:r>
            <a:r>
              <a:rPr lang="ca-ES" dirty="0" smtClean="0"/>
              <a:t> </a:t>
            </a:r>
            <a:r>
              <a:rPr lang="ca-ES" dirty="0" err="1" smtClean="0"/>
              <a:t>nivel</a:t>
            </a:r>
            <a:endParaRPr lang="ca-ES" dirty="0" smtClean="0"/>
          </a:p>
          <a:p>
            <a:pPr lvl="2"/>
            <a:r>
              <a:rPr lang="ca-ES" dirty="0" smtClean="0"/>
              <a:t>Tercer </a:t>
            </a:r>
            <a:r>
              <a:rPr lang="ca-ES" dirty="0" err="1" smtClean="0"/>
              <a:t>nivel</a:t>
            </a:r>
            <a:endParaRPr lang="ca-ES" dirty="0" smtClean="0"/>
          </a:p>
          <a:p>
            <a:pPr lvl="3"/>
            <a:r>
              <a:rPr lang="ca-ES" dirty="0" err="1" smtClean="0"/>
              <a:t>Cuarto</a:t>
            </a:r>
            <a:r>
              <a:rPr lang="ca-ES" dirty="0" smtClean="0"/>
              <a:t> </a:t>
            </a:r>
            <a:r>
              <a:rPr lang="ca-ES" dirty="0" err="1" smtClean="0"/>
              <a:t>nivel</a:t>
            </a:r>
            <a:endParaRPr lang="ca-ES" dirty="0" smtClean="0"/>
          </a:p>
          <a:p>
            <a:pPr lvl="4"/>
            <a:r>
              <a:rPr lang="ca-ES" dirty="0" smtClean="0"/>
              <a:t>Quinto </a:t>
            </a:r>
            <a:r>
              <a:rPr lang="ca-ES" dirty="0" err="1" smtClean="0"/>
              <a:t>nivel</a:t>
            </a:r>
            <a:endParaRPr lang="ca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AA44-8006-4722-A6AD-9BB6C67818C5}" type="datetime1">
              <a:rPr lang="ca-ES" smtClean="0"/>
              <a:pPr/>
              <a:t>07/02/2013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grpSp>
        <p:nvGrpSpPr>
          <p:cNvPr id="8" name="7 Grupo"/>
          <p:cNvGrpSpPr/>
          <p:nvPr userDrawn="1"/>
        </p:nvGrpSpPr>
        <p:grpSpPr>
          <a:xfrm>
            <a:off x="755576" y="1196392"/>
            <a:ext cx="7997201" cy="648432"/>
            <a:chOff x="755576" y="1196392"/>
            <a:chExt cx="7997201" cy="648432"/>
          </a:xfrm>
        </p:grpSpPr>
        <p:pic>
          <p:nvPicPr>
            <p:cNvPr id="9" name="Picture 1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40777" y="1196392"/>
              <a:ext cx="7812000" cy="164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9 Rectángulo"/>
            <p:cNvSpPr/>
            <p:nvPr userDrawn="1"/>
          </p:nvSpPr>
          <p:spPr>
            <a:xfrm>
              <a:off x="755576" y="1484784"/>
              <a:ext cx="7992888" cy="3600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11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0777" y="6594019"/>
            <a:ext cx="7812000" cy="164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Rectángulo"/>
          <p:cNvSpPr/>
          <p:nvPr userDrawn="1"/>
        </p:nvSpPr>
        <p:spPr>
          <a:xfrm>
            <a:off x="755576" y="5978872"/>
            <a:ext cx="7992888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643702" y="6215090"/>
            <a:ext cx="2133600" cy="365125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28662" y="222539"/>
            <a:ext cx="6988966" cy="857248"/>
          </a:xfrm>
        </p:spPr>
        <p:txBody>
          <a:bodyPr/>
          <a:lstStyle>
            <a:lvl1pPr>
              <a:defRPr/>
            </a:lvl1pPr>
          </a:lstStyle>
          <a:p>
            <a:r>
              <a:rPr lang="ca-ES" dirty="0" smtClean="0"/>
              <a:t>Afegeix el text</a:t>
            </a:r>
            <a:endParaRPr lang="ca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1AA44-8006-4722-A6AD-9BB6C67818C5}" type="datetime1">
              <a:rPr lang="ca-ES" smtClean="0"/>
              <a:pPr/>
              <a:t>07/02/2013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grpSp>
        <p:nvGrpSpPr>
          <p:cNvPr id="8" name="7 Grupo"/>
          <p:cNvGrpSpPr/>
          <p:nvPr userDrawn="1"/>
        </p:nvGrpSpPr>
        <p:grpSpPr>
          <a:xfrm>
            <a:off x="755576" y="1196392"/>
            <a:ext cx="7997201" cy="648432"/>
            <a:chOff x="755576" y="1196392"/>
            <a:chExt cx="7997201" cy="648432"/>
          </a:xfrm>
        </p:grpSpPr>
        <p:pic>
          <p:nvPicPr>
            <p:cNvPr id="9" name="Picture 1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40777" y="1196392"/>
              <a:ext cx="7812000" cy="164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9 Rectángulo"/>
            <p:cNvSpPr/>
            <p:nvPr userDrawn="1"/>
          </p:nvSpPr>
          <p:spPr>
            <a:xfrm>
              <a:off x="755576" y="1484784"/>
              <a:ext cx="7992888" cy="3600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11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0777" y="6594019"/>
            <a:ext cx="7812000" cy="164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Rectángulo"/>
          <p:cNvSpPr/>
          <p:nvPr userDrawn="1"/>
        </p:nvSpPr>
        <p:spPr>
          <a:xfrm>
            <a:off x="755576" y="5978872"/>
            <a:ext cx="7992888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643702" y="6215090"/>
            <a:ext cx="2133600" cy="365125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="" xmlns:p14="http://schemas.microsoft.com/office/powerpoint/2010/main" val="4015799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D30A256A-E119-4138-B8BD-9A811D2A1386@no-dns-available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6794" y="0"/>
            <a:ext cx="9150795" cy="686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928663" y="302104"/>
            <a:ext cx="6967451" cy="8572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a-ES" dirty="0" smtClean="0"/>
              <a:t>Afegeix el text</a:t>
            </a:r>
            <a:endParaRPr lang="ca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dirty="0" err="1" smtClean="0"/>
              <a:t>Haga</a:t>
            </a:r>
            <a:r>
              <a:rPr lang="ca-ES" dirty="0" smtClean="0"/>
              <a:t> clic para modificar el estilo de </a:t>
            </a:r>
            <a:r>
              <a:rPr lang="ca-ES" dirty="0" err="1" smtClean="0"/>
              <a:t>texto</a:t>
            </a:r>
            <a:r>
              <a:rPr lang="ca-ES" dirty="0" smtClean="0"/>
              <a:t> del </a:t>
            </a:r>
            <a:r>
              <a:rPr lang="ca-ES" dirty="0" err="1" smtClean="0"/>
              <a:t>patrón</a:t>
            </a:r>
            <a:endParaRPr lang="ca-ES" dirty="0" smtClean="0"/>
          </a:p>
          <a:p>
            <a:pPr lvl="1"/>
            <a:r>
              <a:rPr lang="ca-ES" dirty="0" err="1" smtClean="0"/>
              <a:t>Segundo</a:t>
            </a:r>
            <a:r>
              <a:rPr lang="ca-ES" dirty="0" smtClean="0"/>
              <a:t> </a:t>
            </a:r>
            <a:r>
              <a:rPr lang="ca-ES" dirty="0" err="1" smtClean="0"/>
              <a:t>nivel</a:t>
            </a:r>
            <a:endParaRPr lang="ca-ES" dirty="0" smtClean="0"/>
          </a:p>
          <a:p>
            <a:pPr lvl="2"/>
            <a:r>
              <a:rPr lang="ca-ES" dirty="0" smtClean="0"/>
              <a:t>Tercer </a:t>
            </a:r>
            <a:r>
              <a:rPr lang="ca-ES" dirty="0" err="1" smtClean="0"/>
              <a:t>nivel</a:t>
            </a:r>
            <a:endParaRPr lang="ca-ES" dirty="0" smtClean="0"/>
          </a:p>
          <a:p>
            <a:pPr lvl="3"/>
            <a:r>
              <a:rPr lang="ca-ES" dirty="0" err="1" smtClean="0"/>
              <a:t>Cuarto</a:t>
            </a:r>
            <a:r>
              <a:rPr lang="ca-ES" dirty="0" smtClean="0"/>
              <a:t> </a:t>
            </a:r>
            <a:r>
              <a:rPr lang="ca-ES" dirty="0" err="1" smtClean="0"/>
              <a:t>nivel</a:t>
            </a:r>
            <a:endParaRPr lang="ca-ES" dirty="0" smtClean="0"/>
          </a:p>
          <a:p>
            <a:pPr lvl="4"/>
            <a:r>
              <a:rPr lang="ca-ES" dirty="0" smtClean="0"/>
              <a:t>Quinto </a:t>
            </a:r>
            <a:r>
              <a:rPr lang="ca-ES" dirty="0" err="1" smtClean="0"/>
              <a:t>nivel</a:t>
            </a:r>
            <a:endParaRPr lang="ca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7880B-6A27-40AA-9F9C-CB2DDFBA4874}" type="datetime1">
              <a:rPr lang="ca-ES" smtClean="0"/>
              <a:pPr/>
              <a:t>07/02/2013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643702" y="621509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42549CD-9692-4C24-BA90-BBA7E1AE662A}" type="slidenum">
              <a:rPr lang="ca-ES" smtClean="0"/>
              <a:pPr/>
              <a:t>‹Nº›</a:t>
            </a:fld>
            <a:endParaRPr lang="ca-ES" dirty="0"/>
          </a:p>
        </p:txBody>
      </p:sp>
      <p:pic>
        <p:nvPicPr>
          <p:cNvPr id="10" name="Picture 5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72404" y="302104"/>
            <a:ext cx="525081" cy="25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marL="0" algn="l" defTabSz="914400" rtl="0" eaLnBrk="1" latinLnBrk="0" hangingPunct="1">
        <a:lnSpc>
          <a:spcPts val="2400"/>
        </a:lnSpc>
        <a:spcBef>
          <a:spcPct val="0"/>
        </a:spcBef>
        <a:buNone/>
        <a:defRPr lang="ca-ES" sz="1600" b="1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gif"/><Relationship Id="rId9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BF0F3F83-FD95-42AC-A912-F121AB0D68E1@no-dns-availa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" y="2"/>
            <a:ext cx="9164201" cy="687620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23554" name="QuadreDeText 9"/>
          <p:cNvSpPr txBox="1">
            <a:spLocks noChangeArrowheads="1"/>
          </p:cNvSpPr>
          <p:nvPr/>
        </p:nvSpPr>
        <p:spPr bwMode="auto">
          <a:xfrm>
            <a:off x="929263" y="1428462"/>
            <a:ext cx="7714032" cy="898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1" tIns="45704" rIns="91411" bIns="45704">
            <a:spAutoFit/>
          </a:bodyPr>
          <a:lstStyle/>
          <a:p>
            <a:pPr defTabSz="912980">
              <a:lnSpc>
                <a:spcPts val="6202"/>
              </a:lnSpc>
            </a:pPr>
            <a:r>
              <a:rPr lang="ca-ES" sz="6200" b="1" dirty="0" smtClean="0">
                <a:solidFill>
                  <a:srgbClr val="FFFFFF"/>
                </a:solidFill>
              </a:rPr>
              <a:t>Cloud Barcelona</a:t>
            </a:r>
            <a:endParaRPr lang="ca-ES" sz="6200" b="1" dirty="0">
              <a:solidFill>
                <a:srgbClr val="FFFFFF"/>
              </a:solidFill>
            </a:endParaRPr>
          </a:p>
        </p:txBody>
      </p:sp>
      <p:sp>
        <p:nvSpPr>
          <p:cNvPr id="23555" name="QuadreDeText 10"/>
          <p:cNvSpPr txBox="1">
            <a:spLocks noChangeArrowheads="1"/>
          </p:cNvSpPr>
          <p:nvPr/>
        </p:nvSpPr>
        <p:spPr bwMode="auto">
          <a:xfrm>
            <a:off x="999972" y="3445105"/>
            <a:ext cx="4500573" cy="387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1" tIns="45704" rIns="91411" bIns="45704">
            <a:spAutoFit/>
          </a:bodyPr>
          <a:lstStyle/>
          <a:p>
            <a:pPr defTabSz="912980">
              <a:lnSpc>
                <a:spcPts val="2300"/>
              </a:lnSpc>
            </a:pPr>
            <a:r>
              <a:rPr lang="ca-ES" sz="1900" dirty="0" smtClean="0">
                <a:solidFill>
                  <a:srgbClr val="CC0000"/>
                </a:solidFill>
              </a:rPr>
              <a:t>Resum executiu</a:t>
            </a:r>
            <a:endParaRPr lang="ca-ES" sz="1900" dirty="0">
              <a:solidFill>
                <a:srgbClr val="CC0000"/>
              </a:solidFill>
            </a:endParaRPr>
          </a:p>
        </p:txBody>
      </p:sp>
      <p:sp>
        <p:nvSpPr>
          <p:cNvPr id="23556" name="QuadreDeText 7"/>
          <p:cNvSpPr txBox="1">
            <a:spLocks noChangeArrowheads="1"/>
          </p:cNvSpPr>
          <p:nvPr/>
        </p:nvSpPr>
        <p:spPr bwMode="auto">
          <a:xfrm>
            <a:off x="999972" y="5858086"/>
            <a:ext cx="4500573" cy="387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1" tIns="45704" rIns="91411" bIns="45704">
            <a:spAutoFit/>
          </a:bodyPr>
          <a:lstStyle/>
          <a:p>
            <a:pPr defTabSz="912980">
              <a:lnSpc>
                <a:spcPts val="2300"/>
              </a:lnSpc>
            </a:pPr>
            <a:r>
              <a:rPr lang="ca-ES" sz="1400" dirty="0" smtClean="0">
                <a:solidFill>
                  <a:srgbClr val="FFFFFF"/>
                </a:solidFill>
              </a:rPr>
              <a:t>Febrer de 2013</a:t>
            </a:r>
            <a:endParaRPr lang="ca-ES" sz="1400" dirty="0">
              <a:solidFill>
                <a:srgbClr val="FFFFFF"/>
              </a:solidFill>
            </a:endParaRPr>
          </a:p>
        </p:txBody>
      </p:sp>
      <p:sp>
        <p:nvSpPr>
          <p:cNvPr id="23557" name="QuadreDeText 5"/>
          <p:cNvSpPr txBox="1">
            <a:spLocks noChangeArrowheads="1"/>
          </p:cNvSpPr>
          <p:nvPr/>
        </p:nvSpPr>
        <p:spPr bwMode="auto">
          <a:xfrm>
            <a:off x="999972" y="6327237"/>
            <a:ext cx="4500573" cy="387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1" tIns="45704" rIns="91411" bIns="45704">
            <a:spAutoFit/>
          </a:bodyPr>
          <a:lstStyle/>
          <a:p>
            <a:pPr defTabSz="912980">
              <a:lnSpc>
                <a:spcPts val="2300"/>
              </a:lnSpc>
            </a:pPr>
            <a:r>
              <a:rPr lang="ca-ES" sz="1400" dirty="0">
                <a:solidFill>
                  <a:srgbClr val="FFFFFF"/>
                </a:solidFill>
              </a:rPr>
              <a:t>Hàbitat Urbà, Institut Municipal d’Informàtica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28663" y="222539"/>
            <a:ext cx="4532337" cy="857248"/>
          </a:xfrm>
        </p:spPr>
        <p:txBody>
          <a:bodyPr>
            <a:noAutofit/>
          </a:bodyPr>
          <a:lstStyle/>
          <a:p>
            <a:r>
              <a:rPr lang="ca-ES" dirty="0" smtClean="0"/>
              <a:t>És important clarificar què és i què no és el Cloud Barcelona</a:t>
            </a:r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643702" y="6323950"/>
            <a:ext cx="2133600" cy="365125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10</a:t>
            </a:fld>
            <a:endParaRPr lang="ca-ES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29381673"/>
              </p:ext>
            </p:extLst>
          </p:nvPr>
        </p:nvGraphicFramePr>
        <p:xfrm>
          <a:off x="447675" y="1778000"/>
          <a:ext cx="8648700" cy="4058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4350"/>
                <a:gridCol w="4324350"/>
              </a:tblGrid>
              <a:tr h="952500">
                <a:tc>
                  <a:txBody>
                    <a:bodyPr/>
                    <a:lstStyle/>
                    <a:p>
                      <a:pPr marL="108000" marR="0" lvl="0" indent="-108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>
                          <a:srgbClr val="971518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ca-E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És</a:t>
                      </a: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un </a:t>
                      </a:r>
                      <a:r>
                        <a:rPr kumimoji="0" lang="ca-E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gestor públic de serveis TIC </a:t>
                      </a: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per ajuntaments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8000" marR="0" lvl="0" indent="-108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ca-ES" sz="11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No</a:t>
                      </a:r>
                      <a:r>
                        <a:rPr kumimoji="0" lang="ca-ES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és una </a:t>
                      </a:r>
                      <a:r>
                        <a:rPr kumimoji="0" lang="ca-ES" sz="11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iniciativa privada</a:t>
                      </a:r>
                    </a:p>
                    <a:p>
                      <a:pPr marL="108000" marR="0" lvl="0" indent="-108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ca-ES" sz="11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No</a:t>
                      </a:r>
                      <a:r>
                        <a:rPr kumimoji="0" lang="ca-ES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està controlat </a:t>
                      </a:r>
                      <a:r>
                        <a:rPr kumimoji="0" lang="ca-ES" sz="11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per 1 o 2 grans proveïdors TIC</a:t>
                      </a:r>
                    </a:p>
                    <a:p>
                      <a:pPr marL="108000" marR="0" lvl="0" indent="-108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ca-ES" sz="11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No</a:t>
                      </a:r>
                      <a:r>
                        <a:rPr kumimoji="0" lang="ca-ES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és un nova </a:t>
                      </a:r>
                      <a:r>
                        <a:rPr kumimoji="0" lang="ca-ES" sz="11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estructura dotada de molts recursos humans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108000" marR="0" lvl="0" indent="-108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>
                          <a:srgbClr val="971518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ca-E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És</a:t>
                      </a: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un ens </a:t>
                      </a:r>
                      <a:r>
                        <a:rPr kumimoji="0" lang="ca-ES" sz="11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agregador</a:t>
                      </a:r>
                      <a:r>
                        <a:rPr kumimoji="0" lang="ca-E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i </a:t>
                      </a:r>
                      <a:r>
                        <a:rPr kumimoji="0" lang="ca-ES" sz="11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cohesionador</a:t>
                      </a:r>
                      <a:r>
                        <a:rPr kumimoji="0" lang="ca-E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de la demanda </a:t>
                      </a: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 serveis TIC al món municipal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8000" marR="0" lvl="0" indent="-108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ca-ES" sz="11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No</a:t>
                      </a:r>
                      <a:r>
                        <a:rPr kumimoji="0" lang="ca-ES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és un </a:t>
                      </a:r>
                      <a:r>
                        <a:rPr kumimoji="0" lang="ca-ES" sz="11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Outsourcing de persones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108000" marR="0" lvl="0" indent="-108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>
                          <a:srgbClr val="971518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ca-E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És</a:t>
                      </a: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un ens que </a:t>
                      </a:r>
                      <a:r>
                        <a:rPr kumimoji="0" lang="ca-E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contracta el desenvolupament, prestació i evolució dels serveis</a:t>
                      </a: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tot garantint la màxima qualitat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8000" marR="0" lvl="0" indent="-108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ca-ES" sz="11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No</a:t>
                      </a:r>
                      <a:r>
                        <a:rPr kumimoji="0" lang="ca-ES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és un </a:t>
                      </a:r>
                      <a:r>
                        <a:rPr kumimoji="0" lang="ca-ES" sz="1100" b="1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repositori</a:t>
                      </a:r>
                      <a:r>
                        <a:rPr kumimoji="0" lang="ca-ES" sz="11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de software lliure</a:t>
                      </a:r>
                    </a:p>
                    <a:p>
                      <a:pPr marL="108000" marR="0" lvl="0" indent="-108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ca-ES" sz="11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No</a:t>
                      </a:r>
                      <a:r>
                        <a:rPr kumimoji="0" lang="ca-ES" sz="11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ca-ES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és </a:t>
                      </a:r>
                      <a:r>
                        <a:rPr kumimoji="0" lang="ca-ES" sz="11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grup de treball </a:t>
                      </a:r>
                      <a:r>
                        <a:rPr kumimoji="0" lang="ca-ES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per fer només </a:t>
                      </a:r>
                      <a:r>
                        <a:rPr kumimoji="0" lang="ca-ES" sz="11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projectes</a:t>
                      </a:r>
                      <a:endParaRPr kumimoji="0" lang="es-ES" sz="11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108000" marR="0" lvl="0" indent="-108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>
                          <a:srgbClr val="971518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ca-E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És</a:t>
                      </a: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un ens que permet de manera </a:t>
                      </a:r>
                      <a:r>
                        <a:rPr kumimoji="0" lang="ca-E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flexible</a:t>
                      </a: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l’adhesió de nous ajuntaments, que contracten serveis en mode pagament per ús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8000" marR="0" lvl="0" indent="-108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ca-ES" sz="11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No</a:t>
                      </a:r>
                      <a:r>
                        <a:rPr kumimoji="0" lang="ca-ES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és un </a:t>
                      </a:r>
                      <a:r>
                        <a:rPr kumimoji="0" lang="ca-ES" sz="11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consorci tancat de municipis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442658">
                <a:tc>
                  <a:txBody>
                    <a:bodyPr/>
                    <a:lstStyle/>
                    <a:p>
                      <a:pPr marL="108000" marR="0" lvl="0" indent="-108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>
                          <a:srgbClr val="971518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ca-E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És</a:t>
                      </a:r>
                      <a:r>
                        <a:rPr kumimoji="0" lang="ca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s-ES" sz="1100" b="0" i="1" dirty="0" smtClean="0">
                          <a:solidFill>
                            <a:schemeClr val="tx1"/>
                          </a:solidFill>
                          <a:latin typeface="arial"/>
                        </a:rPr>
                        <a:t>un </a:t>
                      </a:r>
                      <a:r>
                        <a:rPr lang="es-ES" sz="1100" b="0" i="1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model</a:t>
                      </a:r>
                      <a:r>
                        <a:rPr lang="es-ES" sz="1100" b="0" i="1" dirty="0" smtClean="0">
                          <a:solidFill>
                            <a:schemeClr val="tx1"/>
                          </a:solidFill>
                          <a:latin typeface="arial"/>
                        </a:rPr>
                        <a:t> de </a:t>
                      </a:r>
                      <a:r>
                        <a:rPr lang="es-ES" sz="1100" b="1" i="1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negoci</a:t>
                      </a:r>
                      <a:r>
                        <a:rPr lang="es-ES" sz="1100" b="1" i="1" dirty="0" smtClean="0">
                          <a:solidFill>
                            <a:schemeClr val="tx1"/>
                          </a:solidFill>
                          <a:latin typeface="arial"/>
                        </a:rPr>
                        <a:t> de </a:t>
                      </a:r>
                      <a:r>
                        <a:rPr lang="es-ES" sz="1100" b="1" i="1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retorn</a:t>
                      </a:r>
                      <a:r>
                        <a:rPr lang="es-ES" sz="1100" b="1" i="1" dirty="0" smtClean="0">
                          <a:solidFill>
                            <a:schemeClr val="tx1"/>
                          </a:solidFill>
                          <a:latin typeface="arial"/>
                        </a:rPr>
                        <a:t> a </a:t>
                      </a:r>
                      <a:r>
                        <a:rPr lang="es-ES" sz="1100" b="1" i="1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curt</a:t>
                      </a:r>
                      <a:r>
                        <a:rPr lang="es-ES" sz="1100" b="1" i="1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es-ES" sz="1100" b="1" i="1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termini</a:t>
                      </a:r>
                      <a:endParaRPr kumimoji="0" lang="ca-E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108000" marR="0" lvl="0" indent="-108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>
                          <a:srgbClr val="971518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kumimoji="0" lang="ca-E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8000" marR="0" lvl="0" indent="-108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kumimoji="0" lang="ca-ES" sz="11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422309" y="1396659"/>
            <a:ext cx="3829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solidFill>
                  <a:srgbClr val="CC0000"/>
                </a:solidFill>
              </a:rPr>
              <a:t>Què és el Cloud Barcelona?</a:t>
            </a:r>
            <a:endParaRPr lang="ca-ES" b="1" dirty="0">
              <a:solidFill>
                <a:srgbClr val="CC000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787900" y="1385116"/>
            <a:ext cx="5146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solidFill>
                  <a:srgbClr val="CC0000"/>
                </a:solidFill>
              </a:rPr>
              <a:t>Què No és el Cloud Barcelona?</a:t>
            </a:r>
            <a:endParaRPr lang="ca-ES" b="1" dirty="0">
              <a:solidFill>
                <a:srgbClr val="CC0000"/>
              </a:solidFill>
            </a:endParaRPr>
          </a:p>
        </p:txBody>
      </p:sp>
      <p:grpSp>
        <p:nvGrpSpPr>
          <p:cNvPr id="7" name="6 Grupo"/>
          <p:cNvGrpSpPr/>
          <p:nvPr/>
        </p:nvGrpSpPr>
        <p:grpSpPr>
          <a:xfrm>
            <a:off x="2848883" y="4733925"/>
            <a:ext cx="3837667" cy="1970200"/>
            <a:chOff x="2081713" y="1493011"/>
            <a:chExt cx="5124627" cy="3024560"/>
          </a:xfrm>
        </p:grpSpPr>
        <p:sp>
          <p:nvSpPr>
            <p:cNvPr id="8" name="7 Flecha abajo"/>
            <p:cNvSpPr/>
            <p:nvPr/>
          </p:nvSpPr>
          <p:spPr>
            <a:xfrm>
              <a:off x="4263120" y="3647345"/>
              <a:ext cx="282080" cy="389574"/>
            </a:xfrm>
            <a:prstGeom prst="downArrow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a-ES" sz="1050" b="0" i="0" u="none" strike="noStrike" kern="0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8 Flecha abajo"/>
            <p:cNvSpPr/>
            <p:nvPr/>
          </p:nvSpPr>
          <p:spPr>
            <a:xfrm flipV="1">
              <a:off x="4558877" y="3647345"/>
              <a:ext cx="282080" cy="389574"/>
            </a:xfrm>
            <a:prstGeom prst="downArrow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a-ES" sz="1050" b="0" i="0" u="none" strike="noStrike" kern="0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9 Rectángulo"/>
            <p:cNvSpPr/>
            <p:nvPr/>
          </p:nvSpPr>
          <p:spPr bwMode="auto">
            <a:xfrm>
              <a:off x="2352374" y="1493011"/>
              <a:ext cx="4529665" cy="170738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r>
                <a:rPr kumimoji="0" lang="ca-ES" sz="900" b="1" i="0" u="none" strike="noStrike" cap="none" normalizeH="0" baseline="0" smtClean="0">
                  <a:ln>
                    <a:noFill/>
                  </a:ln>
                  <a:effectLst/>
                  <a:latin typeface="Arial" pitchFamily="34" charset="0"/>
                  <a:ea typeface="Arial Unicode MS" pitchFamily="34" charset="-128"/>
                  <a:cs typeface="Arial" pitchFamily="34" charset="0"/>
                </a:rPr>
                <a:t>Administracions públiques</a:t>
              </a:r>
            </a:p>
          </p:txBody>
        </p:sp>
        <p:sp>
          <p:nvSpPr>
            <p:cNvPr id="11" name="10 Rectángulo"/>
            <p:cNvSpPr/>
            <p:nvPr/>
          </p:nvSpPr>
          <p:spPr bwMode="auto">
            <a:xfrm>
              <a:off x="2352374" y="3353322"/>
              <a:ext cx="4529664" cy="11642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449263" fontAlgn="base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ca-ES" sz="900" b="1" smtClean="0">
                <a:latin typeface="Arial" pitchFamily="34" charset="0"/>
                <a:ea typeface="Arial Unicode MS" pitchFamily="34" charset="-128"/>
                <a:cs typeface="Arial" pitchFamily="34" charset="0"/>
              </a:endParaRPr>
            </a:p>
          </p:txBody>
        </p:sp>
        <p:sp>
          <p:nvSpPr>
            <p:cNvPr id="12" name="11 Rectángulo"/>
            <p:cNvSpPr/>
            <p:nvPr/>
          </p:nvSpPr>
          <p:spPr bwMode="auto">
            <a:xfrm>
              <a:off x="5160574" y="4126877"/>
              <a:ext cx="1612335" cy="270934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4D150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ca-ES" sz="800" b="1" i="0" u="none" strike="noStrike" kern="0" cap="none" spc="0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Proveïdor</a:t>
              </a:r>
              <a:r>
                <a:rPr kumimoji="0" lang="ca-ES" sz="800" b="1" i="0" u="none" strike="noStrike" kern="0" cap="none" spc="0" normalizeH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 N</a:t>
              </a:r>
              <a:endParaRPr kumimoji="0" lang="ca-ES" sz="800" b="1" i="0" u="none" strike="noStrike" kern="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12 Rectángulo"/>
            <p:cNvSpPr/>
            <p:nvPr/>
          </p:nvSpPr>
          <p:spPr bwMode="auto">
            <a:xfrm>
              <a:off x="2476225" y="4126877"/>
              <a:ext cx="1612335" cy="270934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4D150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ca-ES" sz="800" b="1" i="0" u="none" strike="noStrike" kern="0" cap="none" spc="0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Proveïdor 1</a:t>
              </a:r>
            </a:p>
          </p:txBody>
        </p:sp>
        <p:sp>
          <p:nvSpPr>
            <p:cNvPr id="14" name="13 Rectángulo redondeado"/>
            <p:cNvSpPr/>
            <p:nvPr/>
          </p:nvSpPr>
          <p:spPr bwMode="auto">
            <a:xfrm>
              <a:off x="2538522" y="2978220"/>
              <a:ext cx="4110753" cy="604053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r>
                <a:rPr kumimoji="0" lang="ca-ES" sz="1050" b="1" i="0" u="none" strike="noStrike" cap="none" normalizeH="0" baseline="0" dirty="0" smtClean="0">
                  <a:ln>
                    <a:noFill/>
                  </a:ln>
                  <a:effectLst/>
                  <a:latin typeface="Arial" pitchFamily="34" charset="0"/>
                  <a:ea typeface="Arial Unicode MS" pitchFamily="34" charset="-128"/>
                  <a:cs typeface="Arial" pitchFamily="34" charset="0"/>
                </a:rPr>
                <a:t>Cloud Barcelona</a:t>
              </a:r>
            </a:p>
          </p:txBody>
        </p:sp>
        <p:grpSp>
          <p:nvGrpSpPr>
            <p:cNvPr id="15" name="103 Grupo"/>
            <p:cNvGrpSpPr/>
            <p:nvPr/>
          </p:nvGrpSpPr>
          <p:grpSpPr>
            <a:xfrm>
              <a:off x="2493546" y="2172766"/>
              <a:ext cx="939545" cy="990885"/>
              <a:chOff x="2279042" y="3624242"/>
              <a:chExt cx="1161670" cy="1352814"/>
            </a:xfrm>
          </p:grpSpPr>
          <p:sp>
            <p:nvSpPr>
              <p:cNvPr id="31" name="30 Flecha circular"/>
              <p:cNvSpPr/>
              <p:nvPr/>
            </p:nvSpPr>
            <p:spPr>
              <a:xfrm flipH="1" flipV="1">
                <a:off x="2279042" y="3624242"/>
                <a:ext cx="1080000" cy="1080120"/>
              </a:xfrm>
              <a:prstGeom prst="circularArrow">
                <a:avLst>
                  <a:gd name="adj1" fmla="val 12500"/>
                  <a:gd name="adj2" fmla="val 1142319"/>
                  <a:gd name="adj3" fmla="val 20457681"/>
                  <a:gd name="adj4" fmla="val 14987057"/>
                  <a:gd name="adj5" fmla="val 15616"/>
                </a:avLst>
              </a:prstGeom>
              <a:solidFill>
                <a:srgbClr val="C0000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a-ES" sz="1100" b="0" i="0" u="none" strike="noStrike" kern="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" name="31 Flecha circular"/>
              <p:cNvSpPr/>
              <p:nvPr/>
            </p:nvSpPr>
            <p:spPr>
              <a:xfrm>
                <a:off x="2360712" y="3933056"/>
                <a:ext cx="1080000" cy="1044000"/>
              </a:xfrm>
              <a:prstGeom prst="circularArrow">
                <a:avLst>
                  <a:gd name="adj1" fmla="val 12500"/>
                  <a:gd name="adj2" fmla="val 1142319"/>
                  <a:gd name="adj3" fmla="val 20457681"/>
                  <a:gd name="adj4" fmla="val 14987057"/>
                  <a:gd name="adj5" fmla="val 15616"/>
                </a:avLst>
              </a:prstGeom>
              <a:solidFill>
                <a:srgbClr val="C0000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a-ES" sz="1100" b="0" i="0" u="none" strike="noStrike" kern="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6" name="106 Grupo"/>
            <p:cNvGrpSpPr/>
            <p:nvPr/>
          </p:nvGrpSpPr>
          <p:grpSpPr>
            <a:xfrm flipH="1">
              <a:off x="5816189" y="2172766"/>
              <a:ext cx="939545" cy="990885"/>
              <a:chOff x="2448134" y="3624242"/>
              <a:chExt cx="1161671" cy="1352814"/>
            </a:xfrm>
          </p:grpSpPr>
          <p:sp>
            <p:nvSpPr>
              <p:cNvPr id="29" name="28 Flecha circular"/>
              <p:cNvSpPr/>
              <p:nvPr/>
            </p:nvSpPr>
            <p:spPr>
              <a:xfrm flipH="1" flipV="1">
                <a:off x="2448134" y="3624242"/>
                <a:ext cx="1080001" cy="1080119"/>
              </a:xfrm>
              <a:prstGeom prst="circularArrow">
                <a:avLst>
                  <a:gd name="adj1" fmla="val 12500"/>
                  <a:gd name="adj2" fmla="val 1142319"/>
                  <a:gd name="adj3" fmla="val 20457681"/>
                  <a:gd name="adj4" fmla="val 14987057"/>
                  <a:gd name="adj5" fmla="val 15616"/>
                </a:avLst>
              </a:prstGeom>
              <a:solidFill>
                <a:srgbClr val="C0000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a-ES" sz="1100" b="0" i="0" u="none" strike="noStrike" kern="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29 Flecha circular"/>
              <p:cNvSpPr/>
              <p:nvPr/>
            </p:nvSpPr>
            <p:spPr>
              <a:xfrm>
                <a:off x="2529804" y="3933056"/>
                <a:ext cx="1080001" cy="1044000"/>
              </a:xfrm>
              <a:prstGeom prst="circularArrow">
                <a:avLst>
                  <a:gd name="adj1" fmla="val 12500"/>
                  <a:gd name="adj2" fmla="val 1142319"/>
                  <a:gd name="adj3" fmla="val 20457681"/>
                  <a:gd name="adj4" fmla="val 14987057"/>
                  <a:gd name="adj5" fmla="val 15616"/>
                </a:avLst>
              </a:prstGeom>
              <a:solidFill>
                <a:srgbClr val="C0000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a-ES" sz="1100" b="0" i="0" u="none" strike="noStrike" kern="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7" name="16 Flecha circular"/>
            <p:cNvSpPr/>
            <p:nvPr/>
          </p:nvSpPr>
          <p:spPr>
            <a:xfrm>
              <a:off x="2081713" y="2093138"/>
              <a:ext cx="2525524" cy="1834078"/>
            </a:xfrm>
            <a:prstGeom prst="circularArrow">
              <a:avLst>
                <a:gd name="adj1" fmla="val 6635"/>
                <a:gd name="adj2" fmla="val 593539"/>
                <a:gd name="adj3" fmla="val 20710513"/>
                <a:gd name="adj4" fmla="val 15520676"/>
                <a:gd name="adj5" fmla="val 7850"/>
              </a:avLst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a-ES" sz="1100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17 Flecha circular"/>
            <p:cNvSpPr/>
            <p:nvPr/>
          </p:nvSpPr>
          <p:spPr>
            <a:xfrm flipH="1">
              <a:off x="4635079" y="2093138"/>
              <a:ext cx="2525524" cy="1834078"/>
            </a:xfrm>
            <a:prstGeom prst="circularArrow">
              <a:avLst>
                <a:gd name="adj1" fmla="val 6635"/>
                <a:gd name="adj2" fmla="val 593539"/>
                <a:gd name="adj3" fmla="val 20710513"/>
                <a:gd name="adj4" fmla="val 15520676"/>
                <a:gd name="adj5" fmla="val 7850"/>
              </a:avLst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a-ES" sz="1100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18 Rectángulo"/>
            <p:cNvSpPr/>
            <p:nvPr/>
          </p:nvSpPr>
          <p:spPr bwMode="auto">
            <a:xfrm>
              <a:off x="5160574" y="1837300"/>
              <a:ext cx="1612335" cy="270934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4D150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lang="ca-ES" sz="800" b="1" kern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Ajuntament N</a:t>
              </a:r>
              <a:endParaRPr kumimoji="0" lang="ca-ES" sz="800" b="1" i="0" u="none" strike="noStrike" kern="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19 Rectángulo"/>
            <p:cNvSpPr/>
            <p:nvPr/>
          </p:nvSpPr>
          <p:spPr bwMode="auto">
            <a:xfrm>
              <a:off x="2494190" y="1837300"/>
              <a:ext cx="1612335" cy="270934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4D150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ca-ES" sz="800" b="1" i="0" u="none" strike="noStrike" kern="0" cap="none" spc="0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Ajuntament 1</a:t>
              </a:r>
            </a:p>
          </p:txBody>
        </p:sp>
        <p:sp>
          <p:nvSpPr>
            <p:cNvPr id="21" name="20 CuadroTexto"/>
            <p:cNvSpPr txBox="1"/>
            <p:nvPr/>
          </p:nvSpPr>
          <p:spPr>
            <a:xfrm>
              <a:off x="3638946" y="4067561"/>
              <a:ext cx="1903425" cy="3543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900" b="1" dirty="0" smtClean="0">
                  <a:latin typeface="Arial" pitchFamily="34" charset="0"/>
                  <a:cs typeface="Arial" pitchFamily="34" charset="0"/>
                </a:rPr>
                <a:t>Sector Privat</a:t>
              </a:r>
              <a:endParaRPr lang="ca-ES" sz="9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21 Flecha abajo"/>
            <p:cNvSpPr/>
            <p:nvPr/>
          </p:nvSpPr>
          <p:spPr>
            <a:xfrm flipV="1">
              <a:off x="4626848" y="3688994"/>
              <a:ext cx="282080" cy="389574"/>
            </a:xfrm>
            <a:prstGeom prst="downArrow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a-ES" sz="1050" b="0" i="0" u="none" strike="noStrike" kern="0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22 Flecha abajo"/>
            <p:cNvSpPr/>
            <p:nvPr/>
          </p:nvSpPr>
          <p:spPr>
            <a:xfrm>
              <a:off x="4258699" y="3688994"/>
              <a:ext cx="282080" cy="389574"/>
            </a:xfrm>
            <a:prstGeom prst="downArrow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a-ES" sz="1050" b="0" i="0" u="none" strike="noStrike" kern="0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23 CuadroTexto"/>
            <p:cNvSpPr txBox="1"/>
            <p:nvPr/>
          </p:nvSpPr>
          <p:spPr>
            <a:xfrm>
              <a:off x="5707242" y="2402045"/>
              <a:ext cx="486742" cy="2834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600" dirty="0" smtClean="0">
                  <a:latin typeface="Arial" pitchFamily="34" charset="0"/>
                  <a:cs typeface="Arial" pitchFamily="34" charset="0"/>
                </a:rPr>
                <a:t>€</a:t>
              </a:r>
              <a:endParaRPr lang="ca-ES" sz="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24 CuadroTexto"/>
            <p:cNvSpPr txBox="1"/>
            <p:nvPr/>
          </p:nvSpPr>
          <p:spPr>
            <a:xfrm>
              <a:off x="6186226" y="2783050"/>
              <a:ext cx="1020114" cy="2834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600" dirty="0" smtClean="0">
                  <a:latin typeface="Arial" pitchFamily="34" charset="0"/>
                  <a:cs typeface="Arial" pitchFamily="34" charset="0"/>
                </a:rPr>
                <a:t>Serveis TIC</a:t>
              </a:r>
              <a:endParaRPr lang="ca-ES" sz="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25 CuadroTexto"/>
            <p:cNvSpPr txBox="1"/>
            <p:nvPr/>
          </p:nvSpPr>
          <p:spPr>
            <a:xfrm>
              <a:off x="3780483" y="2184335"/>
              <a:ext cx="1020114" cy="2834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600" dirty="0" smtClean="0">
                  <a:latin typeface="Arial" pitchFamily="34" charset="0"/>
                  <a:cs typeface="Arial" pitchFamily="34" charset="0"/>
                </a:rPr>
                <a:t>Actius</a:t>
              </a:r>
              <a:endParaRPr lang="ca-ES" sz="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26 CuadroTexto"/>
            <p:cNvSpPr txBox="1"/>
            <p:nvPr/>
          </p:nvSpPr>
          <p:spPr>
            <a:xfrm>
              <a:off x="3954641" y="3719216"/>
              <a:ext cx="486742" cy="2834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600" dirty="0" smtClean="0">
                  <a:latin typeface="Arial" pitchFamily="34" charset="0"/>
                  <a:cs typeface="Arial" pitchFamily="34" charset="0"/>
                </a:rPr>
                <a:t>€</a:t>
              </a:r>
              <a:endParaRPr lang="ca-ES" sz="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27 CuadroTexto"/>
            <p:cNvSpPr txBox="1"/>
            <p:nvPr/>
          </p:nvSpPr>
          <p:spPr>
            <a:xfrm>
              <a:off x="4709546" y="3719220"/>
              <a:ext cx="1020114" cy="2834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600" dirty="0" smtClean="0">
                  <a:latin typeface="Arial" pitchFamily="34" charset="0"/>
                  <a:cs typeface="Arial" pitchFamily="34" charset="0"/>
                </a:rPr>
                <a:t>Serveis TIC</a:t>
              </a:r>
              <a:endParaRPr lang="ca-ES" sz="6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92164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a-ES" dirty="0" smtClean="0"/>
              <a:t>Fruit del coneixement adquirit en els darrers mesos, i amb l’objectiu d’assegurar l'èxit i sostenibilitat de la iniciativa, es proposa una posada en marxa en 3 etapes</a:t>
            </a:r>
            <a:endParaRPr lang="ca-ES" dirty="0"/>
          </a:p>
        </p:txBody>
      </p:sp>
      <p:sp>
        <p:nvSpPr>
          <p:cNvPr id="22" name="Marcador de número de diapositiva 15"/>
          <p:cNvSpPr>
            <a:spLocks noGrp="1"/>
          </p:cNvSpPr>
          <p:nvPr>
            <p:ph type="sldNum" sz="quarter" idx="12"/>
          </p:nvPr>
        </p:nvSpPr>
        <p:spPr>
          <a:xfrm>
            <a:off x="6643702" y="6342090"/>
            <a:ext cx="2133600" cy="365125"/>
          </a:xfrm>
        </p:spPr>
        <p:txBody>
          <a:bodyPr/>
          <a:lstStyle/>
          <a:p>
            <a:fld id="{742549CD-9692-4C24-BA90-BBA7E1AE662A}" type="slidenum">
              <a:rPr lang="ca-ES" sz="600" smtClean="0"/>
              <a:pPr/>
              <a:t>11</a:t>
            </a:fld>
            <a:endParaRPr lang="ca-ES" sz="600"/>
          </a:p>
        </p:txBody>
      </p:sp>
      <p:cxnSp>
        <p:nvCxnSpPr>
          <p:cNvPr id="34" name="33 Conector recto de flecha"/>
          <p:cNvCxnSpPr/>
          <p:nvPr/>
        </p:nvCxnSpPr>
        <p:spPr>
          <a:xfrm>
            <a:off x="1032722" y="6178688"/>
            <a:ext cx="7416824" cy="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35 CuadroTexto"/>
          <p:cNvSpPr txBox="1"/>
          <p:nvPr/>
        </p:nvSpPr>
        <p:spPr>
          <a:xfrm>
            <a:off x="7905902" y="6037183"/>
            <a:ext cx="11394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a-ES" sz="1100" b="1" kern="0" noProof="0" dirty="0" smtClean="0">
                <a:latin typeface="Arial" pitchFamily="34" charset="0"/>
                <a:cs typeface="Arial" pitchFamily="34" charset="0"/>
              </a:rPr>
              <a:t>Temps</a:t>
            </a:r>
            <a:endParaRPr kumimoji="0" lang="ca-ES" sz="11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7" name="36 Conector recto de flecha"/>
          <p:cNvCxnSpPr/>
          <p:nvPr/>
        </p:nvCxnSpPr>
        <p:spPr>
          <a:xfrm flipV="1">
            <a:off x="1043608" y="1511552"/>
            <a:ext cx="0" cy="468000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CuadroTexto"/>
          <p:cNvSpPr txBox="1"/>
          <p:nvPr/>
        </p:nvSpPr>
        <p:spPr>
          <a:xfrm rot="16200000">
            <a:off x="241305" y="5127306"/>
            <a:ext cx="11394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a-ES" sz="1100" b="1" kern="0" noProof="0" dirty="0" smtClean="0">
                <a:latin typeface="Arial" pitchFamily="34" charset="0"/>
                <a:cs typeface="Arial" pitchFamily="34" charset="0"/>
              </a:rPr>
              <a:t>Porfoli</a:t>
            </a:r>
            <a:endParaRPr kumimoji="0" lang="ca-ES" sz="11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45 Arco"/>
          <p:cNvSpPr/>
          <p:nvPr/>
        </p:nvSpPr>
        <p:spPr bwMode="auto">
          <a:xfrm rot="15936535">
            <a:off x="1679451" y="2821085"/>
            <a:ext cx="2396772" cy="3965639"/>
          </a:xfrm>
          <a:prstGeom prst="arc">
            <a:avLst>
              <a:gd name="adj1" fmla="val 17255459"/>
              <a:gd name="adj2" fmla="val 2611789"/>
            </a:avLst>
          </a:prstGeom>
          <a:noFill/>
          <a:ln w="38100" cap="flat" cmpd="sng" algn="ctr">
            <a:solidFill>
              <a:srgbClr val="CAE2FF">
                <a:lumMod val="2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3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1214620" y="2196482"/>
            <a:ext cx="2412000" cy="72327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108000" marR="0" lvl="0" indent="-108000" defTabSz="854075" eaLnBrk="1" fontAlgn="auto" latinLnBrk="0" hangingPunct="1">
              <a:spcAft>
                <a:spcPts val="600"/>
              </a:spcAft>
              <a:buClr>
                <a:srgbClr val="971518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ca-ES" sz="12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Nucli</a:t>
            </a:r>
            <a:r>
              <a:rPr kumimoji="0" lang="ca-ES" sz="12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dur </a:t>
            </a:r>
            <a:r>
              <a:rPr lang="ca-ES" sz="1200" b="1" kern="0" dirty="0" smtClean="0">
                <a:latin typeface="Arial" pitchFamily="34" charset="0"/>
                <a:cs typeface="Arial" pitchFamily="34" charset="0"/>
              </a:rPr>
              <a:t>d'ajuntaments</a:t>
            </a:r>
          </a:p>
          <a:p>
            <a:pPr marL="108000" marR="0" lvl="0" indent="-108000" defTabSz="854075" eaLnBrk="1" fontAlgn="auto" latinLnBrk="0" hangingPunct="1">
              <a:spcAft>
                <a:spcPts val="600"/>
              </a:spcAft>
              <a:buClr>
                <a:srgbClr val="971518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ca-ES" sz="1200" b="1" kern="0" dirty="0" smtClean="0">
                <a:latin typeface="Arial" pitchFamily="34" charset="0"/>
                <a:cs typeface="Arial" pitchFamily="34" charset="0"/>
              </a:rPr>
              <a:t>Consolidació</a:t>
            </a:r>
            <a:r>
              <a:rPr kumimoji="0" lang="ca-ES" sz="12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del </a:t>
            </a:r>
            <a:r>
              <a:rPr lang="ca-ES" sz="1200" b="1" kern="0" dirty="0" smtClean="0">
                <a:latin typeface="Arial" pitchFamily="34" charset="0"/>
                <a:cs typeface="Arial" pitchFamily="34" charset="0"/>
              </a:rPr>
              <a:t>model</a:t>
            </a:r>
            <a:r>
              <a:rPr kumimoji="0" lang="ca-ES" sz="120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de relació i prestació de servei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1801738" y="4560701"/>
            <a:ext cx="2154709" cy="792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11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Porfoli </a:t>
            </a:r>
            <a:r>
              <a:rPr lang="ca-ES" sz="1400" b="1" kern="0" dirty="0" err="1" smtClean="0">
                <a:latin typeface="Arial" pitchFamily="34" charset="0"/>
                <a:cs typeface="Arial" pitchFamily="34" charset="0"/>
              </a:rPr>
              <a:t>Quick</a:t>
            </a:r>
            <a:r>
              <a:rPr lang="ca-ES" sz="1400" b="1" kern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a-ES" sz="1400" b="1" kern="0" dirty="0" err="1" smtClean="0">
                <a:latin typeface="Arial" pitchFamily="34" charset="0"/>
                <a:cs typeface="Arial" pitchFamily="34" charset="0"/>
              </a:rPr>
              <a:t>Win</a:t>
            </a:r>
            <a:r>
              <a:rPr lang="ca-ES" sz="1400" b="1" kern="0" dirty="0" smtClean="0">
                <a:latin typeface="Arial" pitchFamily="34" charset="0"/>
                <a:cs typeface="Arial" pitchFamily="34" charset="0"/>
              </a:rPr>
              <a:t>, </a:t>
            </a:r>
            <a:endParaRPr lang="ca-ES" sz="1100" b="1" kern="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a-ES" sz="1000" b="1" kern="0" dirty="0" smtClean="0">
                <a:latin typeface="Arial" pitchFamily="34" charset="0"/>
                <a:cs typeface="Arial" pitchFamily="34" charset="0"/>
              </a:rPr>
              <a:t>innovacions</a:t>
            </a:r>
            <a:r>
              <a:rPr lang="ca-ES" sz="1000" kern="0" dirty="0" smtClean="0">
                <a:latin typeface="Arial" pitchFamily="34" charset="0"/>
                <a:cs typeface="Arial" pitchFamily="34" charset="0"/>
              </a:rPr>
              <a:t> p</a:t>
            </a:r>
            <a:r>
              <a:rPr lang="ca-ES" sz="1000" kern="0" noProof="0" dirty="0" smtClean="0">
                <a:latin typeface="Arial" pitchFamily="34" charset="0"/>
                <a:cs typeface="Arial" pitchFamily="34" charset="0"/>
              </a:rPr>
              <a:t>er desenvolupar o només presents a BCN, de poca inversió i ràpida implantació</a:t>
            </a:r>
            <a:endParaRPr kumimoji="0" lang="ca-ES" sz="10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1240965" y="4659097"/>
            <a:ext cx="555172" cy="478971"/>
          </a:xfrm>
          <a:prstGeom prst="rect">
            <a:avLst/>
          </a:prstGeom>
          <a:solidFill>
            <a:srgbClr val="C00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endParaRPr lang="es-E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55 Rombo"/>
          <p:cNvSpPr/>
          <p:nvPr/>
        </p:nvSpPr>
        <p:spPr>
          <a:xfrm>
            <a:off x="3614058" y="3200401"/>
            <a:ext cx="326572" cy="435428"/>
          </a:xfrm>
          <a:prstGeom prst="diamond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7" name="56 CuadroTexto"/>
          <p:cNvSpPr txBox="1"/>
          <p:nvPr/>
        </p:nvSpPr>
        <p:spPr>
          <a:xfrm>
            <a:off x="3184225" y="3221769"/>
            <a:ext cx="1463976" cy="261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11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Assegurar l’èxit</a:t>
            </a:r>
            <a:endParaRPr kumimoji="0" lang="ca-ES" sz="11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28 Rectángulo"/>
          <p:cNvSpPr/>
          <p:nvPr/>
        </p:nvSpPr>
        <p:spPr>
          <a:xfrm>
            <a:off x="1175661" y="6259280"/>
            <a:ext cx="2340000" cy="216000"/>
          </a:xfrm>
          <a:prstGeom prst="rect">
            <a:avLst/>
          </a:prstGeom>
          <a:solidFill>
            <a:srgbClr val="C00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</a:p>
        </p:txBody>
      </p:sp>
      <p:grpSp>
        <p:nvGrpSpPr>
          <p:cNvPr id="2" name="62 Grupo"/>
          <p:cNvGrpSpPr/>
          <p:nvPr/>
        </p:nvGrpSpPr>
        <p:grpSpPr>
          <a:xfrm>
            <a:off x="3131346" y="1902552"/>
            <a:ext cx="3965639" cy="4572728"/>
            <a:chOff x="3131342" y="1902552"/>
            <a:chExt cx="3965639" cy="4572728"/>
          </a:xfrm>
        </p:grpSpPr>
        <p:sp>
          <p:nvSpPr>
            <p:cNvPr id="58" name="57 Rombo"/>
            <p:cNvSpPr/>
            <p:nvPr/>
          </p:nvSpPr>
          <p:spPr>
            <a:xfrm>
              <a:off x="5747658" y="2797628"/>
              <a:ext cx="326572" cy="435428"/>
            </a:xfrm>
            <a:prstGeom prst="diamond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9" name="58 CuadroTexto"/>
            <p:cNvSpPr txBox="1"/>
            <p:nvPr/>
          </p:nvSpPr>
          <p:spPr>
            <a:xfrm>
              <a:off x="5187193" y="2633926"/>
              <a:ext cx="146397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a-ES" sz="11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Assegurar la sostenibilitat</a:t>
              </a:r>
              <a:endParaRPr kumimoji="0" lang="ca-ES" sz="11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" name="61 Grupo"/>
            <p:cNvGrpSpPr/>
            <p:nvPr/>
          </p:nvGrpSpPr>
          <p:grpSpPr>
            <a:xfrm>
              <a:off x="3131342" y="1902552"/>
              <a:ext cx="3965639" cy="4572728"/>
              <a:chOff x="3131342" y="1902552"/>
              <a:chExt cx="3965639" cy="4572728"/>
            </a:xfrm>
          </p:grpSpPr>
          <p:sp>
            <p:nvSpPr>
              <p:cNvPr id="47" name="46 Arco"/>
              <p:cNvSpPr/>
              <p:nvPr/>
            </p:nvSpPr>
            <p:spPr bwMode="auto">
              <a:xfrm rot="15682253">
                <a:off x="3915776" y="2486701"/>
                <a:ext cx="2396772" cy="3965639"/>
              </a:xfrm>
              <a:prstGeom prst="arc">
                <a:avLst>
                  <a:gd name="adj1" fmla="val 18083231"/>
                  <a:gd name="adj2" fmla="val 2611789"/>
                </a:avLst>
              </a:prstGeom>
              <a:noFill/>
              <a:ln w="38100" cap="flat" cmpd="sng" algn="ctr">
                <a:solidFill>
                  <a:srgbClr val="CAE2FF">
                    <a:lumMod val="2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3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52" name="51 CuadroTexto"/>
              <p:cNvSpPr txBox="1"/>
              <p:nvPr/>
            </p:nvSpPr>
            <p:spPr>
              <a:xfrm>
                <a:off x="3656555" y="1902552"/>
                <a:ext cx="2700300" cy="538609"/>
              </a:xfrm>
              <a:prstGeom prst="rect">
                <a:avLst/>
              </a:prstGeom>
              <a:solidFill>
                <a:srgbClr val="FFFFFF">
                  <a:alpha val="78000"/>
                </a:srgbClr>
              </a:solidFill>
            </p:spPr>
            <p:txBody>
              <a:bodyPr wrap="square" lIns="0" rIns="0" rtlCol="0">
                <a:spAutoFit/>
              </a:bodyPr>
              <a:lstStyle/>
              <a:p>
                <a:pPr marL="108000" marR="0" lvl="0" indent="-108000" defTabSz="854075" eaLnBrk="1" fontAlgn="auto" latinLnBrk="0" hangingPunct="1">
                  <a:spcAft>
                    <a:spcPts val="600"/>
                  </a:spcAft>
                  <a:buClr>
                    <a:srgbClr val="971518"/>
                  </a:buClr>
                  <a:buSzTx/>
                  <a:buFont typeface="Arial" pitchFamily="34" charset="0"/>
                  <a:buChar char="•"/>
                  <a:tabLst/>
                  <a:defRPr/>
                </a:pPr>
                <a:r>
                  <a:rPr kumimoji="0" lang="ca-ES" sz="1200" i="0" u="none" strike="noStrike" kern="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Possible incorporació de </a:t>
                </a:r>
                <a:r>
                  <a:rPr kumimoji="0" lang="ca-ES" sz="1200" b="1" i="0" u="none" strike="noStrike" kern="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Partners</a:t>
                </a:r>
                <a:endParaRPr lang="ca-ES" sz="1200" b="1" kern="0" dirty="0" smtClean="0">
                  <a:latin typeface="Arial" pitchFamily="34" charset="0"/>
                  <a:cs typeface="Arial" pitchFamily="34" charset="0"/>
                </a:endParaRPr>
              </a:p>
              <a:p>
                <a:pPr marL="108000" marR="0" lvl="0" indent="-108000" defTabSz="854075" eaLnBrk="1" fontAlgn="auto" latinLnBrk="0" hangingPunct="1">
                  <a:spcAft>
                    <a:spcPts val="600"/>
                  </a:spcAft>
                  <a:buClr>
                    <a:srgbClr val="971518"/>
                  </a:buClr>
                  <a:buSzTx/>
                  <a:buFont typeface="Arial" pitchFamily="34" charset="0"/>
                  <a:buChar char="•"/>
                  <a:tabLst/>
                  <a:defRPr/>
                </a:pPr>
                <a:r>
                  <a:rPr lang="ca-ES" sz="1200" kern="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Increment </a:t>
                </a:r>
                <a:r>
                  <a:rPr lang="ca-ES" sz="1200" kern="0" noProof="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 la </a:t>
                </a:r>
                <a:r>
                  <a:rPr lang="ca-ES" sz="1200" b="1" kern="0" dirty="0" smtClean="0">
                    <a:latin typeface="Arial" pitchFamily="34" charset="0"/>
                    <a:cs typeface="Arial" pitchFamily="34" charset="0"/>
                  </a:rPr>
                  <a:t>demanda</a:t>
                </a:r>
                <a:r>
                  <a:rPr lang="ca-ES" sz="1200" kern="0" noProof="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kumimoji="0" lang="ca-ES" sz="120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" name="43 Rectángulo"/>
              <p:cNvSpPr/>
              <p:nvPr/>
            </p:nvSpPr>
            <p:spPr>
              <a:xfrm>
                <a:off x="3853543" y="3886201"/>
                <a:ext cx="555172" cy="478971"/>
              </a:xfrm>
              <a:prstGeom prst="rect">
                <a:avLst/>
              </a:prstGeom>
              <a:solidFill>
                <a:srgbClr val="C00000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b="1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B</a:t>
                </a:r>
                <a:endParaRPr lang="es-E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47 CuadroTexto"/>
              <p:cNvSpPr txBox="1"/>
              <p:nvPr/>
            </p:nvSpPr>
            <p:spPr>
              <a:xfrm>
                <a:off x="4381661" y="3733376"/>
                <a:ext cx="2378368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ca-ES" sz="1100" b="1" i="0" u="none" strike="noStrike" kern="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Porfoli </a:t>
                </a:r>
                <a:r>
                  <a:rPr kumimoji="0" lang="ca-ES" sz="1400" b="1" i="0" u="none" strike="noStrike" kern="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Nou</a:t>
                </a:r>
                <a:r>
                  <a:rPr lang="ca-ES" sz="1100" b="1" kern="0" dirty="0" smtClean="0">
                    <a:latin typeface="Arial" pitchFamily="34" charset="0"/>
                    <a:cs typeface="Arial" pitchFamily="34" charset="0"/>
                  </a:rPr>
                  <a:t>, </a:t>
                </a:r>
              </a:p>
              <a:p>
                <a:pPr lvl="0">
                  <a:defRPr/>
                </a:pPr>
                <a:r>
                  <a:rPr lang="ca-ES" sz="1000" b="1" kern="0" dirty="0" smtClean="0">
                    <a:latin typeface="Arial" pitchFamily="34" charset="0"/>
                    <a:cs typeface="Arial" pitchFamily="34" charset="0"/>
                  </a:rPr>
                  <a:t>Nous desenvolupaments </a:t>
                </a:r>
                <a:r>
                  <a:rPr lang="ca-ES" sz="1000" kern="0" dirty="0" smtClean="0">
                    <a:latin typeface="Arial" pitchFamily="34" charset="0"/>
                    <a:cs typeface="Arial" pitchFamily="34" charset="0"/>
                  </a:rPr>
                  <a:t>i </a:t>
                </a:r>
                <a:r>
                  <a:rPr lang="ca-ES" sz="1000" kern="0" dirty="0" err="1" smtClean="0">
                    <a:latin typeface="Arial" pitchFamily="34" charset="0"/>
                    <a:cs typeface="Arial" pitchFamily="34" charset="0"/>
                  </a:rPr>
                  <a:t>reenginyeria</a:t>
                </a:r>
                <a:r>
                  <a:rPr lang="ca-ES" sz="1000" kern="0" dirty="0" smtClean="0">
                    <a:latin typeface="Arial" pitchFamily="34" charset="0"/>
                    <a:cs typeface="Arial" pitchFamily="34" charset="0"/>
                  </a:rPr>
                  <a:t> de sistemes actuals poc integrats</a:t>
                </a:r>
                <a:endParaRPr kumimoji="0" lang="ca-ES" sz="100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48 Rectángulo"/>
              <p:cNvSpPr/>
              <p:nvPr/>
            </p:nvSpPr>
            <p:spPr>
              <a:xfrm>
                <a:off x="3853543" y="5377542"/>
                <a:ext cx="555172" cy="478971"/>
              </a:xfrm>
              <a:prstGeom prst="rect">
                <a:avLst/>
              </a:prstGeom>
              <a:solidFill>
                <a:srgbClr val="C00000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b="1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C</a:t>
                </a:r>
                <a:endParaRPr lang="es-ES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" name="49 CuadroTexto"/>
              <p:cNvSpPr txBox="1"/>
              <p:nvPr/>
            </p:nvSpPr>
            <p:spPr>
              <a:xfrm>
                <a:off x="4381661" y="5224717"/>
                <a:ext cx="215470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ca-ES" sz="1100" b="1" i="0" u="none" strike="noStrike" kern="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Porfoli </a:t>
                </a:r>
                <a:r>
                  <a:rPr kumimoji="0" lang="ca-ES" sz="1400" b="1" i="0" u="none" strike="noStrike" kern="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Proveïdors</a:t>
                </a:r>
                <a:r>
                  <a:rPr lang="ca-ES" sz="1100" b="1" kern="0" dirty="0" smtClean="0">
                    <a:latin typeface="Arial" pitchFamily="34" charset="0"/>
                    <a:cs typeface="Arial" pitchFamily="34" charset="0"/>
                  </a:rPr>
                  <a:t>, </a:t>
                </a: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ca-ES" sz="1000" kern="0" dirty="0" smtClean="0">
                    <a:latin typeface="Arial" pitchFamily="34" charset="0"/>
                    <a:cs typeface="Arial" pitchFamily="34" charset="0"/>
                  </a:rPr>
                  <a:t>amb la prestació a través del Cloud de </a:t>
                </a:r>
                <a:r>
                  <a:rPr lang="ca-ES" sz="1000" b="1" kern="0" dirty="0" smtClean="0">
                    <a:latin typeface="Arial" pitchFamily="34" charset="0"/>
                    <a:cs typeface="Arial" pitchFamily="34" charset="0"/>
                  </a:rPr>
                  <a:t>serveis/productes de proveïdors</a:t>
                </a:r>
                <a:endParaRPr kumimoji="0" lang="ca-ES" sz="10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37 Rectángulo"/>
              <p:cNvSpPr/>
              <p:nvPr/>
            </p:nvSpPr>
            <p:spPr>
              <a:xfrm>
                <a:off x="3603176" y="6259280"/>
                <a:ext cx="2340000" cy="216000"/>
              </a:xfrm>
              <a:prstGeom prst="rect">
                <a:avLst/>
              </a:prstGeom>
              <a:solidFill>
                <a:srgbClr val="C00000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1200" b="1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2014-2015</a:t>
                </a:r>
              </a:p>
            </p:txBody>
          </p:sp>
        </p:grpSp>
      </p:grpSp>
      <p:grpSp>
        <p:nvGrpSpPr>
          <p:cNvPr id="5" name="63 Grupo"/>
          <p:cNvGrpSpPr/>
          <p:nvPr/>
        </p:nvGrpSpPr>
        <p:grpSpPr>
          <a:xfrm>
            <a:off x="5291704" y="1608630"/>
            <a:ext cx="3965639" cy="4866650"/>
            <a:chOff x="5291700" y="1608630"/>
            <a:chExt cx="3965639" cy="4866650"/>
          </a:xfrm>
        </p:grpSpPr>
        <p:sp>
          <p:nvSpPr>
            <p:cNvPr id="53" name="52 CuadroTexto"/>
            <p:cNvSpPr txBox="1"/>
            <p:nvPr/>
          </p:nvSpPr>
          <p:spPr>
            <a:xfrm>
              <a:off x="6386790" y="1608630"/>
              <a:ext cx="2597430" cy="800219"/>
            </a:xfrm>
            <a:prstGeom prst="rect">
              <a:avLst/>
            </a:prstGeom>
            <a:solidFill>
              <a:srgbClr val="FFFFFF">
                <a:alpha val="78000"/>
              </a:srgbClr>
            </a:solidFill>
          </p:spPr>
          <p:txBody>
            <a:bodyPr wrap="square" lIns="0" rIns="0" rtlCol="0">
              <a:spAutoFit/>
            </a:bodyPr>
            <a:lstStyle/>
            <a:p>
              <a:pPr marL="108000" marR="0" lvl="0" indent="-108000" defTabSz="854075" eaLnBrk="1" fontAlgn="auto" latinLnBrk="0" hangingPunct="1">
                <a:spcAft>
                  <a:spcPts val="600"/>
                </a:spcAft>
                <a:buClr>
                  <a:srgbClr val="971518"/>
                </a:buClr>
                <a:buSzTx/>
                <a:buFont typeface="Arial" pitchFamily="34" charset="0"/>
                <a:buChar char="•"/>
                <a:tabLst/>
                <a:defRPr/>
              </a:pPr>
              <a:r>
                <a:rPr lang="ca-ES" sz="1200" b="1" kern="0" dirty="0" smtClean="0">
                  <a:latin typeface="Arial" pitchFamily="34" charset="0"/>
                  <a:cs typeface="Arial" pitchFamily="34" charset="0"/>
                </a:rPr>
                <a:t>Sofisticació dels ANS</a:t>
              </a:r>
              <a:endParaRPr lang="ca-ES" sz="1200" kern="0" dirty="0" smtClean="0">
                <a:latin typeface="Arial" pitchFamily="34" charset="0"/>
                <a:cs typeface="Arial" pitchFamily="34" charset="0"/>
              </a:endParaRPr>
            </a:p>
            <a:p>
              <a:pPr marL="108000" marR="0" lvl="0" indent="-108000" defTabSz="854075" eaLnBrk="1" fontAlgn="auto" latinLnBrk="0" hangingPunct="1">
                <a:spcAft>
                  <a:spcPts val="600"/>
                </a:spcAft>
                <a:buClr>
                  <a:srgbClr val="971518"/>
                </a:buClr>
                <a:buSzTx/>
                <a:buFont typeface="Arial" pitchFamily="34" charset="0"/>
                <a:buChar char="•"/>
                <a:tabLst/>
                <a:defRPr/>
              </a:pPr>
              <a:r>
                <a:rPr lang="ca-ES" sz="1200" b="1" kern="0" dirty="0" smtClean="0">
                  <a:latin typeface="Arial" pitchFamily="34" charset="0"/>
                  <a:cs typeface="Arial" pitchFamily="34" charset="0"/>
                </a:rPr>
                <a:t>Obertura del mercat</a:t>
              </a:r>
            </a:p>
            <a:p>
              <a:pPr marL="108000" marR="0" lvl="0" indent="-108000" defTabSz="854075" eaLnBrk="1" fontAlgn="auto" latinLnBrk="0" hangingPunct="1">
                <a:spcAft>
                  <a:spcPts val="600"/>
                </a:spcAft>
                <a:buClr>
                  <a:srgbClr val="971518"/>
                </a:buClr>
                <a:buSzTx/>
                <a:buFont typeface="Arial" pitchFamily="34" charset="0"/>
                <a:buChar char="•"/>
                <a:tabLst/>
                <a:defRPr/>
              </a:pPr>
              <a:r>
                <a:rPr lang="ca-ES" sz="1200" b="1" kern="0" dirty="0" smtClean="0">
                  <a:latin typeface="Arial" pitchFamily="34" charset="0"/>
                  <a:cs typeface="Arial" pitchFamily="34" charset="0"/>
                </a:rPr>
                <a:t>Estandardització </a:t>
              </a:r>
              <a:r>
                <a:rPr lang="ca-ES" sz="1200" kern="0" dirty="0" smtClean="0">
                  <a:latin typeface="Arial" pitchFamily="34" charset="0"/>
                  <a:cs typeface="Arial" pitchFamily="34" charset="0"/>
                </a:rPr>
                <a:t>de procediments</a:t>
              </a:r>
              <a:endParaRPr lang="ca-ES" sz="1200" b="1" kern="0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17 Arco"/>
            <p:cNvSpPr/>
            <p:nvPr/>
          </p:nvSpPr>
          <p:spPr bwMode="auto">
            <a:xfrm rot="15682253">
              <a:off x="6076134" y="2058248"/>
              <a:ext cx="2396772" cy="3965639"/>
            </a:xfrm>
            <a:prstGeom prst="arc">
              <a:avLst>
                <a:gd name="adj1" fmla="val 18083231"/>
                <a:gd name="adj2" fmla="val 2611789"/>
              </a:avLst>
            </a:prstGeom>
            <a:noFill/>
            <a:ln w="38100" cap="flat" cmpd="sng" algn="ctr">
              <a:solidFill>
                <a:srgbClr val="CAE2FF">
                  <a:lumMod val="2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" sz="13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endParaRPr>
            </a:p>
          </p:txBody>
        </p:sp>
        <p:sp>
          <p:nvSpPr>
            <p:cNvPr id="54" name="53 Rectángulo"/>
            <p:cNvSpPr/>
            <p:nvPr/>
          </p:nvSpPr>
          <p:spPr>
            <a:xfrm>
              <a:off x="6150429" y="4669973"/>
              <a:ext cx="555172" cy="478971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</a:t>
              </a:r>
              <a:endParaRPr lang="es-E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54 CuadroTexto"/>
            <p:cNvSpPr txBox="1"/>
            <p:nvPr/>
          </p:nvSpPr>
          <p:spPr>
            <a:xfrm>
              <a:off x="6678547" y="4517148"/>
              <a:ext cx="215470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a-ES" sz="11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Porfoli </a:t>
              </a:r>
              <a:r>
                <a:rPr kumimoji="0" lang="ca-ES" sz="14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Adaptat</a:t>
              </a:r>
              <a:r>
                <a:rPr lang="ca-ES" sz="1100" b="1" kern="0" dirty="0" smtClean="0">
                  <a:latin typeface="Arial" pitchFamily="34" charset="0"/>
                  <a:cs typeface="Arial" pitchFamily="34" charset="0"/>
                </a:rPr>
                <a:t>, 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ca-ES" sz="1000" b="1" kern="0" dirty="0" err="1" smtClean="0">
                  <a:latin typeface="Arial" pitchFamily="34" charset="0"/>
                  <a:cs typeface="Arial" pitchFamily="34" charset="0"/>
                </a:rPr>
                <a:t>reenginyeria</a:t>
              </a:r>
              <a:r>
                <a:rPr lang="ca-ES" sz="1000" b="1" kern="0" dirty="0" smtClean="0">
                  <a:latin typeface="Arial" pitchFamily="34" charset="0"/>
                  <a:cs typeface="Arial" pitchFamily="34" charset="0"/>
                </a:rPr>
                <a:t> dels grans sistemes </a:t>
              </a:r>
              <a:r>
                <a:rPr lang="ca-ES" sz="1000" kern="0" dirty="0" smtClean="0">
                  <a:latin typeface="Arial" pitchFamily="34" charset="0"/>
                  <a:cs typeface="Arial" pitchFamily="34" charset="0"/>
                </a:rPr>
                <a:t>transaccionals de l’Ajuntament, complexes i integrats, adaptats a la nova filosofia Cloud</a:t>
              </a:r>
              <a:endParaRPr kumimoji="0" lang="ca-ES" sz="1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38 Rectángulo"/>
            <p:cNvSpPr/>
            <p:nvPr/>
          </p:nvSpPr>
          <p:spPr>
            <a:xfrm>
              <a:off x="6030692" y="6259280"/>
              <a:ext cx="2340000" cy="21600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2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2015-2016</a:t>
              </a:r>
              <a:endParaRPr lang="es-ES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0" name="59 CuadroTexto"/>
          <p:cNvSpPr txBox="1"/>
          <p:nvPr/>
        </p:nvSpPr>
        <p:spPr>
          <a:xfrm rot="16200000">
            <a:off x="241306" y="3668617"/>
            <a:ext cx="11394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a-ES" sz="1100" b="1" kern="0" noProof="0" dirty="0" smtClean="0">
                <a:latin typeface="Arial" pitchFamily="34" charset="0"/>
                <a:cs typeface="Arial" pitchFamily="34" charset="0"/>
              </a:rPr>
              <a:t>Fites</a:t>
            </a:r>
            <a:endParaRPr kumimoji="0" lang="ca-ES" sz="11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60 CuadroTexto"/>
          <p:cNvSpPr txBox="1"/>
          <p:nvPr/>
        </p:nvSpPr>
        <p:spPr>
          <a:xfrm rot="16200000">
            <a:off x="241306" y="2209929"/>
            <a:ext cx="11394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a-ES" sz="1100" b="1" kern="0" noProof="0" dirty="0" smtClean="0">
                <a:latin typeface="Arial" pitchFamily="34" charset="0"/>
                <a:cs typeface="Arial" pitchFamily="34" charset="0"/>
              </a:rPr>
              <a:t>Evolució</a:t>
            </a:r>
            <a:endParaRPr kumimoji="0" lang="ca-ES" sz="11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199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34 Tabla"/>
          <p:cNvGraphicFramePr>
            <a:graphicFrameLocks noGrp="1"/>
          </p:cNvGraphicFramePr>
          <p:nvPr/>
        </p:nvGraphicFramePr>
        <p:xfrm>
          <a:off x="107943" y="1401307"/>
          <a:ext cx="8950775" cy="51054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790155"/>
                <a:gridCol w="1790155"/>
                <a:gridCol w="1790155"/>
                <a:gridCol w="1790155"/>
                <a:gridCol w="1790155"/>
              </a:tblGrid>
              <a:tr h="177553">
                <a:tc>
                  <a:txBody>
                    <a:bodyPr/>
                    <a:lstStyle/>
                    <a:p>
                      <a:pPr algn="r"/>
                      <a:endParaRPr lang="ca-ES" sz="90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sz="900" noProof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</a:t>
                      </a:r>
                      <a:r>
                        <a:rPr lang="ca-ES" sz="900" noProof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Quick</a:t>
                      </a:r>
                      <a:r>
                        <a:rPr lang="ca-ES" sz="900" noProof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a-ES" sz="900" noProof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Win</a:t>
                      </a:r>
                      <a:endParaRPr lang="ca-ES" sz="900" noProof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sz="900" noProof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Nou</a:t>
                      </a:r>
                      <a:endParaRPr lang="ca-ES" sz="900" noProof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sz="900" noProof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Proveïdor</a:t>
                      </a:r>
                      <a:endParaRPr lang="ca-ES" sz="900" noProof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sz="900" noProof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Adaptat</a:t>
                      </a:r>
                      <a:endParaRPr lang="ca-ES" sz="900" noProof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 anchor="ctr"/>
                </a:tc>
              </a:tr>
              <a:tr h="639191">
                <a:tc>
                  <a:txBody>
                    <a:bodyPr/>
                    <a:lstStyle/>
                    <a:p>
                      <a:endParaRPr lang="ca-ES" sz="90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ca-ES" sz="800" b="1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Open Data</a:t>
                      </a:r>
                    </a:p>
                    <a:p>
                      <a:r>
                        <a:rPr lang="ca-ES" sz="800" b="1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Apps o webs adaptades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PAM participatiu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ENS/ENI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CRM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Plataforma de mobilitat</a:t>
                      </a:r>
                    </a:p>
                    <a:p>
                      <a:pPr marL="0" algn="l" defTabSz="914400" rtl="0" eaLnBrk="1" latinLnBrk="0" hangingPunct="1"/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Intranet</a:t>
                      </a:r>
                    </a:p>
                    <a:p>
                      <a:r>
                        <a:rPr lang="ca-ES" sz="800" b="1" kern="120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Smart</a:t>
                      </a:r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ca-ES" sz="800" b="1" kern="120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Cities</a:t>
                      </a:r>
                      <a:endParaRPr lang="ca-ES" sz="800" b="1" kern="1200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Escriptori virtual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Gestió agenda/equipaments</a:t>
                      </a:r>
                      <a:endParaRPr lang="ca-ES" sz="800" b="1" kern="120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Correu electrònic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ca-ES" sz="8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Portal empleat</a:t>
                      </a:r>
                    </a:p>
                    <a:p>
                      <a:r>
                        <a:rPr lang="ca-ES" sz="8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Direcció per objectius</a:t>
                      </a:r>
                    </a:p>
                    <a:p>
                      <a:r>
                        <a:rPr lang="ca-ES" sz="8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Autoritas</a:t>
                      </a:r>
                    </a:p>
                    <a:p>
                      <a:r>
                        <a:rPr lang="ca-ES" sz="8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Gestor de tributs</a:t>
                      </a:r>
                    </a:p>
                  </a:txBody>
                  <a:tcPr marL="99060" marR="99060"/>
                </a:tc>
              </a:tr>
              <a:tr h="544496">
                <a:tc>
                  <a:txBody>
                    <a:bodyPr/>
                    <a:lstStyle/>
                    <a:p>
                      <a:endParaRPr lang="ca-ES" sz="90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Open data</a:t>
                      </a:r>
                    </a:p>
                    <a:p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Apps</a:t>
                      </a:r>
                    </a:p>
                    <a:p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ENS/ENI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Transparència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b="1" kern="120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Smart</a:t>
                      </a:r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ca-ES" sz="800" b="1" kern="120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Cities</a:t>
                      </a:r>
                      <a:endParaRPr lang="ca-ES" sz="800" b="1" kern="1200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Escriptori virtual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CRM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Llicències Microsoft</a:t>
                      </a:r>
                    </a:p>
                    <a:p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Plataforma web gestionada</a:t>
                      </a:r>
                    </a:p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Aules TIC gestionades</a:t>
                      </a:r>
                    </a:p>
                    <a:p>
                      <a:r>
                        <a:rPr lang="ca-ES" sz="800" kern="120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Facility</a:t>
                      </a:r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management</a:t>
                      </a:r>
                    </a:p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Correu</a:t>
                      </a:r>
                      <a:r>
                        <a:rPr lang="ca-ES" sz="800" kern="1200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electrònic</a:t>
                      </a:r>
                      <a:endParaRPr lang="ca-ES" sz="800" kern="120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Intranet</a:t>
                      </a:r>
                    </a:p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Arxiu electrònic</a:t>
                      </a:r>
                    </a:p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PACTE (</a:t>
                      </a:r>
                      <a:r>
                        <a:rPr lang="ca-ES" sz="800" kern="120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DpO</a:t>
                      </a:r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</a:p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IRIS (ulls de la ciutat)</a:t>
                      </a:r>
                    </a:p>
                  </a:txBody>
                  <a:tcPr marL="99060" marR="99060"/>
                </a:tc>
              </a:tr>
              <a:tr h="355106">
                <a:tc>
                  <a:txBody>
                    <a:bodyPr/>
                    <a:lstStyle/>
                    <a:p>
                      <a:endParaRPr lang="ca-ES" sz="90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Open data</a:t>
                      </a:r>
                    </a:p>
                    <a:p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Apps</a:t>
                      </a:r>
                    </a:p>
                    <a:p>
                      <a:r>
                        <a:rPr lang="ca-ES" sz="800" b="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ENS/ENI</a:t>
                      </a:r>
                      <a:endParaRPr lang="ca-ES" sz="800" b="0" kern="120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Plataforma de mobilitat</a:t>
                      </a:r>
                    </a:p>
                    <a:p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Transparència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b="1" kern="120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Smart</a:t>
                      </a:r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ca-ES" sz="800" b="1" kern="120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Cities</a:t>
                      </a:r>
                      <a:endParaRPr lang="ca-ES" sz="800" b="1" kern="1200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endParaRPr lang="ca-ES" sz="80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Contractació</a:t>
                      </a:r>
                    </a:p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Gestió de nòmines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Arxiu electrònic</a:t>
                      </a:r>
                      <a:endParaRPr lang="ca-ES" sz="800" b="1" kern="120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0" marR="99060"/>
                </a:tc>
              </a:tr>
              <a:tr h="355106">
                <a:tc>
                  <a:txBody>
                    <a:bodyPr/>
                    <a:lstStyle/>
                    <a:p>
                      <a:endParaRPr lang="ca-ES" sz="90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Open Data</a:t>
                      </a:r>
                    </a:p>
                    <a:p>
                      <a:pPr marL="0" algn="l" defTabSz="914400" rtl="0" eaLnBrk="1" latinLnBrk="0" hangingPunct="1"/>
                      <a:r>
                        <a:rPr lang="ca-ES" sz="800" b="1" kern="120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Apps</a:t>
                      </a:r>
                      <a:endParaRPr lang="ca-ES" sz="800" b="1" kern="1200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ENS/ENI</a:t>
                      </a:r>
                      <a:endParaRPr lang="ca-ES" sz="800" b="1" kern="120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Plataforma</a:t>
                      </a:r>
                      <a:r>
                        <a:rPr lang="ca-ES" sz="800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de m</a:t>
                      </a:r>
                      <a:r>
                        <a:rPr lang="ca-ES" sz="8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obilitat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b="1" kern="120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Smart</a:t>
                      </a:r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ca-ES" sz="800" b="1" kern="120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Cities</a:t>
                      </a:r>
                      <a:endParaRPr lang="ca-ES" sz="800" b="1" kern="1200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Gestió agenda/equipaments</a:t>
                      </a:r>
                      <a:endParaRPr lang="ca-ES" sz="80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Correu electrònic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ca-ES" sz="8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Tramitació</a:t>
                      </a:r>
                    </a:p>
                    <a:p>
                      <a:r>
                        <a:rPr lang="ca-ES" sz="8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Carpeta professional</a:t>
                      </a:r>
                      <a:endParaRPr lang="ca-ES" sz="80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</a:tr>
              <a:tr h="544496">
                <a:tc>
                  <a:txBody>
                    <a:bodyPr/>
                    <a:lstStyle/>
                    <a:p>
                      <a:endParaRPr lang="ca-ES" sz="90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Open Data</a:t>
                      </a:r>
                    </a:p>
                    <a:p>
                      <a:pPr marL="0" algn="l" defTabSz="914400" rtl="0" eaLnBrk="1" latinLnBrk="0" hangingPunct="1"/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Apps</a:t>
                      </a:r>
                      <a:endParaRPr lang="ca-ES" sz="800" b="1" kern="120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800" noProof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b="1" kern="120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Smart</a:t>
                      </a:r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ca-ES" sz="800" b="1" kern="120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Cities</a:t>
                      </a:r>
                      <a:endParaRPr lang="ca-ES" sz="800" b="1" kern="1200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Escoles bressol</a:t>
                      </a:r>
                      <a:endParaRPr lang="ca-ES" sz="80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24x7</a:t>
                      </a:r>
                      <a:endParaRPr lang="ca-ES" sz="800" kern="120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Gestió de nòmines</a:t>
                      </a:r>
                    </a:p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Gestió padró</a:t>
                      </a:r>
                    </a:p>
                    <a:p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Gestió de tributs</a:t>
                      </a:r>
                    </a:p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Sistemes d’acció social</a:t>
                      </a:r>
                    </a:p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Gestor documental</a:t>
                      </a:r>
                      <a:endParaRPr lang="ca-ES" sz="800" kern="120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0" marR="99060"/>
                </a:tc>
              </a:tr>
              <a:tr h="544496">
                <a:tc>
                  <a:txBody>
                    <a:bodyPr/>
                    <a:lstStyle/>
                    <a:p>
                      <a:endParaRPr lang="ca-ES" sz="90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Open Data</a:t>
                      </a:r>
                    </a:p>
                    <a:p>
                      <a:pPr marL="0" algn="l" defTabSz="914400" rtl="0" eaLnBrk="1" latinLnBrk="0" hangingPunct="1"/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Apps</a:t>
                      </a:r>
                      <a:endParaRPr lang="ca-ES" sz="800" b="1" kern="120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REA</a:t>
                      </a:r>
                    </a:p>
                    <a:p>
                      <a:r>
                        <a:rPr lang="ca-ES" sz="800" b="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Plataforma de mobilitat (GUB)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800" b="1" kern="120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Smart</a:t>
                      </a:r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ca-ES" sz="800" b="1" kern="120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Cities</a:t>
                      </a:r>
                      <a:endParaRPr lang="ca-ES" sz="800" b="0" kern="120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ca-ES" sz="8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Escriptori virtual</a:t>
                      </a:r>
                      <a:endParaRPr lang="ca-ES" sz="80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Gestió de tributs</a:t>
                      </a:r>
                    </a:p>
                    <a:p>
                      <a:pPr marL="0" algn="l" defTabSz="914400" rtl="0" eaLnBrk="1" latinLnBrk="0" hangingPunct="1"/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Gestió de RRHH</a:t>
                      </a:r>
                    </a:p>
                    <a:p>
                      <a:pPr marL="0" algn="l" defTabSz="914400" rtl="0" eaLnBrk="1" latinLnBrk="0" hangingPunct="1"/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Comptabilitat</a:t>
                      </a:r>
                    </a:p>
                    <a:p>
                      <a:pPr marL="0" algn="l" defTabSz="914400" rtl="0" eaLnBrk="1" latinLnBrk="0" hangingPunct="1"/>
                      <a:r>
                        <a:rPr lang="ca-ES" sz="800" b="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Agenda alcaldia</a:t>
                      </a:r>
                    </a:p>
                    <a:p>
                      <a:pPr marL="0" algn="l" defTabSz="914400" rtl="0" eaLnBrk="1" latinLnBrk="0" hangingPunct="1"/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Entorn</a:t>
                      </a:r>
                      <a:r>
                        <a:rPr lang="ca-ES" sz="800" b="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web 2.0</a:t>
                      </a:r>
                      <a:endParaRPr lang="ca-ES" sz="800" b="1" kern="120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0" marR="99060"/>
                </a:tc>
              </a:tr>
              <a:tr h="355106">
                <a:tc>
                  <a:txBody>
                    <a:bodyPr/>
                    <a:lstStyle/>
                    <a:p>
                      <a:endParaRPr lang="ca-ES" sz="90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Open Data</a:t>
                      </a:r>
                    </a:p>
                    <a:p>
                      <a:pPr marL="0" algn="l" defTabSz="914400" rtl="0" eaLnBrk="1" latinLnBrk="0" hangingPunct="1"/>
                      <a:r>
                        <a:rPr lang="ca-ES" sz="800" b="1" kern="120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Apps</a:t>
                      </a:r>
                      <a:endParaRPr lang="ca-ES" sz="800" b="1" kern="1200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ENS</a:t>
                      </a:r>
                      <a:endParaRPr lang="ca-ES" sz="800" b="1" kern="120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endParaRPr lang="ca-ES" sz="800" b="1" kern="120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Correu electrònic</a:t>
                      </a:r>
                      <a:endParaRPr lang="ca-ES" sz="800" kern="120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Plataforma web al Cloud</a:t>
                      </a:r>
                    </a:p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Gestor documental</a:t>
                      </a:r>
                      <a:endParaRPr lang="ca-ES" sz="800" kern="120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0" marR="99060"/>
                </a:tc>
              </a:tr>
              <a:tr h="449801">
                <a:tc>
                  <a:txBody>
                    <a:bodyPr/>
                    <a:lstStyle/>
                    <a:p>
                      <a:endParaRPr lang="ca-ES" sz="900" noProof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Open</a:t>
                      </a:r>
                      <a:r>
                        <a:rPr lang="ca-ES" sz="800" b="1" kern="1200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Data</a:t>
                      </a:r>
                    </a:p>
                    <a:p>
                      <a:pPr marL="0" algn="l" defTabSz="914400" rtl="0" eaLnBrk="1" latinLnBrk="0" hangingPunct="1"/>
                      <a:r>
                        <a:rPr lang="ca-ES" sz="800" b="1" kern="1200" baseline="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Apps</a:t>
                      </a:r>
                      <a:endParaRPr lang="ca-ES" sz="800" b="1" kern="1200" baseline="0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ca-ES" sz="800" b="0" kern="1200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ENS</a:t>
                      </a:r>
                      <a:endParaRPr lang="ca-ES" sz="800" b="0" kern="120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ca-ES" sz="800" b="1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Intranet</a:t>
                      </a:r>
                    </a:p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Plataforma de mobilitzat</a:t>
                      </a:r>
                    </a:p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Gestió Ple municipa</a:t>
                      </a:r>
                      <a:r>
                        <a:rPr lang="ca-ES" sz="800" b="1" kern="1200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</a:t>
                      </a:r>
                    </a:p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Escriptori virtual</a:t>
                      </a:r>
                      <a:endParaRPr lang="ca-ES" sz="800" kern="120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ca-ES" sz="800" b="1" kern="1200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Correu electrònic</a:t>
                      </a:r>
                    </a:p>
                    <a:p>
                      <a:r>
                        <a:rPr lang="ca-ES" sz="800" kern="120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Facility</a:t>
                      </a:r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management</a:t>
                      </a:r>
                    </a:p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Gestió de patrimoni</a:t>
                      </a:r>
                    </a:p>
                    <a:p>
                      <a:r>
                        <a:rPr lang="ca-ES" sz="80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Escriptori virtual</a:t>
                      </a:r>
                      <a:endParaRPr lang="ca-ES" sz="800" kern="120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ca-ES" sz="8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Gestió</a:t>
                      </a:r>
                      <a:r>
                        <a:rPr lang="ca-ES" sz="800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padró</a:t>
                      </a:r>
                    </a:p>
                    <a:p>
                      <a:r>
                        <a:rPr lang="ca-ES" sz="800" b="0" kern="120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Gestió d'expedients</a:t>
                      </a:r>
                      <a:endParaRPr lang="ca-ES" sz="800" b="0" kern="1200" noProof="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9060" marR="99060"/>
                </a:tc>
              </a:tr>
            </a:tbl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928662" y="222539"/>
            <a:ext cx="5738838" cy="857248"/>
          </a:xfrm>
        </p:spPr>
        <p:txBody>
          <a:bodyPr>
            <a:noAutofit/>
          </a:bodyPr>
          <a:lstStyle/>
          <a:p>
            <a:r>
              <a:rPr lang="ca-ES" dirty="0" smtClean="0"/>
              <a:t>El treball realitzat amb el món local ha permès identificar possibles punts de col·laboració a curt, mig i llarg termini</a:t>
            </a:r>
            <a:endParaRPr lang="ca-ES" dirty="0"/>
          </a:p>
        </p:txBody>
      </p:sp>
      <p:sp>
        <p:nvSpPr>
          <p:cNvPr id="167" name="Marcador de número de diapositiva 15"/>
          <p:cNvSpPr>
            <a:spLocks noGrp="1"/>
          </p:cNvSpPr>
          <p:nvPr>
            <p:ph type="sldNum" sz="quarter" idx="12"/>
          </p:nvPr>
        </p:nvSpPr>
        <p:spPr>
          <a:xfrm>
            <a:off x="6643702" y="6342094"/>
            <a:ext cx="2133600" cy="365125"/>
          </a:xfrm>
        </p:spPr>
        <p:txBody>
          <a:bodyPr/>
          <a:lstStyle/>
          <a:p>
            <a:fld id="{742549CD-9692-4C24-BA90-BBA7E1AE662A}" type="slidenum">
              <a:rPr lang="ca-ES" sz="600" smtClean="0"/>
              <a:pPr/>
              <a:t>12</a:t>
            </a:fld>
            <a:endParaRPr lang="ca-ES" sz="600"/>
          </a:p>
        </p:txBody>
      </p:sp>
      <p:sp>
        <p:nvSpPr>
          <p:cNvPr id="21" name="20 Rectángulo"/>
          <p:cNvSpPr/>
          <p:nvPr/>
        </p:nvSpPr>
        <p:spPr>
          <a:xfrm>
            <a:off x="2002955" y="1401547"/>
            <a:ext cx="252000" cy="216000"/>
          </a:xfrm>
          <a:prstGeom prst="rect">
            <a:avLst/>
          </a:prstGeom>
          <a:solidFill>
            <a:srgbClr val="C00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endParaRPr lang="ca-E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3777333" y="1401547"/>
            <a:ext cx="252000" cy="216000"/>
          </a:xfrm>
          <a:prstGeom prst="rect">
            <a:avLst/>
          </a:prstGeom>
          <a:solidFill>
            <a:srgbClr val="C00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1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ca-ES" sz="11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5578926" y="1401547"/>
            <a:ext cx="252000" cy="216000"/>
          </a:xfrm>
          <a:prstGeom prst="rect">
            <a:avLst/>
          </a:prstGeom>
          <a:solidFill>
            <a:srgbClr val="C00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ca-E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7351944" y="1401547"/>
            <a:ext cx="252000" cy="216000"/>
          </a:xfrm>
          <a:prstGeom prst="rect">
            <a:avLst/>
          </a:prstGeom>
          <a:solidFill>
            <a:srgbClr val="C00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</a:t>
            </a:r>
            <a:endParaRPr lang="ca-E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5" name="19 Grupo"/>
          <p:cNvGrpSpPr/>
          <p:nvPr/>
        </p:nvGrpSpPr>
        <p:grpSpPr>
          <a:xfrm>
            <a:off x="157842" y="1877648"/>
            <a:ext cx="1415456" cy="281490"/>
            <a:chOff x="981075" y="2886074"/>
            <a:chExt cx="2219325" cy="457201"/>
          </a:xfrm>
        </p:grpSpPr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81075" y="2886074"/>
              <a:ext cx="1964987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95600" y="2886075"/>
              <a:ext cx="3048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8" name="Picture 7" descr="Logo del Ajuntament de Sant Cuga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499" y="2624136"/>
            <a:ext cx="921643" cy="385303"/>
          </a:xfrm>
          <a:prstGeom prst="rect">
            <a:avLst/>
          </a:prstGeom>
          <a:noFill/>
        </p:spPr>
      </p:pic>
      <p:pic>
        <p:nvPicPr>
          <p:cNvPr id="29" name="Picture 8"/>
          <p:cNvPicPr>
            <a:picLocks noChangeAspect="1" noChangeArrowheads="1"/>
          </p:cNvPicPr>
          <p:nvPr/>
        </p:nvPicPr>
        <p:blipFill>
          <a:blip r:embed="rId5" cstate="print"/>
          <a:srcRect l="38222" t="1515" r="33340" b="-82199"/>
          <a:stretch>
            <a:fillRect/>
          </a:stretch>
        </p:blipFill>
        <p:spPr bwMode="auto">
          <a:xfrm>
            <a:off x="560623" y="3223330"/>
            <a:ext cx="691234" cy="310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8726" y="3710493"/>
            <a:ext cx="948713" cy="264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614" y="4217381"/>
            <a:ext cx="765820" cy="368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68727" y="4934616"/>
            <a:ext cx="1203598" cy="316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92687" y="5481077"/>
            <a:ext cx="450250" cy="43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95943" y="6008461"/>
            <a:ext cx="1566182" cy="375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68994" y="3217864"/>
            <a:ext cx="416793" cy="349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8"/>
          <p:cNvPicPr>
            <a:picLocks noChangeAspect="1" noChangeArrowheads="1"/>
          </p:cNvPicPr>
          <p:nvPr/>
        </p:nvPicPr>
        <p:blipFill>
          <a:blip r:embed="rId5" cstate="print"/>
          <a:srcRect l="65765" t="-32899"/>
          <a:stretch>
            <a:fillRect/>
          </a:stretch>
        </p:blipFill>
        <p:spPr bwMode="auto">
          <a:xfrm>
            <a:off x="566058" y="3327400"/>
            <a:ext cx="832114" cy="228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119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698BEC1D-FEBF-4B77-B17B-B2A4526F5D45@no-dns-availa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021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Marcador de número de diapositiva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49CD-9692-4C24-BA90-BBA7E1AE662A}" type="slidenum">
              <a:rPr lang="ca-ES" smtClean="0"/>
              <a:pPr/>
              <a:t>13</a:t>
            </a:fld>
            <a:endParaRPr lang="ca-ES"/>
          </a:p>
        </p:txBody>
      </p:sp>
      <p:pic>
        <p:nvPicPr>
          <p:cNvPr id="6" name="I 1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2857492" y="2643190"/>
            <a:ext cx="3243281" cy="881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357158" y="214290"/>
            <a:ext cx="1428760" cy="7143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QuadreDeText 12"/>
          <p:cNvSpPr txBox="1"/>
          <p:nvPr/>
        </p:nvSpPr>
        <p:spPr>
          <a:xfrm>
            <a:off x="928663" y="217112"/>
            <a:ext cx="6723995" cy="369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ca-ES" sz="1600" b="1" dirty="0" smtClean="0">
                <a:latin typeface="Arial" pitchFamily="34" charset="0"/>
                <a:cs typeface="Arial" pitchFamily="34" charset="0"/>
              </a:rPr>
              <a:t>Contingut del document</a:t>
            </a:r>
            <a:endParaRPr lang="ca-E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Marcador de número de diapositiva 15"/>
          <p:cNvSpPr>
            <a:spLocks noGrp="1"/>
          </p:cNvSpPr>
          <p:nvPr>
            <p:ph type="sldNum" sz="quarter" idx="12"/>
          </p:nvPr>
        </p:nvSpPr>
        <p:spPr>
          <a:xfrm>
            <a:off x="6826780" y="6342090"/>
            <a:ext cx="1950525" cy="365125"/>
          </a:xfrm>
        </p:spPr>
        <p:txBody>
          <a:bodyPr/>
          <a:lstStyle/>
          <a:p>
            <a:fld id="{742549CD-9692-4C24-BA90-BBA7E1AE662A}" type="slidenum">
              <a:rPr lang="ca-ES" sz="600" smtClean="0"/>
              <a:pPr/>
              <a:t>2</a:t>
            </a:fld>
            <a:endParaRPr lang="ca-ES" sz="600"/>
          </a:p>
        </p:txBody>
      </p:sp>
      <p:grpSp>
        <p:nvGrpSpPr>
          <p:cNvPr id="52" name="51 Grupo"/>
          <p:cNvGrpSpPr/>
          <p:nvPr/>
        </p:nvGrpSpPr>
        <p:grpSpPr>
          <a:xfrm>
            <a:off x="1165108" y="1739107"/>
            <a:ext cx="7358064" cy="1588293"/>
            <a:chOff x="1100138" y="1482726"/>
            <a:chExt cx="7358064" cy="1588293"/>
          </a:xfrm>
        </p:grpSpPr>
        <p:sp>
          <p:nvSpPr>
            <p:cNvPr id="61" name="60 Rectángulo redondeado"/>
            <p:cNvSpPr/>
            <p:nvPr/>
          </p:nvSpPr>
          <p:spPr bwMode="auto">
            <a:xfrm>
              <a:off x="1100138" y="1782060"/>
              <a:ext cx="7310437" cy="490529"/>
            </a:xfrm>
            <a:prstGeom prst="roundRect">
              <a:avLst>
                <a:gd name="adj" fmla="val 0"/>
              </a:avLst>
            </a:prstGeom>
            <a:solidFill>
              <a:schemeClr val="tx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100000"/>
                <a:defRPr/>
              </a:pPr>
              <a:endParaRPr lang="es-ES_tradnl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70" name="11 Marcador de contenido"/>
            <p:cNvSpPr txBox="1">
              <a:spLocks/>
            </p:cNvSpPr>
            <p:nvPr/>
          </p:nvSpPr>
          <p:spPr bwMode="auto">
            <a:xfrm>
              <a:off x="1314452" y="1842412"/>
              <a:ext cx="7143750" cy="992543"/>
            </a:xfrm>
            <a:prstGeom prst="rect">
              <a:avLst/>
            </a:prstGeom>
          </p:spPr>
          <p:txBody>
            <a:bodyPr lIns="91402" tIns="45702" rIns="91402" bIns="45702">
              <a:spAutoFit/>
            </a:bodyPr>
            <a:lstStyle/>
            <a:p>
              <a:pPr marL="357040" lvl="1" indent="-357040" algn="l" defTabSz="447675">
                <a:lnSpc>
                  <a:spcPct val="150000"/>
                </a:lnSpc>
                <a:spcBef>
                  <a:spcPts val="900"/>
                </a:spcBef>
                <a:spcAft>
                  <a:spcPts val="1800"/>
                </a:spcAft>
                <a:buClr>
                  <a:srgbClr val="0057A6"/>
                </a:buClr>
                <a:buSzPct val="100000"/>
                <a:buFont typeface="Wingdings" pitchFamily="2" charset="2"/>
                <a:buChar char="§"/>
                <a:defRPr/>
              </a:pPr>
              <a:r>
                <a:rPr lang="ca-ES" sz="1200" b="1" i="0" u="none" kern="0" dirty="0" smtClean="0">
                  <a:solidFill>
                    <a:schemeClr val="tx1"/>
                  </a:solidFill>
                  <a:latin typeface="Verdana"/>
                  <a:ea typeface="Arial Unicode MS"/>
                  <a:cs typeface="Arial Unicode MS"/>
                </a:rPr>
                <a:t>Enteniment de la necessitat</a:t>
              </a:r>
            </a:p>
            <a:p>
              <a:pPr marL="357040" lvl="1" indent="-357040" algn="l" defTabSz="447675">
                <a:lnSpc>
                  <a:spcPct val="150000"/>
                </a:lnSpc>
                <a:spcBef>
                  <a:spcPts val="900"/>
                </a:spcBef>
                <a:spcAft>
                  <a:spcPts val="1800"/>
                </a:spcAft>
                <a:buClr>
                  <a:srgbClr val="0057A6"/>
                </a:buClr>
                <a:buSzPct val="100000"/>
                <a:buFont typeface="Wingdings" pitchFamily="2" charset="2"/>
                <a:buChar char="§"/>
                <a:defRPr/>
              </a:pPr>
              <a:r>
                <a:rPr lang="ca-ES" sz="1200" kern="0" dirty="0" smtClean="0">
                  <a:solidFill>
                    <a:schemeClr val="tx1"/>
                  </a:solidFill>
                  <a:latin typeface="Verdana"/>
                  <a:ea typeface="Arial Unicode MS"/>
                  <a:cs typeface="Arial Unicode MS"/>
                </a:rPr>
                <a:t>Cloud Barcelona</a:t>
              </a:r>
            </a:p>
          </p:txBody>
        </p:sp>
        <p:sp>
          <p:nvSpPr>
            <p:cNvPr id="71" name="12 Rectángulo"/>
            <p:cNvSpPr>
              <a:spLocks noChangeArrowheads="1"/>
            </p:cNvSpPr>
            <p:nvPr/>
          </p:nvSpPr>
          <p:spPr bwMode="auto">
            <a:xfrm>
              <a:off x="1100140" y="1482726"/>
              <a:ext cx="7310416" cy="1588293"/>
            </a:xfrm>
            <a:prstGeom prst="rect">
              <a:avLst/>
            </a:prstGeom>
            <a:noFill/>
            <a:ln w="9525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algn="l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s-ES" sz="1800" b="0" i="0" u="none">
                <a:solidFill>
                  <a:srgbClr val="FFFFFF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28662" y="222539"/>
            <a:ext cx="5611838" cy="857248"/>
          </a:xfrm>
        </p:spPr>
        <p:txBody>
          <a:bodyPr>
            <a:noAutofit/>
          </a:bodyPr>
          <a:lstStyle/>
          <a:p>
            <a:r>
              <a:rPr lang="ca-ES" dirty="0" smtClean="0"/>
              <a:t>La crisi no serà resolta només amb plans de retallada. La resposta a la crisi passa per revisar els models insostenibles i redefinir-los</a:t>
            </a:r>
            <a:endParaRPr lang="ca-ES" dirty="0"/>
          </a:p>
        </p:txBody>
      </p:sp>
      <p:sp>
        <p:nvSpPr>
          <p:cNvPr id="21" name="Marcador de número de diapositiva 15"/>
          <p:cNvSpPr>
            <a:spLocks noGrp="1"/>
          </p:cNvSpPr>
          <p:nvPr>
            <p:ph type="sldNum" sz="quarter" idx="12"/>
          </p:nvPr>
        </p:nvSpPr>
        <p:spPr>
          <a:xfrm>
            <a:off x="6643702" y="6342090"/>
            <a:ext cx="2133600" cy="365125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3</a:t>
            </a:fld>
            <a:endParaRPr lang="ca-ES"/>
          </a:p>
        </p:txBody>
      </p:sp>
      <p:pic>
        <p:nvPicPr>
          <p:cNvPr id="7" name="Picture 2" descr="http://www.controladoresaereos.org/wp-content/uploads/100927-santiago-nino-becerra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50" y="1385385"/>
            <a:ext cx="2208963" cy="14956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2661143" y="1778251"/>
            <a:ext cx="619711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1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Agosto</a:t>
            </a:r>
            <a:r>
              <a:rPr lang="en-US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2012 </a:t>
            </a:r>
          </a:p>
          <a:p>
            <a:r>
              <a:rPr lang="es-E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España es un conjunto de entes desequilibrados agrupados en tres niveles", dice Becerra, que apunta que el problema es que </a:t>
            </a:r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“ya </a:t>
            </a:r>
            <a:r>
              <a:rPr lang="es-E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 somos capaces de alimentar a la vez a la Administración Central, a las Administraciones Regionales y a las Administraciones locales, que se están comiendo los recursos del país y que se comerán el crecimiento futuro de la economía y algo </a:t>
            </a:r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más, es </a:t>
            </a:r>
            <a:r>
              <a:rPr lang="es-ES" sz="12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insostenible</a:t>
            </a:r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”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elEconomista.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375" y="1375097"/>
            <a:ext cx="2549769" cy="3238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334946" y="3073894"/>
            <a:ext cx="82503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Més tard o més d’hora, per raons de coherència interna, per pressions de Europa i de la </a:t>
            </a:r>
            <a:r>
              <a:rPr lang="ca-ES" sz="1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Troika</a:t>
            </a:r>
            <a:r>
              <a:rPr lang="ca-E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per pressions d’Espanya i de </a:t>
            </a:r>
            <a:r>
              <a:rPr lang="ca-E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Catalunya, </a:t>
            </a:r>
            <a:r>
              <a:rPr lang="ca-E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haurem d’afrontar que el camí </a:t>
            </a:r>
            <a:r>
              <a:rPr lang="ca-E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 passa únicament per polítiques </a:t>
            </a:r>
            <a:r>
              <a:rPr lang="ca-E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contenció i de retallades, sinó de </a:t>
            </a:r>
            <a:r>
              <a:rPr lang="ca-ES" sz="1400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revisió del model de servei públic</a:t>
            </a:r>
            <a:endParaRPr lang="ca-ES" sz="1400" b="1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Flecha izquierda y derecha"/>
          <p:cNvSpPr/>
          <p:nvPr/>
        </p:nvSpPr>
        <p:spPr bwMode="auto">
          <a:xfrm>
            <a:off x="492375" y="6375400"/>
            <a:ext cx="3578469" cy="133350"/>
          </a:xfrm>
          <a:prstGeom prst="leftRightArrow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ca-ES" sz="16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7" name="16 Flecha izquierda y derecha"/>
          <p:cNvSpPr/>
          <p:nvPr/>
        </p:nvSpPr>
        <p:spPr bwMode="auto">
          <a:xfrm>
            <a:off x="4818190" y="6375400"/>
            <a:ext cx="3578469" cy="133350"/>
          </a:xfrm>
          <a:prstGeom prst="leftRightArrow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ca-ES" sz="16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1468321" y="6165850"/>
            <a:ext cx="18375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1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Això és un fet…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5785339" y="6127750"/>
            <a:ext cx="18375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Liderem la oportunitat?</a:t>
            </a:r>
          </a:p>
        </p:txBody>
      </p:sp>
      <p:grpSp>
        <p:nvGrpSpPr>
          <p:cNvPr id="3" name="2 Grupo"/>
          <p:cNvGrpSpPr/>
          <p:nvPr/>
        </p:nvGrpSpPr>
        <p:grpSpPr>
          <a:xfrm>
            <a:off x="946535" y="3954418"/>
            <a:ext cx="7326394" cy="2164036"/>
            <a:chOff x="918727" y="2968625"/>
            <a:chExt cx="8825827" cy="2909799"/>
          </a:xfrm>
        </p:grpSpPr>
        <p:sp>
          <p:nvSpPr>
            <p:cNvPr id="8" name="7 Rectángulo"/>
            <p:cNvSpPr/>
            <p:nvPr/>
          </p:nvSpPr>
          <p:spPr bwMode="auto">
            <a:xfrm rot="2629921">
              <a:off x="918727" y="3095624"/>
              <a:ext cx="1000800" cy="2782800"/>
            </a:xfrm>
            <a:prstGeom prst="rect">
              <a:avLst/>
            </a:prstGeom>
            <a:solidFill>
              <a:srgbClr val="AFD8EF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r>
                <a:rPr lang="ca-ES" sz="1000" b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Conjuntura econòmica complexa</a:t>
              </a:r>
              <a:r>
                <a:rPr lang="ca-ES" sz="1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i creixent pressió per assolir una administració més eficient</a:t>
              </a:r>
              <a:endParaRPr kumimoji="0" lang="ca-ES" sz="100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9 Rectángulo"/>
            <p:cNvSpPr/>
            <p:nvPr/>
          </p:nvSpPr>
          <p:spPr bwMode="auto">
            <a:xfrm rot="1841457">
              <a:off x="2379227" y="3006725"/>
              <a:ext cx="1000800" cy="2782800"/>
            </a:xfrm>
            <a:prstGeom prst="rect">
              <a:avLst/>
            </a:prstGeom>
            <a:solidFill>
              <a:srgbClr val="9ACDEA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r>
                <a:rPr kumimoji="0" lang="ca-ES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 Unicode MS" pitchFamily="34" charset="-128"/>
                  <a:cs typeface="Arial" pitchFamily="34" charset="0"/>
                </a:rPr>
                <a:t>Reducció pressupostària </a:t>
              </a:r>
              <a:r>
                <a:rPr kumimoji="0" lang="ca-ES" sz="100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 Unicode MS" pitchFamily="34" charset="-128"/>
                  <a:cs typeface="Arial" pitchFamily="34" charset="0"/>
                </a:rPr>
                <a:t>a tots els nivells de l’Administració</a:t>
              </a:r>
            </a:p>
          </p:txBody>
        </p:sp>
        <p:sp>
          <p:nvSpPr>
            <p:cNvPr id="12" name="11 Rectángulo"/>
            <p:cNvSpPr/>
            <p:nvPr/>
          </p:nvSpPr>
          <p:spPr bwMode="auto">
            <a:xfrm rot="1137315">
              <a:off x="3763527" y="2968625"/>
              <a:ext cx="1000800" cy="2782800"/>
            </a:xfrm>
            <a:prstGeom prst="rect">
              <a:avLst/>
            </a:prstGeom>
            <a:solidFill>
              <a:srgbClr val="83C2E5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r>
                <a:rPr kumimoji="0" lang="ca-ES" sz="100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 Unicode MS" pitchFamily="34" charset="-128"/>
                  <a:cs typeface="Arial" pitchFamily="34" charset="0"/>
                </a:rPr>
                <a:t>Context de cooperació i </a:t>
              </a:r>
              <a:r>
                <a:rPr kumimoji="0" lang="ca-ES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 Unicode MS" pitchFamily="34" charset="-128"/>
                  <a:cs typeface="Arial" pitchFamily="34" charset="0"/>
                </a:rPr>
                <a:t>reutilització de recursos </a:t>
              </a:r>
              <a:r>
                <a:rPr kumimoji="0" lang="ca-ES" sz="100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 Unicode MS" pitchFamily="34" charset="-128"/>
                  <a:cs typeface="Arial" pitchFamily="34" charset="0"/>
                </a:rPr>
                <a:t>i serveis a l’Administració</a:t>
              </a:r>
              <a:r>
                <a:rPr kumimoji="0" lang="ca-ES" sz="1000" i="0" u="none" strike="noStrike" cap="none" normalizeH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 Unicode MS" pitchFamily="34" charset="-128"/>
                  <a:cs typeface="Arial" pitchFamily="34" charset="0"/>
                </a:rPr>
                <a:t> </a:t>
              </a:r>
              <a:endParaRPr kumimoji="0" lang="ca-ES" sz="100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endParaRPr>
            </a:p>
          </p:txBody>
        </p:sp>
        <p:sp>
          <p:nvSpPr>
            <p:cNvPr id="13" name="12 Rectángulo"/>
            <p:cNvSpPr/>
            <p:nvPr/>
          </p:nvSpPr>
          <p:spPr bwMode="auto">
            <a:xfrm>
              <a:off x="5613355" y="3057524"/>
              <a:ext cx="1172094" cy="2782800"/>
            </a:xfrm>
            <a:prstGeom prst="rect">
              <a:avLst/>
            </a:prstGeom>
            <a:solidFill>
              <a:srgbClr val="83C2E5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100000"/>
              </a:pPr>
              <a:r>
                <a:rPr lang="ca-ES" sz="9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Revisió del </a:t>
              </a:r>
              <a:r>
                <a:rPr lang="ca-ES" sz="9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model de gestió pública de les TIC</a:t>
              </a:r>
              <a:r>
                <a:rPr lang="ca-ES" sz="9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cap a un futur més eficient, innovador i igualitari per tothom</a:t>
              </a:r>
              <a:endParaRPr lang="ca-ES" sz="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13 Rectángulo"/>
            <p:cNvSpPr/>
            <p:nvPr/>
          </p:nvSpPr>
          <p:spPr bwMode="auto">
            <a:xfrm>
              <a:off x="7092902" y="3057524"/>
              <a:ext cx="1172094" cy="2782800"/>
            </a:xfrm>
            <a:prstGeom prst="rect">
              <a:avLst/>
            </a:prstGeom>
            <a:solidFill>
              <a:srgbClr val="83C2E5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100000"/>
              </a:pPr>
              <a:r>
                <a:rPr lang="ca-ES" sz="9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Cloud</a:t>
              </a:r>
              <a:r>
                <a:rPr lang="ca-ES" sz="9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Computing </a:t>
              </a:r>
              <a:r>
                <a:rPr lang="ca-ES" sz="9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com a facilitador</a:t>
              </a:r>
              <a:r>
                <a:rPr lang="ca-ES" sz="9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del desenvolupament i manteniment de </a:t>
              </a:r>
              <a:r>
                <a:rPr lang="ca-ES" sz="9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polítiques públiques </a:t>
              </a:r>
              <a:r>
                <a:rPr lang="ca-ES" sz="9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que requereixen d’un ús intensiu de les TIC</a:t>
              </a:r>
              <a:endParaRPr lang="ca-ES" sz="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14 Rectángulo"/>
            <p:cNvSpPr/>
            <p:nvPr/>
          </p:nvSpPr>
          <p:spPr bwMode="auto">
            <a:xfrm>
              <a:off x="8572460" y="3057524"/>
              <a:ext cx="1172094" cy="2782800"/>
            </a:xfrm>
            <a:prstGeom prst="rect">
              <a:avLst/>
            </a:prstGeom>
            <a:solidFill>
              <a:srgbClr val="83C2E5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eaLnBrk="1" latinLnBrk="0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r>
                <a:rPr lang="ca-ES" sz="9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Recolzament  al sector </a:t>
              </a:r>
              <a:r>
                <a:rPr lang="ca-ES" sz="9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TIC com a motor econòmic </a:t>
              </a:r>
              <a:r>
                <a:rPr lang="ca-ES" sz="9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i generador de competitivitat en altres sectors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120963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a-ES" sz="1600" dirty="0" smtClean="0"/>
              <a:t>A Gran Bretanya s’està afrontant el debat de la crisi econòmica de manera més oberta i clara. Això està afavorint que les reflexions sobre el mecanismes de sortida siguin més madurs</a:t>
            </a:r>
            <a:endParaRPr lang="ca-ES" sz="1600" dirty="0"/>
          </a:p>
        </p:txBody>
      </p:sp>
      <p:sp>
        <p:nvSpPr>
          <p:cNvPr id="14" name="Marcador de número de diapositiva 15"/>
          <p:cNvSpPr>
            <a:spLocks noGrp="1"/>
          </p:cNvSpPr>
          <p:nvPr>
            <p:ph type="sldNum" sz="quarter" idx="12"/>
          </p:nvPr>
        </p:nvSpPr>
        <p:spPr>
          <a:xfrm>
            <a:off x="6643702" y="6342090"/>
            <a:ext cx="2133600" cy="365125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4</a:t>
            </a:fld>
            <a:endParaRPr lang="ca-ES"/>
          </a:p>
        </p:txBody>
      </p:sp>
      <p:pic>
        <p:nvPicPr>
          <p:cNvPr id="4" name="Picture 2" descr="http://harmfreecare.org/wp-content/uploads/2012/03/nhs_london_logo_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016" y="4258472"/>
            <a:ext cx="1539801" cy="100087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2620635" y="4336889"/>
            <a:ext cx="5632417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 Aug 2012 </a:t>
            </a:r>
            <a:endParaRPr lang="en-US" sz="1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Three London </a:t>
            </a:r>
            <a:r>
              <a:rPr lang="en-US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NHS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foundation trusts are planning to merge and take advantage of the efficiencies offered by sharing IT services.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620635" y="5540467"/>
            <a:ext cx="5632417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 Jan 2012 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Programme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Athena, a project to provide shared IT services for every London borough, issues tender for up to £1.2 billion in contracts. Due for completion in 2016, the </a:t>
            </a:r>
            <a:r>
              <a:rPr lang="en-US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programme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is designed to reduce operating costs, improve access to data and </a:t>
            </a:r>
            <a:r>
              <a:rPr lang="en-US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standardise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business processes across the boroughs.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http://www.mayorwatch.co.uk/wp-content/uploads/2012/03/london_council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25" y="5540840"/>
            <a:ext cx="1478592" cy="10565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Rectángulo"/>
          <p:cNvSpPr/>
          <p:nvPr/>
        </p:nvSpPr>
        <p:spPr>
          <a:xfrm>
            <a:off x="2428633" y="2129570"/>
            <a:ext cx="631983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18 Jul 2012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Mr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Cameron 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asked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whether the austerity </a:t>
            </a:r>
            <a:r>
              <a:rPr lang="en-US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programme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would now last a decade until 2020, the Prime Minister replies: “I think it’s going to be...this is a period for all countries, </a:t>
            </a:r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can’t see any time soon when…the pressure will be off.</a:t>
            </a:r>
          </a:p>
          <a:p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“I don’t see a time when difficult spending choices are going to go away.”</a:t>
            </a:r>
          </a:p>
        </p:txBody>
      </p:sp>
      <p:pic>
        <p:nvPicPr>
          <p:cNvPr id="9" name="Imagen 7" descr="Descripción: http://www.ikonarts.com/blog/telegraph_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630" y="1615212"/>
            <a:ext cx="263769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agen 6" descr="Descripción: Class or comfort? David Cameron rejects wedding ri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04" y="1578028"/>
            <a:ext cx="2165140" cy="146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Triángulo isósceles"/>
          <p:cNvSpPr/>
          <p:nvPr/>
        </p:nvSpPr>
        <p:spPr bwMode="auto">
          <a:xfrm rot="10800000">
            <a:off x="2539218" y="3887724"/>
            <a:ext cx="3931444" cy="202049"/>
          </a:xfrm>
          <a:prstGeom prst="triangl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s-ES" sz="16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204835" y="3303470"/>
            <a:ext cx="86629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resposta és un pla de retallades, de contenció, i de reestructuració. Però també estan sorgint iniciatives de redefinició del model de gestió del servei públic orientades als “</a:t>
            </a:r>
            <a:r>
              <a:rPr lang="ca-ES" sz="1400" b="1" dirty="0" err="1" smtClean="0">
                <a:latin typeface="Arial" pitchFamily="34" charset="0"/>
                <a:cs typeface="Arial" pitchFamily="34" charset="0"/>
              </a:rPr>
              <a:t>S</a:t>
            </a:r>
            <a:r>
              <a:rPr lang="ca-ES" sz="1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hared</a:t>
            </a:r>
            <a:r>
              <a:rPr lang="ca-E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Services”</a:t>
            </a:r>
            <a:endParaRPr lang="ca-E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0700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28667" y="222539"/>
            <a:ext cx="4851651" cy="857248"/>
          </a:xfrm>
        </p:spPr>
        <p:txBody>
          <a:bodyPr>
            <a:noAutofit/>
          </a:bodyPr>
          <a:lstStyle/>
          <a:p>
            <a:r>
              <a:rPr lang="ca-ES" dirty="0" smtClean="0"/>
              <a:t>El Cloud Barcelona és una estratègia de canvi cap a un model de gestió pública més sostenible</a:t>
            </a:r>
          </a:p>
        </p:txBody>
      </p:sp>
      <p:sp>
        <p:nvSpPr>
          <p:cNvPr id="37" name="Marcador de número de diapositiva 15"/>
          <p:cNvSpPr>
            <a:spLocks noGrp="1"/>
          </p:cNvSpPr>
          <p:nvPr>
            <p:ph type="sldNum" sz="quarter" idx="12"/>
          </p:nvPr>
        </p:nvSpPr>
        <p:spPr>
          <a:xfrm>
            <a:off x="6643702" y="6342090"/>
            <a:ext cx="2133600" cy="365125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5</a:t>
            </a:fld>
            <a:endParaRPr lang="ca-ES"/>
          </a:p>
        </p:txBody>
      </p:sp>
      <p:sp>
        <p:nvSpPr>
          <p:cNvPr id="12" name="Arc 4"/>
          <p:cNvSpPr>
            <a:spLocks/>
          </p:cNvSpPr>
          <p:nvPr/>
        </p:nvSpPr>
        <p:spPr bwMode="auto">
          <a:xfrm>
            <a:off x="3450564" y="2877723"/>
            <a:ext cx="2001715" cy="673100"/>
          </a:xfrm>
          <a:custGeom>
            <a:avLst/>
            <a:gdLst>
              <a:gd name="T0" fmla="*/ 0 w 43200"/>
              <a:gd name="T1" fmla="*/ 2147483647 h 21600"/>
              <a:gd name="T2" fmla="*/ 2147483647 w 43200"/>
              <a:gd name="T3" fmla="*/ 2147483647 h 21600"/>
              <a:gd name="T4" fmla="*/ 2147483647 w 43200"/>
              <a:gd name="T5" fmla="*/ 2147483647 h 21600"/>
              <a:gd name="T6" fmla="*/ 0 60000 65536"/>
              <a:gd name="T7" fmla="*/ 0 60000 65536"/>
              <a:gd name="T8" fmla="*/ 0 60000 65536"/>
              <a:gd name="T9" fmla="*/ 0 w 43200"/>
              <a:gd name="T10" fmla="*/ 0 h 21600"/>
              <a:gd name="T11" fmla="*/ 43200 w 432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1600" fill="none" extrusionOk="0">
                <a:moveTo>
                  <a:pt x="0" y="21546"/>
                </a:moveTo>
                <a:cubicBezTo>
                  <a:pt x="29" y="9637"/>
                  <a:pt x="9691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546"/>
                </a:moveTo>
                <a:cubicBezTo>
                  <a:pt x="29" y="9637"/>
                  <a:pt x="9691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solidFill>
            <a:srgbClr val="83C2E5">
              <a:alpha val="25000"/>
            </a:srgbClr>
          </a:solidFill>
          <a:ln w="6350" cap="rnd">
            <a:noFill/>
            <a:round/>
            <a:headEnd/>
            <a:tailEnd/>
          </a:ln>
        </p:spPr>
        <p:txBody>
          <a:bodyPr lIns="45720" rIns="45720" anchor="ctr" anchorCtr="1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a-ES" sz="1600" b="1" i="0" u="none" strike="noStrike" kern="0" cap="none" spc="0" normalizeH="0" baseline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1547443" y="3549272"/>
            <a:ext cx="5767754" cy="1168408"/>
            <a:chOff x="1152" y="2447"/>
            <a:chExt cx="3936" cy="736"/>
          </a:xfrm>
        </p:grpSpPr>
        <p:sp>
          <p:nvSpPr>
            <p:cNvPr id="14" name="Line 6"/>
            <p:cNvSpPr>
              <a:spLocks noChangeShapeType="1"/>
            </p:cNvSpPr>
            <p:nvPr/>
          </p:nvSpPr>
          <p:spPr bwMode="auto">
            <a:xfrm>
              <a:off x="1152" y="2447"/>
              <a:ext cx="3936" cy="0"/>
            </a:xfrm>
            <a:prstGeom prst="line">
              <a:avLst/>
            </a:prstGeom>
            <a:noFill/>
            <a:ln w="6350">
              <a:solidFill>
                <a:srgbClr val="006699"/>
              </a:solidFill>
              <a:round/>
              <a:headEnd type="none" w="sm" len="sm"/>
              <a:tailEnd type="none" w="sm" len="sm"/>
            </a:ln>
          </p:spPr>
          <p:txBody>
            <a:bodyPr lIns="45720" rIns="45720" anchor="ctr" anchorCtr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a-ES" sz="1800" b="0" i="0" u="none" strike="noStrike" kern="0" cap="none" spc="0" normalizeH="0" baseline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" name="Group 7"/>
            <p:cNvGrpSpPr>
              <a:grpSpLocks/>
            </p:cNvGrpSpPr>
            <p:nvPr/>
          </p:nvGrpSpPr>
          <p:grpSpPr bwMode="auto">
            <a:xfrm>
              <a:off x="1177" y="2447"/>
              <a:ext cx="3881" cy="465"/>
              <a:chOff x="347" y="1357"/>
              <a:chExt cx="5497" cy="599"/>
            </a:xfrm>
          </p:grpSpPr>
          <p:sp>
            <p:nvSpPr>
              <p:cNvPr id="29" name="Line 8"/>
              <p:cNvSpPr>
                <a:spLocks noChangeShapeType="1"/>
              </p:cNvSpPr>
              <p:nvPr/>
            </p:nvSpPr>
            <p:spPr bwMode="auto">
              <a:xfrm flipV="1">
                <a:off x="347" y="1357"/>
                <a:ext cx="2761" cy="599"/>
              </a:xfrm>
              <a:prstGeom prst="line">
                <a:avLst/>
              </a:prstGeom>
              <a:noFill/>
              <a:ln w="6350">
                <a:solidFill>
                  <a:srgbClr val="006699"/>
                </a:solidFill>
                <a:round/>
                <a:headEnd type="none" w="sm" len="sm"/>
                <a:tailEnd type="none" w="sm" len="sm"/>
              </a:ln>
            </p:spPr>
            <p:txBody>
              <a:bodyPr lIns="45720" rIns="45720" anchor="ctr" anchorCtr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a-ES" sz="1800" b="0" i="0" u="none" strike="noStrike" kern="0" cap="none" spc="0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Line 9"/>
              <p:cNvSpPr>
                <a:spLocks noChangeShapeType="1"/>
              </p:cNvSpPr>
              <p:nvPr/>
            </p:nvSpPr>
            <p:spPr bwMode="auto">
              <a:xfrm>
                <a:off x="3095" y="1363"/>
                <a:ext cx="2749" cy="589"/>
              </a:xfrm>
              <a:prstGeom prst="line">
                <a:avLst/>
              </a:prstGeom>
              <a:noFill/>
              <a:ln w="6350">
                <a:solidFill>
                  <a:srgbClr val="006699"/>
                </a:solidFill>
                <a:round/>
                <a:headEnd type="none" w="sm" len="sm"/>
                <a:tailEnd type="none" w="sm" len="sm"/>
              </a:ln>
            </p:spPr>
            <p:txBody>
              <a:bodyPr lIns="45720" rIns="45720" anchor="ctr" anchorCtr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a-ES" sz="1800" b="0" i="0" u="none" strike="noStrike" kern="0" cap="none" spc="0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6" name="Line 10"/>
            <p:cNvSpPr>
              <a:spLocks noChangeShapeType="1"/>
            </p:cNvSpPr>
            <p:nvPr/>
          </p:nvSpPr>
          <p:spPr bwMode="auto">
            <a:xfrm flipV="1">
              <a:off x="2393" y="2453"/>
              <a:ext cx="727" cy="730"/>
            </a:xfrm>
            <a:prstGeom prst="line">
              <a:avLst/>
            </a:prstGeom>
            <a:noFill/>
            <a:ln w="6350">
              <a:solidFill>
                <a:srgbClr val="006699"/>
              </a:solidFill>
              <a:round/>
              <a:headEnd type="none" w="sm" len="sm"/>
              <a:tailEnd type="none" w="sm" len="sm"/>
            </a:ln>
          </p:spPr>
          <p:txBody>
            <a:bodyPr lIns="45720" rIns="45720" anchor="ctr" anchorCtr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a-ES" sz="1800" b="0" i="0" u="none" strike="noStrike" kern="0" cap="none" spc="0" normalizeH="0" baseline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Line 11"/>
            <p:cNvSpPr>
              <a:spLocks noChangeShapeType="1"/>
            </p:cNvSpPr>
            <p:nvPr/>
          </p:nvSpPr>
          <p:spPr bwMode="auto">
            <a:xfrm>
              <a:off x="3120" y="2453"/>
              <a:ext cx="713" cy="730"/>
            </a:xfrm>
            <a:prstGeom prst="line">
              <a:avLst/>
            </a:prstGeom>
            <a:noFill/>
            <a:ln w="6350">
              <a:solidFill>
                <a:srgbClr val="006699"/>
              </a:solidFill>
              <a:round/>
              <a:headEnd type="none" w="sm" len="sm"/>
              <a:tailEnd type="none" w="sm" len="sm"/>
            </a:ln>
          </p:spPr>
          <p:txBody>
            <a:bodyPr lIns="45720" rIns="45720" anchor="ctr" anchorCtr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a-ES" sz="1800" b="0" i="0" u="none" strike="noStrike" kern="0" cap="none" spc="0" normalizeH="0" baseline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Arc 12"/>
            <p:cNvSpPr>
              <a:spLocks/>
            </p:cNvSpPr>
            <p:nvPr/>
          </p:nvSpPr>
          <p:spPr bwMode="auto">
            <a:xfrm>
              <a:off x="2332" y="2447"/>
              <a:ext cx="1595" cy="150"/>
            </a:xfrm>
            <a:custGeom>
              <a:avLst/>
              <a:gdLst>
                <a:gd name="T0" fmla="*/ 0 w 43200"/>
                <a:gd name="T1" fmla="*/ 0 h 22060"/>
                <a:gd name="T2" fmla="*/ 0 w 43200"/>
                <a:gd name="T3" fmla="*/ 0 h 22060"/>
                <a:gd name="T4" fmla="*/ 0 w 43200"/>
                <a:gd name="T5" fmla="*/ 0 h 22060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060"/>
                <a:gd name="T11" fmla="*/ 43200 w 43200"/>
                <a:gd name="T12" fmla="*/ 22060 h 220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060" fill="none" extrusionOk="0">
                  <a:moveTo>
                    <a:pt x="43195" y="-1"/>
                  </a:moveTo>
                  <a:cubicBezTo>
                    <a:pt x="43198" y="153"/>
                    <a:pt x="43200" y="306"/>
                    <a:pt x="43200" y="460"/>
                  </a:cubicBezTo>
                  <a:cubicBezTo>
                    <a:pt x="43200" y="12389"/>
                    <a:pt x="33529" y="22060"/>
                    <a:pt x="21600" y="22060"/>
                  </a:cubicBezTo>
                  <a:cubicBezTo>
                    <a:pt x="9670" y="22060"/>
                    <a:pt x="0" y="12389"/>
                    <a:pt x="0" y="460"/>
                  </a:cubicBezTo>
                  <a:cubicBezTo>
                    <a:pt x="-1" y="306"/>
                    <a:pt x="1" y="153"/>
                    <a:pt x="4" y="0"/>
                  </a:cubicBezTo>
                </a:path>
                <a:path w="43200" h="22060" stroke="0" extrusionOk="0">
                  <a:moveTo>
                    <a:pt x="43195" y="-1"/>
                  </a:moveTo>
                  <a:cubicBezTo>
                    <a:pt x="43198" y="153"/>
                    <a:pt x="43200" y="306"/>
                    <a:pt x="43200" y="460"/>
                  </a:cubicBezTo>
                  <a:cubicBezTo>
                    <a:pt x="43200" y="12389"/>
                    <a:pt x="33529" y="22060"/>
                    <a:pt x="21600" y="22060"/>
                  </a:cubicBezTo>
                  <a:cubicBezTo>
                    <a:pt x="9670" y="22060"/>
                    <a:pt x="0" y="12389"/>
                    <a:pt x="0" y="460"/>
                  </a:cubicBezTo>
                  <a:cubicBezTo>
                    <a:pt x="-1" y="306"/>
                    <a:pt x="1" y="153"/>
                    <a:pt x="4" y="0"/>
                  </a:cubicBezTo>
                  <a:lnTo>
                    <a:pt x="21600" y="460"/>
                  </a:lnTo>
                  <a:close/>
                </a:path>
              </a:pathLst>
            </a:custGeom>
            <a:noFill/>
            <a:ln w="6350" cap="rnd">
              <a:solidFill>
                <a:srgbClr val="006699"/>
              </a:solidFill>
              <a:round/>
              <a:headEnd type="none" w="sm" len="sm"/>
              <a:tailEnd type="none" w="sm" len="sm"/>
            </a:ln>
          </p:spPr>
          <p:txBody>
            <a:bodyPr lIns="45720" rIns="45720" anchor="ctr" anchorCtr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a-ES" sz="1800" b="0" i="0" u="none" strike="noStrike" kern="0" cap="none" spc="0" normalizeH="0" baseline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Arc 13"/>
            <p:cNvSpPr>
              <a:spLocks/>
            </p:cNvSpPr>
            <p:nvPr/>
          </p:nvSpPr>
          <p:spPr bwMode="auto">
            <a:xfrm>
              <a:off x="1398" y="2453"/>
              <a:ext cx="3458" cy="391"/>
            </a:xfrm>
            <a:custGeom>
              <a:avLst/>
              <a:gdLst>
                <a:gd name="T0" fmla="*/ 0 w 43200"/>
                <a:gd name="T1" fmla="*/ 0 h 21600"/>
                <a:gd name="T2" fmla="*/ 0 w 43200"/>
                <a:gd name="T3" fmla="*/ 0 h 21600"/>
                <a:gd name="T4" fmla="*/ 0 w 43200"/>
                <a:gd name="T5" fmla="*/ 0 h 216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21600"/>
                <a:gd name="T11" fmla="*/ 43200 w 432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1600" fill="none" extrusionOk="0">
                  <a:moveTo>
                    <a:pt x="43200" y="0"/>
                  </a:moveTo>
                  <a:cubicBezTo>
                    <a:pt x="43200" y="11929"/>
                    <a:pt x="33529" y="21600"/>
                    <a:pt x="21600" y="21600"/>
                  </a:cubicBezTo>
                  <a:cubicBezTo>
                    <a:pt x="9670" y="21600"/>
                    <a:pt x="0" y="11929"/>
                    <a:pt x="0" y="0"/>
                  </a:cubicBezTo>
                </a:path>
                <a:path w="43200" h="21600" stroke="0" extrusionOk="0">
                  <a:moveTo>
                    <a:pt x="43200" y="0"/>
                  </a:moveTo>
                  <a:cubicBezTo>
                    <a:pt x="43200" y="11929"/>
                    <a:pt x="33529" y="21600"/>
                    <a:pt x="21600" y="21600"/>
                  </a:cubicBez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6350" cap="rnd">
              <a:solidFill>
                <a:srgbClr val="006699"/>
              </a:solidFill>
              <a:round/>
              <a:headEnd type="none" w="sm" len="sm"/>
              <a:tailEnd type="none" w="sm" len="sm"/>
            </a:ln>
          </p:spPr>
          <p:txBody>
            <a:bodyPr lIns="45720" rIns="45720" anchor="ctr" anchorCtr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a-ES" sz="1800" b="0" i="0" u="none" strike="noStrike" kern="0" cap="none" spc="0" normalizeH="0" baseline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Freeform 14"/>
            <p:cNvSpPr>
              <a:spLocks/>
            </p:cNvSpPr>
            <p:nvPr/>
          </p:nvSpPr>
          <p:spPr bwMode="auto">
            <a:xfrm>
              <a:off x="2942" y="2621"/>
              <a:ext cx="362" cy="162"/>
            </a:xfrm>
            <a:custGeom>
              <a:avLst/>
              <a:gdLst>
                <a:gd name="T0" fmla="*/ 9 w 512"/>
                <a:gd name="T1" fmla="*/ 58 h 209"/>
                <a:gd name="T2" fmla="*/ 83 w 512"/>
                <a:gd name="T3" fmla="*/ 58 h 209"/>
                <a:gd name="T4" fmla="*/ 61 w 512"/>
                <a:gd name="T5" fmla="*/ 12 h 209"/>
                <a:gd name="T6" fmla="*/ 90 w 512"/>
                <a:gd name="T7" fmla="*/ 12 h 209"/>
                <a:gd name="T8" fmla="*/ 47 w 512"/>
                <a:gd name="T9" fmla="*/ 0 h 209"/>
                <a:gd name="T10" fmla="*/ 0 w 512"/>
                <a:gd name="T11" fmla="*/ 12 h 209"/>
                <a:gd name="T12" fmla="*/ 29 w 512"/>
                <a:gd name="T13" fmla="*/ 12 h 209"/>
                <a:gd name="T14" fmla="*/ 9 w 512"/>
                <a:gd name="T15" fmla="*/ 58 h 20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12"/>
                <a:gd name="T25" fmla="*/ 0 h 209"/>
                <a:gd name="T26" fmla="*/ 512 w 512"/>
                <a:gd name="T27" fmla="*/ 209 h 20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12" h="209">
                  <a:moveTo>
                    <a:pt x="51" y="208"/>
                  </a:moveTo>
                  <a:lnTo>
                    <a:pt x="467" y="208"/>
                  </a:lnTo>
                  <a:lnTo>
                    <a:pt x="346" y="40"/>
                  </a:lnTo>
                  <a:lnTo>
                    <a:pt x="511" y="40"/>
                  </a:lnTo>
                  <a:lnTo>
                    <a:pt x="268" y="0"/>
                  </a:lnTo>
                  <a:lnTo>
                    <a:pt x="0" y="40"/>
                  </a:lnTo>
                  <a:lnTo>
                    <a:pt x="164" y="40"/>
                  </a:lnTo>
                  <a:lnTo>
                    <a:pt x="51" y="208"/>
                  </a:lnTo>
                </a:path>
              </a:pathLst>
            </a:custGeom>
            <a:solidFill>
              <a:srgbClr val="D6EBF6"/>
            </a:solidFill>
            <a:ln w="6350" cap="rnd">
              <a:solidFill>
                <a:srgbClr val="006699"/>
              </a:solidFill>
              <a:round/>
              <a:headEnd/>
              <a:tailEnd/>
            </a:ln>
          </p:spPr>
          <p:txBody>
            <a:bodyPr lIns="45720" rIns="45720" anchor="ctr" anchorCtr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a-ES" sz="1800" b="0" i="0" u="none" strike="noStrike" kern="0" cap="none" spc="0" normalizeH="0" baseline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Freeform 15"/>
            <p:cNvSpPr>
              <a:spLocks/>
            </p:cNvSpPr>
            <p:nvPr/>
          </p:nvSpPr>
          <p:spPr bwMode="auto">
            <a:xfrm>
              <a:off x="2289" y="2621"/>
              <a:ext cx="593" cy="155"/>
            </a:xfrm>
            <a:custGeom>
              <a:avLst/>
              <a:gdLst>
                <a:gd name="T0" fmla="*/ 54 w 840"/>
                <a:gd name="T1" fmla="*/ 55 h 201"/>
                <a:gd name="T2" fmla="*/ 0 w 840"/>
                <a:gd name="T3" fmla="*/ 45 h 201"/>
                <a:gd name="T4" fmla="*/ 70 w 840"/>
                <a:gd name="T5" fmla="*/ 12 h 201"/>
                <a:gd name="T6" fmla="*/ 37 w 840"/>
                <a:gd name="T7" fmla="*/ 12 h 201"/>
                <a:gd name="T8" fmla="*/ 109 w 840"/>
                <a:gd name="T9" fmla="*/ 0 h 201"/>
                <a:gd name="T10" fmla="*/ 147 w 840"/>
                <a:gd name="T11" fmla="*/ 12 h 201"/>
                <a:gd name="T12" fmla="*/ 114 w 840"/>
                <a:gd name="T13" fmla="*/ 12 h 201"/>
                <a:gd name="T14" fmla="*/ 54 w 840"/>
                <a:gd name="T15" fmla="*/ 55 h 20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40"/>
                <a:gd name="T25" fmla="*/ 0 h 201"/>
                <a:gd name="T26" fmla="*/ 840 w 840"/>
                <a:gd name="T27" fmla="*/ 201 h 20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40" h="201">
                  <a:moveTo>
                    <a:pt x="311" y="200"/>
                  </a:moveTo>
                  <a:lnTo>
                    <a:pt x="0" y="168"/>
                  </a:lnTo>
                  <a:lnTo>
                    <a:pt x="398" y="40"/>
                  </a:lnTo>
                  <a:lnTo>
                    <a:pt x="207" y="40"/>
                  </a:lnTo>
                  <a:lnTo>
                    <a:pt x="623" y="0"/>
                  </a:lnTo>
                  <a:lnTo>
                    <a:pt x="839" y="40"/>
                  </a:lnTo>
                  <a:lnTo>
                    <a:pt x="649" y="40"/>
                  </a:lnTo>
                  <a:lnTo>
                    <a:pt x="311" y="200"/>
                  </a:lnTo>
                </a:path>
              </a:pathLst>
            </a:custGeom>
            <a:solidFill>
              <a:srgbClr val="D6EBF6"/>
            </a:solidFill>
            <a:ln w="6350" cap="rnd">
              <a:solidFill>
                <a:srgbClr val="006699"/>
              </a:solidFill>
              <a:round/>
              <a:headEnd/>
              <a:tailEnd/>
            </a:ln>
          </p:spPr>
          <p:txBody>
            <a:bodyPr lIns="45720" rIns="45720" anchor="ctr" anchorCtr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a-ES" sz="1800" b="0" i="0" u="none" strike="noStrike" kern="0" cap="none" spc="0" normalizeH="0" baseline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Freeform 16"/>
            <p:cNvSpPr>
              <a:spLocks/>
            </p:cNvSpPr>
            <p:nvPr/>
          </p:nvSpPr>
          <p:spPr bwMode="auto">
            <a:xfrm>
              <a:off x="3334" y="2621"/>
              <a:ext cx="593" cy="155"/>
            </a:xfrm>
            <a:custGeom>
              <a:avLst/>
              <a:gdLst>
                <a:gd name="T0" fmla="*/ 92 w 840"/>
                <a:gd name="T1" fmla="*/ 55 h 201"/>
                <a:gd name="T2" fmla="*/ 147 w 840"/>
                <a:gd name="T3" fmla="*/ 45 h 201"/>
                <a:gd name="T4" fmla="*/ 77 w 840"/>
                <a:gd name="T5" fmla="*/ 12 h 201"/>
                <a:gd name="T6" fmla="*/ 109 w 840"/>
                <a:gd name="T7" fmla="*/ 12 h 201"/>
                <a:gd name="T8" fmla="*/ 38 w 840"/>
                <a:gd name="T9" fmla="*/ 0 h 201"/>
                <a:gd name="T10" fmla="*/ 0 w 840"/>
                <a:gd name="T11" fmla="*/ 12 h 201"/>
                <a:gd name="T12" fmla="*/ 33 w 840"/>
                <a:gd name="T13" fmla="*/ 12 h 201"/>
                <a:gd name="T14" fmla="*/ 92 w 840"/>
                <a:gd name="T15" fmla="*/ 55 h 20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40"/>
                <a:gd name="T25" fmla="*/ 0 h 201"/>
                <a:gd name="T26" fmla="*/ 840 w 840"/>
                <a:gd name="T27" fmla="*/ 201 h 20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40" h="201">
                  <a:moveTo>
                    <a:pt x="527" y="200"/>
                  </a:moveTo>
                  <a:lnTo>
                    <a:pt x="839" y="168"/>
                  </a:lnTo>
                  <a:lnTo>
                    <a:pt x="440" y="40"/>
                  </a:lnTo>
                  <a:lnTo>
                    <a:pt x="622" y="40"/>
                  </a:lnTo>
                  <a:lnTo>
                    <a:pt x="215" y="0"/>
                  </a:lnTo>
                  <a:lnTo>
                    <a:pt x="0" y="40"/>
                  </a:lnTo>
                  <a:lnTo>
                    <a:pt x="189" y="40"/>
                  </a:lnTo>
                  <a:lnTo>
                    <a:pt x="527" y="200"/>
                  </a:lnTo>
                </a:path>
              </a:pathLst>
            </a:custGeom>
            <a:solidFill>
              <a:srgbClr val="D6EBF6"/>
            </a:solidFill>
            <a:ln w="6350" cap="rnd">
              <a:solidFill>
                <a:srgbClr val="006699"/>
              </a:solidFill>
              <a:round/>
              <a:headEnd/>
              <a:tailEnd/>
            </a:ln>
          </p:spPr>
          <p:txBody>
            <a:bodyPr lIns="45720" rIns="45720" anchor="ctr" anchorCtr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a-ES" sz="1800" b="0" i="0" u="none" strike="noStrike" kern="0" cap="none" spc="0" normalizeH="0" baseline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" name="Group 17"/>
            <p:cNvGrpSpPr>
              <a:grpSpLocks/>
            </p:cNvGrpSpPr>
            <p:nvPr/>
          </p:nvGrpSpPr>
          <p:grpSpPr bwMode="auto">
            <a:xfrm>
              <a:off x="1182" y="2447"/>
              <a:ext cx="3876" cy="75"/>
              <a:chOff x="355" y="1355"/>
              <a:chExt cx="5489" cy="96"/>
            </a:xfrm>
          </p:grpSpPr>
          <p:sp>
            <p:nvSpPr>
              <p:cNvPr id="27" name="Line 18"/>
              <p:cNvSpPr>
                <a:spLocks noChangeShapeType="1"/>
              </p:cNvSpPr>
              <p:nvPr/>
            </p:nvSpPr>
            <p:spPr bwMode="auto">
              <a:xfrm flipV="1">
                <a:off x="355" y="1355"/>
                <a:ext cx="2762" cy="96"/>
              </a:xfrm>
              <a:prstGeom prst="line">
                <a:avLst/>
              </a:prstGeom>
              <a:noFill/>
              <a:ln w="6350">
                <a:solidFill>
                  <a:srgbClr val="006699"/>
                </a:solidFill>
                <a:round/>
                <a:headEnd type="none" w="sm" len="sm"/>
                <a:tailEnd type="none" w="sm" len="sm"/>
              </a:ln>
            </p:spPr>
            <p:txBody>
              <a:bodyPr lIns="45720" rIns="45720" anchor="ctr" anchorCtr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a-ES" sz="1800" b="0" i="0" u="none" strike="noStrike" kern="0" cap="none" spc="0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" name="Line 19"/>
              <p:cNvSpPr>
                <a:spLocks noChangeShapeType="1"/>
              </p:cNvSpPr>
              <p:nvPr/>
            </p:nvSpPr>
            <p:spPr bwMode="auto">
              <a:xfrm>
                <a:off x="3099" y="1355"/>
                <a:ext cx="2745" cy="96"/>
              </a:xfrm>
              <a:prstGeom prst="line">
                <a:avLst/>
              </a:prstGeom>
              <a:noFill/>
              <a:ln w="6350">
                <a:solidFill>
                  <a:srgbClr val="006699"/>
                </a:solidFill>
                <a:round/>
                <a:headEnd type="none" w="sm" len="sm"/>
                <a:tailEnd type="none" w="sm" len="sm"/>
              </a:ln>
            </p:spPr>
            <p:txBody>
              <a:bodyPr lIns="45720" rIns="45720" anchor="ctr" anchorCtr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a-ES" sz="1800" b="0" i="0" u="none" strike="noStrike" kern="0" cap="none" spc="0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" name="Group 20"/>
            <p:cNvGrpSpPr>
              <a:grpSpLocks/>
            </p:cNvGrpSpPr>
            <p:nvPr/>
          </p:nvGrpSpPr>
          <p:grpSpPr bwMode="auto">
            <a:xfrm>
              <a:off x="1177" y="2447"/>
              <a:ext cx="3881" cy="235"/>
              <a:chOff x="347" y="1355"/>
              <a:chExt cx="5497" cy="303"/>
            </a:xfrm>
          </p:grpSpPr>
          <p:sp>
            <p:nvSpPr>
              <p:cNvPr id="25" name="Line 21"/>
              <p:cNvSpPr>
                <a:spLocks noChangeShapeType="1"/>
              </p:cNvSpPr>
              <p:nvPr/>
            </p:nvSpPr>
            <p:spPr bwMode="auto">
              <a:xfrm flipV="1">
                <a:off x="347" y="1355"/>
                <a:ext cx="2770" cy="303"/>
              </a:xfrm>
              <a:prstGeom prst="line">
                <a:avLst/>
              </a:prstGeom>
              <a:noFill/>
              <a:ln w="6350">
                <a:solidFill>
                  <a:srgbClr val="006699"/>
                </a:solidFill>
                <a:round/>
                <a:headEnd type="none" w="sm" len="sm"/>
                <a:tailEnd type="none" w="sm" len="sm"/>
              </a:ln>
            </p:spPr>
            <p:txBody>
              <a:bodyPr lIns="45720" rIns="45720" anchor="ctr" anchorCtr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a-ES" sz="1800" b="0" i="0" u="none" strike="noStrike" kern="0" cap="none" spc="0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Line 22"/>
              <p:cNvSpPr>
                <a:spLocks noChangeShapeType="1"/>
              </p:cNvSpPr>
              <p:nvPr/>
            </p:nvSpPr>
            <p:spPr bwMode="auto">
              <a:xfrm>
                <a:off x="3099" y="1355"/>
                <a:ext cx="2745" cy="303"/>
              </a:xfrm>
              <a:prstGeom prst="line">
                <a:avLst/>
              </a:prstGeom>
              <a:noFill/>
              <a:ln w="6350">
                <a:solidFill>
                  <a:srgbClr val="006699"/>
                </a:solidFill>
                <a:round/>
                <a:headEnd type="none" w="sm" len="sm"/>
                <a:tailEnd type="none" w="sm" len="sm"/>
              </a:ln>
            </p:spPr>
            <p:txBody>
              <a:bodyPr lIns="45720" rIns="45720" anchor="ctr" anchorCtr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a-ES" sz="1800" b="0" i="0" u="none" strike="noStrike" kern="0" cap="none" spc="0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1" name="30 CuadroTexto"/>
          <p:cNvSpPr txBox="1"/>
          <p:nvPr/>
        </p:nvSpPr>
        <p:spPr>
          <a:xfrm>
            <a:off x="179516" y="1663063"/>
            <a:ext cx="878497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Cloud Barcelona vol impulsar un </a:t>
            </a:r>
            <a:r>
              <a:rPr lang="ca-ES" sz="16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nou model de gestió pública </a:t>
            </a:r>
            <a:r>
              <a:rPr lang="ca-ES" sz="1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en matèria de prestació de serveis TIC, </a:t>
            </a:r>
            <a:r>
              <a:rPr lang="ca-ES" sz="16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més sostenible</a:t>
            </a:r>
            <a:r>
              <a:rPr lang="ca-ES" sz="1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, innovador, de qualitat, </a:t>
            </a:r>
            <a:r>
              <a:rPr lang="ca-ES" sz="16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que garanteixi la igualtat </a:t>
            </a:r>
            <a:r>
              <a:rPr lang="ca-ES" sz="1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l’accés de tot ciutadà, empresa o professional arreu del </a:t>
            </a:r>
            <a:r>
              <a:rPr lang="ca-ES" sz="16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territori a uns serveis TIC comuns per totes les administracions</a:t>
            </a:r>
          </a:p>
          <a:p>
            <a:pPr algn="ctr"/>
            <a:endParaRPr lang="ca-ES" sz="1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83446" y="4325992"/>
            <a:ext cx="489735" cy="672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32 CuadroTexto"/>
          <p:cNvSpPr txBox="1"/>
          <p:nvPr/>
        </p:nvSpPr>
        <p:spPr>
          <a:xfrm rot="19563978">
            <a:off x="1764203" y="4387589"/>
            <a:ext cx="1864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100" kern="0" dirty="0" smtClean="0">
                <a:latin typeface="Arial" pitchFamily="34" charset="0"/>
                <a:cs typeface="Arial" pitchFamily="34" charset="0"/>
              </a:rPr>
              <a:t>Administracions locals</a:t>
            </a:r>
          </a:p>
        </p:txBody>
      </p:sp>
      <p:sp>
        <p:nvSpPr>
          <p:cNvPr id="34" name="33 CuadroTexto"/>
          <p:cNvSpPr txBox="1"/>
          <p:nvPr/>
        </p:nvSpPr>
        <p:spPr>
          <a:xfrm rot="1837179">
            <a:off x="5119514" y="4327686"/>
            <a:ext cx="1864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100" kern="0" dirty="0" smtClean="0">
                <a:latin typeface="Arial" pitchFamily="34" charset="0"/>
                <a:cs typeface="Arial" pitchFamily="34" charset="0"/>
              </a:rPr>
              <a:t>Sector privat</a:t>
            </a:r>
          </a:p>
        </p:txBody>
      </p:sp>
      <p:sp>
        <p:nvSpPr>
          <p:cNvPr id="35" name="34 CuadroTexto"/>
          <p:cNvSpPr txBox="1"/>
          <p:nvPr/>
        </p:nvSpPr>
        <p:spPr>
          <a:xfrm>
            <a:off x="477172" y="5137000"/>
            <a:ext cx="78529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L’Ajuntament de </a:t>
            </a:r>
            <a:r>
              <a:rPr lang="ca-ES" sz="16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Barcelona vol liderar el camí cap a un nou model de gestió pública </a:t>
            </a:r>
            <a:r>
              <a:rPr lang="ca-ES" sz="1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en matèria de prestació de serveis TIC, </a:t>
            </a:r>
            <a:r>
              <a:rPr lang="ca-ES" sz="16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compartint</a:t>
            </a:r>
            <a:r>
              <a:rPr lang="ca-ES" sz="1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el seu coneixement, actius, marca i empenta conjuntament </a:t>
            </a:r>
            <a:r>
              <a:rPr lang="ca-ES" sz="16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amb altres administracions i la col·laboració privada</a:t>
            </a:r>
            <a:r>
              <a:rPr lang="ca-ES" sz="1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en favor d’un futur amb serveis TIC comuns sostenibles per totes les administracions municipals</a:t>
            </a:r>
          </a:p>
        </p:txBody>
      </p:sp>
    </p:spTree>
    <p:extLst>
      <p:ext uri="{BB962C8B-B14F-4D97-AF65-F5344CB8AC3E}">
        <p14:creationId xmlns="" xmlns:p14="http://schemas.microsoft.com/office/powerpoint/2010/main" val="267360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QuadreDeText 12"/>
          <p:cNvSpPr txBox="1"/>
          <p:nvPr/>
        </p:nvSpPr>
        <p:spPr>
          <a:xfrm>
            <a:off x="928663" y="217112"/>
            <a:ext cx="6723995" cy="369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ca-ES" sz="1600" b="1" dirty="0" smtClean="0">
                <a:latin typeface="Arial" pitchFamily="34" charset="0"/>
                <a:cs typeface="Arial" pitchFamily="34" charset="0"/>
              </a:rPr>
              <a:t>Contingut del document</a:t>
            </a:r>
            <a:endParaRPr lang="ca-E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Marcador de número de diapositiva 15"/>
          <p:cNvSpPr>
            <a:spLocks noGrp="1"/>
          </p:cNvSpPr>
          <p:nvPr>
            <p:ph type="sldNum" sz="quarter" idx="12"/>
          </p:nvPr>
        </p:nvSpPr>
        <p:spPr>
          <a:xfrm>
            <a:off x="6826780" y="6342090"/>
            <a:ext cx="1950525" cy="365125"/>
          </a:xfrm>
        </p:spPr>
        <p:txBody>
          <a:bodyPr/>
          <a:lstStyle/>
          <a:p>
            <a:fld id="{742549CD-9692-4C24-BA90-BBA7E1AE662A}" type="slidenum">
              <a:rPr lang="ca-ES" sz="600" smtClean="0"/>
              <a:pPr/>
              <a:t>6</a:t>
            </a:fld>
            <a:endParaRPr lang="ca-ES" sz="600"/>
          </a:p>
        </p:txBody>
      </p:sp>
      <p:grpSp>
        <p:nvGrpSpPr>
          <p:cNvPr id="2" name="51 Grupo"/>
          <p:cNvGrpSpPr/>
          <p:nvPr/>
        </p:nvGrpSpPr>
        <p:grpSpPr>
          <a:xfrm>
            <a:off x="1165108" y="1739107"/>
            <a:ext cx="7358064" cy="1651793"/>
            <a:chOff x="1100138" y="1482726"/>
            <a:chExt cx="7358064" cy="1651793"/>
          </a:xfrm>
        </p:grpSpPr>
        <p:sp>
          <p:nvSpPr>
            <p:cNvPr id="61" name="60 Rectángulo redondeado"/>
            <p:cNvSpPr/>
            <p:nvPr/>
          </p:nvSpPr>
          <p:spPr bwMode="auto">
            <a:xfrm>
              <a:off x="1100138" y="2380790"/>
              <a:ext cx="7310437" cy="490529"/>
            </a:xfrm>
            <a:prstGeom prst="roundRect">
              <a:avLst>
                <a:gd name="adj" fmla="val 0"/>
              </a:avLst>
            </a:prstGeom>
            <a:solidFill>
              <a:schemeClr val="tx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100000"/>
                <a:defRPr/>
              </a:pPr>
              <a:endParaRPr lang="es-ES_tradnl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70" name="11 Marcador de contenido"/>
            <p:cNvSpPr txBox="1">
              <a:spLocks/>
            </p:cNvSpPr>
            <p:nvPr/>
          </p:nvSpPr>
          <p:spPr bwMode="auto">
            <a:xfrm>
              <a:off x="1314452" y="1842412"/>
              <a:ext cx="7143750" cy="992543"/>
            </a:xfrm>
            <a:prstGeom prst="rect">
              <a:avLst/>
            </a:prstGeom>
          </p:spPr>
          <p:txBody>
            <a:bodyPr lIns="91402" tIns="45702" rIns="91402" bIns="45702">
              <a:spAutoFit/>
            </a:bodyPr>
            <a:lstStyle/>
            <a:p>
              <a:pPr marL="357040" lvl="1" indent="-357040" algn="l" defTabSz="447675">
                <a:lnSpc>
                  <a:spcPct val="150000"/>
                </a:lnSpc>
                <a:spcBef>
                  <a:spcPts val="900"/>
                </a:spcBef>
                <a:spcAft>
                  <a:spcPts val="1800"/>
                </a:spcAft>
                <a:buClr>
                  <a:srgbClr val="0057A6"/>
                </a:buClr>
                <a:buSzPct val="100000"/>
                <a:buFont typeface="Wingdings" pitchFamily="2" charset="2"/>
                <a:buChar char="§"/>
                <a:defRPr/>
              </a:pPr>
              <a:r>
                <a:rPr lang="ca-ES" sz="1200" i="0" u="none" kern="0" dirty="0" smtClean="0">
                  <a:solidFill>
                    <a:schemeClr val="tx1"/>
                  </a:solidFill>
                  <a:latin typeface="Verdana"/>
                  <a:ea typeface="Arial Unicode MS"/>
                  <a:cs typeface="Arial Unicode MS"/>
                </a:rPr>
                <a:t>Enteniment de la necessitat</a:t>
              </a:r>
            </a:p>
            <a:p>
              <a:pPr marL="357040" lvl="1" indent="-357040" algn="l" defTabSz="447675">
                <a:lnSpc>
                  <a:spcPct val="150000"/>
                </a:lnSpc>
                <a:spcBef>
                  <a:spcPts val="900"/>
                </a:spcBef>
                <a:spcAft>
                  <a:spcPts val="1800"/>
                </a:spcAft>
                <a:buClr>
                  <a:srgbClr val="0057A6"/>
                </a:buClr>
                <a:buSzPct val="100000"/>
                <a:buFont typeface="Wingdings" pitchFamily="2" charset="2"/>
                <a:buChar char="§"/>
                <a:defRPr/>
              </a:pPr>
              <a:r>
                <a:rPr lang="ca-ES" sz="1200" b="1" kern="0" dirty="0" smtClean="0">
                  <a:solidFill>
                    <a:schemeClr val="tx1"/>
                  </a:solidFill>
                  <a:latin typeface="Verdana"/>
                  <a:ea typeface="Arial Unicode MS"/>
                  <a:cs typeface="Arial Unicode MS"/>
                </a:rPr>
                <a:t>Cloud Barcelona</a:t>
              </a:r>
            </a:p>
          </p:txBody>
        </p:sp>
        <p:sp>
          <p:nvSpPr>
            <p:cNvPr id="71" name="12 Rectángulo"/>
            <p:cNvSpPr>
              <a:spLocks noChangeArrowheads="1"/>
            </p:cNvSpPr>
            <p:nvPr/>
          </p:nvSpPr>
          <p:spPr bwMode="auto">
            <a:xfrm>
              <a:off x="1100140" y="1482726"/>
              <a:ext cx="7310416" cy="1651793"/>
            </a:xfrm>
            <a:prstGeom prst="rect">
              <a:avLst/>
            </a:prstGeom>
            <a:noFill/>
            <a:ln w="9525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algn="l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endParaRPr lang="es-ES" sz="1800" b="0" i="0" u="none">
                <a:solidFill>
                  <a:srgbClr val="FFFFFF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QuadreDeText 12"/>
          <p:cNvSpPr txBox="1"/>
          <p:nvPr/>
        </p:nvSpPr>
        <p:spPr>
          <a:xfrm>
            <a:off x="928663" y="217112"/>
            <a:ext cx="67239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ca-ES" sz="1600" b="1" dirty="0" smtClean="0">
                <a:latin typeface="Arial" pitchFamily="34" charset="0"/>
                <a:cs typeface="Arial" pitchFamily="34" charset="0"/>
              </a:rPr>
              <a:t>L’estudi de viabilitat del Cloud Barcelona s’inicià al 2011 amb un projecte consultiu intern. Des del juny del 2012 s’incorporen a la iniciativa ajuntaments, proveïdors i altres àrees del IMI</a:t>
            </a:r>
            <a:endParaRPr lang="ca-E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Marcador de número de diapositiva 15"/>
          <p:cNvSpPr>
            <a:spLocks noGrp="1"/>
          </p:cNvSpPr>
          <p:nvPr>
            <p:ph type="sldNum" sz="quarter" idx="12"/>
          </p:nvPr>
        </p:nvSpPr>
        <p:spPr>
          <a:xfrm>
            <a:off x="6826780" y="6342090"/>
            <a:ext cx="1950525" cy="365125"/>
          </a:xfrm>
        </p:spPr>
        <p:txBody>
          <a:bodyPr/>
          <a:lstStyle/>
          <a:p>
            <a:fld id="{742549CD-9692-4C24-BA90-BBA7E1AE662A}" type="slidenum">
              <a:rPr lang="ca-ES" sz="600" smtClean="0"/>
              <a:pPr/>
              <a:t>7</a:t>
            </a:fld>
            <a:endParaRPr lang="ca-ES" sz="600"/>
          </a:p>
        </p:txBody>
      </p:sp>
      <p:grpSp>
        <p:nvGrpSpPr>
          <p:cNvPr id="2" name="49 Grupo"/>
          <p:cNvGrpSpPr/>
          <p:nvPr/>
        </p:nvGrpSpPr>
        <p:grpSpPr>
          <a:xfrm>
            <a:off x="8379301" y="2481951"/>
            <a:ext cx="501262" cy="3809557"/>
            <a:chOff x="8379301" y="2481951"/>
            <a:chExt cx="501262" cy="3809557"/>
          </a:xfrm>
        </p:grpSpPr>
        <p:sp>
          <p:nvSpPr>
            <p:cNvPr id="76" name="75 Ordenar"/>
            <p:cNvSpPr/>
            <p:nvPr/>
          </p:nvSpPr>
          <p:spPr bwMode="auto">
            <a:xfrm>
              <a:off x="8692750" y="5501793"/>
              <a:ext cx="187813" cy="350413"/>
            </a:xfrm>
            <a:prstGeom prst="flowChartSort">
              <a:avLst/>
            </a:prstGeom>
            <a:solidFill>
              <a:srgbClr val="00B05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49263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  <a:defRPr/>
              </a:pPr>
              <a:endParaRPr kumimoji="0" lang="es-E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Arial Unicode MS" pitchFamily="34" charset="-128"/>
                <a:cs typeface="Arial" pitchFamily="34" charset="0"/>
              </a:endParaRPr>
            </a:p>
          </p:txBody>
        </p:sp>
        <p:cxnSp>
          <p:nvCxnSpPr>
            <p:cNvPr id="77" name="76 Conector recto"/>
            <p:cNvCxnSpPr/>
            <p:nvPr/>
          </p:nvCxnSpPr>
          <p:spPr bwMode="auto">
            <a:xfrm flipH="1">
              <a:off x="8786660" y="2481951"/>
              <a:ext cx="9001" cy="3809557"/>
            </a:xfrm>
            <a:prstGeom prst="line">
              <a:avLst/>
            </a:prstGeom>
            <a:solidFill>
              <a:srgbClr val="00B8FF"/>
            </a:solidFill>
            <a:ln w="19050" cap="flat" cmpd="sng" algn="ctr">
              <a:solidFill>
                <a:srgbClr val="00B05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0" name="79 CuadroTexto"/>
            <p:cNvSpPr txBox="1"/>
            <p:nvPr/>
          </p:nvSpPr>
          <p:spPr>
            <a:xfrm>
              <a:off x="8379301" y="5499100"/>
              <a:ext cx="485300" cy="32932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marL="0" marR="0" lvl="0" indent="0" defTabSz="854075" eaLnBrk="1" fontAlgn="auto" latinLnBrk="0" hangingPunct="1">
                <a:lnSpc>
                  <a:spcPct val="110000"/>
                </a:lnSpc>
                <a:spcBef>
                  <a:spcPct val="50000"/>
                </a:spcBef>
                <a:spcAft>
                  <a:spcPts val="0"/>
                </a:spcAft>
                <a:buClr>
                  <a:srgbClr val="0070C0"/>
                </a:buClr>
                <a:buSzTx/>
                <a:buFontTx/>
                <a:buNone/>
                <a:tabLst/>
                <a:defRPr/>
              </a:pPr>
              <a:r>
                <a:rPr kumimoji="0" lang="ca-E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GO</a:t>
              </a:r>
            </a:p>
          </p:txBody>
        </p:sp>
      </p:grpSp>
      <p:sp>
        <p:nvSpPr>
          <p:cNvPr id="82" name="81 Pentágono"/>
          <p:cNvSpPr/>
          <p:nvPr/>
        </p:nvSpPr>
        <p:spPr bwMode="auto">
          <a:xfrm>
            <a:off x="414110" y="1444693"/>
            <a:ext cx="8448676" cy="302165"/>
          </a:xfrm>
          <a:prstGeom prst="homePlate">
            <a:avLst/>
          </a:prstGeom>
          <a:solidFill>
            <a:srgbClr val="0070C0"/>
          </a:solidFill>
          <a:ln w="3175" cap="flat" cmpd="sng" algn="ctr">
            <a:solidFill>
              <a:srgbClr val="2D2DB9">
                <a:lumMod val="40000"/>
                <a:lumOff val="60000"/>
              </a:srgbClr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lIns="54000" tIns="118800" rIns="54000" bIns="82800" anchor="ctr">
            <a:noAutofit/>
          </a:bodyPr>
          <a:lstStyle/>
          <a:p>
            <a:pPr marL="177800" marR="0" lvl="0" indent="-95250" algn="ctr" defTabSz="854075" eaLnBrk="0" fontAlgn="auto" latinLnBrk="0" hangingPunct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ca-ES" sz="1200" b="1" kern="0" dirty="0" smtClean="0">
                <a:solidFill>
                  <a:srgbClr val="FFFFFF"/>
                </a:solidFill>
                <a:latin typeface="Arial" pitchFamily="34" charset="0"/>
                <a:ea typeface="Arial Unicode MS"/>
                <a:cs typeface="Arial" pitchFamily="34" charset="0"/>
              </a:rPr>
              <a:t>Estudi de viabilitat del Cloud Barcelona</a:t>
            </a:r>
            <a:endParaRPr kumimoji="0" lang="ca-ES" sz="12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Arial Unicode MS"/>
              <a:cs typeface="Arial" pitchFamily="34" charset="0"/>
            </a:endParaRPr>
          </a:p>
        </p:txBody>
      </p:sp>
      <p:grpSp>
        <p:nvGrpSpPr>
          <p:cNvPr id="3" name="39 Grupo"/>
          <p:cNvGrpSpPr/>
          <p:nvPr/>
        </p:nvGrpSpPr>
        <p:grpSpPr>
          <a:xfrm>
            <a:off x="3347866" y="1884182"/>
            <a:ext cx="5539264" cy="551741"/>
            <a:chOff x="2915816" y="2831164"/>
            <a:chExt cx="5971312" cy="551741"/>
          </a:xfrm>
        </p:grpSpPr>
        <p:grpSp>
          <p:nvGrpSpPr>
            <p:cNvPr id="4" name="121 Grupo"/>
            <p:cNvGrpSpPr/>
            <p:nvPr/>
          </p:nvGrpSpPr>
          <p:grpSpPr>
            <a:xfrm>
              <a:off x="2915816" y="3212976"/>
              <a:ext cx="5971312" cy="169929"/>
              <a:chOff x="2485255" y="2256923"/>
              <a:chExt cx="6100645" cy="144000"/>
            </a:xfrm>
          </p:grpSpPr>
          <p:sp>
            <p:nvSpPr>
              <p:cNvPr id="63" name="Freeform 22"/>
              <p:cNvSpPr>
                <a:spLocks/>
              </p:cNvSpPr>
              <p:nvPr/>
            </p:nvSpPr>
            <p:spPr bwMode="gray">
              <a:xfrm>
                <a:off x="2485255" y="2256923"/>
                <a:ext cx="900000" cy="144000"/>
              </a:xfrm>
              <a:prstGeom prst="chevron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lIns="36000" tIns="36000" rIns="36000" bIns="36000" anchor="ctr" anchorCtr="0"/>
              <a:lstStyle>
                <a:defPPr>
                  <a:defRPr lang="en-GB"/>
                </a:defPPr>
                <a:lvl1pPr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1pPr>
                <a:lvl2pPr marL="4556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2pPr>
                <a:lvl3pPr marL="9128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3pPr>
                <a:lvl4pPr marL="13700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4pPr>
                <a:lvl5pPr marL="18272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9pPr>
              </a:lstStyle>
              <a:p>
                <a:pPr marL="0" marR="0" lvl="0" indent="0" algn="ctr" defTabSz="447675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_tradnl" sz="10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Jun</a:t>
                </a:r>
                <a:endParaRPr kumimoji="0" lang="es-ES_tradnl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" name="Freeform 22"/>
              <p:cNvSpPr>
                <a:spLocks/>
              </p:cNvSpPr>
              <p:nvPr/>
            </p:nvSpPr>
            <p:spPr bwMode="gray">
              <a:xfrm>
                <a:off x="3352030" y="2256923"/>
                <a:ext cx="900000" cy="144000"/>
              </a:xfrm>
              <a:prstGeom prst="chevron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lIns="36000" tIns="36000" rIns="36000" bIns="36000" anchor="ctr" anchorCtr="0"/>
              <a:lstStyle>
                <a:defPPr>
                  <a:defRPr lang="en-GB"/>
                </a:defPPr>
                <a:lvl1pPr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1pPr>
                <a:lvl2pPr marL="4556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2pPr>
                <a:lvl3pPr marL="9128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3pPr>
                <a:lvl4pPr marL="13700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4pPr>
                <a:lvl5pPr marL="18272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9pPr>
              </a:lstStyle>
              <a:p>
                <a:pPr marL="0" marR="0" lvl="0" indent="0" algn="ctr" defTabSz="447675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_tradnl" sz="10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Jul</a:t>
                </a:r>
                <a:endParaRPr kumimoji="0" lang="es-ES_tradnl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" name="Freeform 22"/>
              <p:cNvSpPr>
                <a:spLocks/>
              </p:cNvSpPr>
              <p:nvPr/>
            </p:nvSpPr>
            <p:spPr bwMode="gray">
              <a:xfrm>
                <a:off x="4218803" y="2256923"/>
                <a:ext cx="900000" cy="144000"/>
              </a:xfrm>
              <a:prstGeom prst="chevron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lIns="36000" tIns="36000" rIns="36000" bIns="36000" anchor="ctr" anchorCtr="0"/>
              <a:lstStyle>
                <a:defPPr>
                  <a:defRPr lang="en-GB"/>
                </a:defPPr>
                <a:lvl1pPr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1pPr>
                <a:lvl2pPr marL="4556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2pPr>
                <a:lvl3pPr marL="9128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3pPr>
                <a:lvl4pPr marL="13700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4pPr>
                <a:lvl5pPr marL="18272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9pPr>
              </a:lstStyle>
              <a:p>
                <a:pPr algn="ctr"/>
                <a:r>
                  <a:rPr lang="es-ES_tradnl" sz="1000" dirty="0" err="1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Ago</a:t>
                </a:r>
                <a:endParaRPr lang="es-ES_tradnl" sz="1000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" name="Freeform 22"/>
              <p:cNvSpPr>
                <a:spLocks/>
              </p:cNvSpPr>
              <p:nvPr/>
            </p:nvSpPr>
            <p:spPr bwMode="gray">
              <a:xfrm>
                <a:off x="5085578" y="2256923"/>
                <a:ext cx="900000" cy="144000"/>
              </a:xfrm>
              <a:prstGeom prst="chevron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lIns="36000" tIns="36000" rIns="36000" bIns="36000" anchor="ctr" anchorCtr="0"/>
              <a:lstStyle>
                <a:defPPr>
                  <a:defRPr lang="en-GB"/>
                </a:defPPr>
                <a:lvl1pPr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1pPr>
                <a:lvl2pPr marL="4556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2pPr>
                <a:lvl3pPr marL="9128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3pPr>
                <a:lvl4pPr marL="13700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4pPr>
                <a:lvl5pPr marL="18272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9pPr>
              </a:lstStyle>
              <a:p>
                <a:pPr marL="0" marR="0" lvl="0" indent="0" algn="ctr" defTabSz="447675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_tradnl" sz="10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Set</a:t>
                </a:r>
                <a:endParaRPr kumimoji="0" lang="es-ES_tradnl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" name="Freeform 22"/>
              <p:cNvSpPr>
                <a:spLocks/>
              </p:cNvSpPr>
              <p:nvPr/>
            </p:nvSpPr>
            <p:spPr bwMode="gray">
              <a:xfrm>
                <a:off x="5952352" y="2256923"/>
                <a:ext cx="900000" cy="144000"/>
              </a:xfrm>
              <a:prstGeom prst="chevron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lIns="36000" tIns="36000" rIns="36000" bIns="36000" anchor="ctr" anchorCtr="0"/>
              <a:lstStyle>
                <a:defPPr>
                  <a:defRPr lang="en-GB"/>
                </a:defPPr>
                <a:lvl1pPr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1pPr>
                <a:lvl2pPr marL="4556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2pPr>
                <a:lvl3pPr marL="9128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3pPr>
                <a:lvl4pPr marL="13700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4pPr>
                <a:lvl5pPr marL="18272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9pPr>
              </a:lstStyle>
              <a:p>
                <a:pPr marL="0" marR="0" lvl="0" indent="0" algn="ctr" defTabSz="447675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_tradnl" sz="10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Oct</a:t>
                </a:r>
                <a:endParaRPr kumimoji="0" lang="es-ES_tradnl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" name="Freeform 22"/>
              <p:cNvSpPr>
                <a:spLocks/>
              </p:cNvSpPr>
              <p:nvPr/>
            </p:nvSpPr>
            <p:spPr bwMode="gray">
              <a:xfrm>
                <a:off x="6819126" y="2256923"/>
                <a:ext cx="900000" cy="144000"/>
              </a:xfrm>
              <a:prstGeom prst="chevron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lIns="36000" tIns="36000" rIns="36000" bIns="36000" anchor="ctr" anchorCtr="0"/>
              <a:lstStyle>
                <a:defPPr>
                  <a:defRPr lang="en-GB"/>
                </a:defPPr>
                <a:lvl1pPr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1pPr>
                <a:lvl2pPr marL="4556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2pPr>
                <a:lvl3pPr marL="9128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3pPr>
                <a:lvl4pPr marL="13700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4pPr>
                <a:lvl5pPr marL="18272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9pPr>
              </a:lstStyle>
              <a:p>
                <a:pPr marL="0" marR="0" lvl="0" indent="0" algn="ctr" defTabSz="447675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_tradnl" sz="10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Nov</a:t>
                </a:r>
                <a:endParaRPr kumimoji="0" lang="es-ES_tradnl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9" name="Freeform 22"/>
              <p:cNvSpPr>
                <a:spLocks/>
              </p:cNvSpPr>
              <p:nvPr/>
            </p:nvSpPr>
            <p:spPr bwMode="gray">
              <a:xfrm>
                <a:off x="7685900" y="2256923"/>
                <a:ext cx="900000" cy="144000"/>
              </a:xfrm>
              <a:prstGeom prst="chevron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lIns="36000" tIns="36000" rIns="36000" bIns="36000" anchor="ctr" anchorCtr="0"/>
              <a:lstStyle>
                <a:defPPr>
                  <a:defRPr lang="en-GB"/>
                </a:defPPr>
                <a:lvl1pPr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1pPr>
                <a:lvl2pPr marL="4556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2pPr>
                <a:lvl3pPr marL="9128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3pPr>
                <a:lvl4pPr marL="13700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4pPr>
                <a:lvl5pPr marL="18272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9pPr>
              </a:lstStyle>
              <a:p>
                <a:pPr marL="0" marR="0" lvl="0" indent="0" algn="ctr" defTabSz="447675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_tradnl" sz="10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Des</a:t>
                </a:r>
                <a:endParaRPr kumimoji="0" lang="es-ES_tradnl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7" name="36 Cheurón"/>
            <p:cNvSpPr/>
            <p:nvPr/>
          </p:nvSpPr>
          <p:spPr bwMode="auto">
            <a:xfrm>
              <a:off x="2915816" y="2831164"/>
              <a:ext cx="5940000" cy="158149"/>
            </a:xfrm>
            <a:prstGeom prst="chevron">
              <a:avLst/>
            </a:prstGeom>
            <a:solidFill>
              <a:schemeClr val="bg1">
                <a:lumMod val="50000"/>
              </a:schemeClr>
            </a:solidFill>
            <a:ln w="3175" cap="flat" cmpd="sng" algn="ctr">
              <a:solidFill>
                <a:srgbClr val="2D2DB9">
                  <a:lumMod val="40000"/>
                  <a:lumOff val="60000"/>
                </a:srgbClr>
              </a:solidFill>
              <a:prstDash val="solid"/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54000" tIns="118800" rIns="54000" bIns="82800" anchor="ctr">
              <a:noAutofit/>
            </a:bodyPr>
            <a:lstStyle/>
            <a:p>
              <a:pPr marL="177800" marR="0" lvl="0" indent="-95250" algn="ctr" defTabSz="854075" eaLnBrk="0" fontAlgn="auto" latinLnBrk="0" hangingPunct="0">
                <a:lnSpc>
                  <a:spcPct val="11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lang="ca-ES" sz="1100" b="1" kern="0" noProof="0" dirty="0" smtClean="0">
                  <a:solidFill>
                    <a:srgbClr val="FFFFFF"/>
                  </a:solidFill>
                  <a:latin typeface="Arial" pitchFamily="34" charset="0"/>
                  <a:ea typeface="Arial Unicode MS"/>
                  <a:cs typeface="Arial" pitchFamily="34" charset="0"/>
                </a:rPr>
                <a:t>Estudi viabilitat Cloud – Oficina Tècnica</a:t>
              </a:r>
              <a:endParaRPr kumimoji="0" lang="ca-ES" sz="11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 Unicode MS"/>
                <a:cs typeface="Arial" pitchFamily="34" charset="0"/>
              </a:endParaRPr>
            </a:p>
          </p:txBody>
        </p:sp>
        <p:sp>
          <p:nvSpPr>
            <p:cNvPr id="38" name="Freeform 22"/>
            <p:cNvSpPr>
              <a:spLocks/>
            </p:cNvSpPr>
            <p:nvPr/>
          </p:nvSpPr>
          <p:spPr bwMode="gray">
            <a:xfrm>
              <a:off x="2915816" y="3036302"/>
              <a:ext cx="5940000" cy="154902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wrap="none" lIns="36000" tIns="36000" rIns="36000" bIns="36000" anchor="ctr" anchorCtr="0"/>
            <a:lstStyle>
              <a:defPPr>
                <a:defRPr lang="en-GB"/>
              </a:defPPr>
              <a:lvl1pPr algn="l" defTabSz="447675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1pPr>
              <a:lvl2pPr marL="455613" indent="1588" algn="l" defTabSz="447675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2pPr>
              <a:lvl3pPr marL="912813" indent="1588" algn="l" defTabSz="447675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3pPr>
              <a:lvl4pPr marL="1370013" indent="1588" algn="l" defTabSz="447675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4pPr>
              <a:lvl5pPr marL="1827213" indent="1588" algn="l" defTabSz="447675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marL="0" marR="0" lvl="0" indent="0" algn="ctr" defTabSz="4476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_tradnl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2012</a:t>
              </a:r>
              <a:endParaRPr kumimoji="0" lang="es-ES_tradnl" sz="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89 Grupo"/>
          <p:cNvGrpSpPr/>
          <p:nvPr/>
        </p:nvGrpSpPr>
        <p:grpSpPr>
          <a:xfrm>
            <a:off x="413114" y="1884182"/>
            <a:ext cx="2646718" cy="541315"/>
            <a:chOff x="413114" y="1884174"/>
            <a:chExt cx="2754606" cy="541315"/>
          </a:xfrm>
        </p:grpSpPr>
        <p:grpSp>
          <p:nvGrpSpPr>
            <p:cNvPr id="6" name="27 Grupo"/>
            <p:cNvGrpSpPr/>
            <p:nvPr/>
          </p:nvGrpSpPr>
          <p:grpSpPr>
            <a:xfrm>
              <a:off x="413114" y="2263489"/>
              <a:ext cx="2745523" cy="162000"/>
              <a:chOff x="458325" y="2132856"/>
              <a:chExt cx="4274515" cy="169929"/>
            </a:xfrm>
            <a:solidFill>
              <a:schemeClr val="bg1">
                <a:lumMod val="85000"/>
              </a:schemeClr>
            </a:solidFill>
          </p:grpSpPr>
          <p:sp>
            <p:nvSpPr>
              <p:cNvPr id="23" name="Freeform 22"/>
              <p:cNvSpPr>
                <a:spLocks/>
              </p:cNvSpPr>
              <p:nvPr/>
            </p:nvSpPr>
            <p:spPr bwMode="gray">
              <a:xfrm>
                <a:off x="458325" y="2132856"/>
                <a:ext cx="880920" cy="169929"/>
              </a:xfrm>
              <a:prstGeom prst="homePlate">
                <a:avLst/>
              </a:prstGeom>
              <a:grp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lIns="36000" tIns="36000" rIns="36000" bIns="36000" anchor="ctr" anchorCtr="0"/>
              <a:lstStyle>
                <a:defPPr>
                  <a:defRPr lang="en-GB"/>
                </a:defPPr>
                <a:lvl1pPr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1pPr>
                <a:lvl2pPr marL="4556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2pPr>
                <a:lvl3pPr marL="9128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3pPr>
                <a:lvl4pPr marL="13700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4pPr>
                <a:lvl5pPr marL="18272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9pPr>
              </a:lstStyle>
              <a:p>
                <a:pPr marL="0" marR="0" lvl="0" indent="0" algn="ctr" defTabSz="447675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_tradnl" sz="9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Oct</a:t>
                </a:r>
                <a:endParaRPr kumimoji="0" lang="es-ES_tradnl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gray">
              <a:xfrm>
                <a:off x="1306724" y="2132856"/>
                <a:ext cx="880920" cy="169929"/>
              </a:xfrm>
              <a:prstGeom prst="chevron">
                <a:avLst/>
              </a:prstGeom>
              <a:grp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lIns="36000" tIns="36000" rIns="36000" bIns="36000" anchor="ctr" anchorCtr="0"/>
              <a:lstStyle>
                <a:defPPr>
                  <a:defRPr lang="en-GB"/>
                </a:defPPr>
                <a:lvl1pPr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1pPr>
                <a:lvl2pPr marL="4556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2pPr>
                <a:lvl3pPr marL="9128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3pPr>
                <a:lvl4pPr marL="13700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4pPr>
                <a:lvl5pPr marL="18272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9pPr>
              </a:lstStyle>
              <a:p>
                <a:pPr marL="0" marR="0" lvl="0" indent="0" algn="ctr" defTabSz="447675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ES_tradnl" sz="900" dirty="0" err="1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Nov</a:t>
                </a:r>
                <a:endParaRPr kumimoji="0" lang="es-ES_tradnl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Freeform 22"/>
              <p:cNvSpPr>
                <a:spLocks/>
              </p:cNvSpPr>
              <p:nvPr/>
            </p:nvSpPr>
            <p:spPr bwMode="gray">
              <a:xfrm>
                <a:off x="2155122" y="2132856"/>
                <a:ext cx="880920" cy="169929"/>
              </a:xfrm>
              <a:prstGeom prst="chevron">
                <a:avLst/>
              </a:prstGeom>
              <a:grp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lIns="36000" tIns="36000" rIns="36000" bIns="36000" anchor="ctr" anchorCtr="0"/>
              <a:lstStyle>
                <a:defPPr>
                  <a:defRPr lang="en-GB"/>
                </a:defPPr>
                <a:lvl1pPr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1pPr>
                <a:lvl2pPr marL="4556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2pPr>
                <a:lvl3pPr marL="9128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3pPr>
                <a:lvl4pPr marL="13700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4pPr>
                <a:lvl5pPr marL="18272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9pPr>
              </a:lstStyle>
              <a:p>
                <a:pPr algn="ctr"/>
                <a:r>
                  <a:rPr lang="es-ES_tradnl" sz="900" dirty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Des</a:t>
                </a:r>
                <a:endParaRPr lang="es-ES_tradnl" sz="900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Freeform 22"/>
              <p:cNvSpPr>
                <a:spLocks/>
              </p:cNvSpPr>
              <p:nvPr/>
            </p:nvSpPr>
            <p:spPr bwMode="gray">
              <a:xfrm>
                <a:off x="3003521" y="2132856"/>
                <a:ext cx="880920" cy="169929"/>
              </a:xfrm>
              <a:prstGeom prst="chevron">
                <a:avLst/>
              </a:prstGeom>
              <a:grp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lIns="36000" tIns="36000" rIns="36000" bIns="36000" anchor="ctr" anchorCtr="0"/>
              <a:lstStyle>
                <a:defPPr>
                  <a:defRPr lang="en-GB"/>
                </a:defPPr>
                <a:lvl1pPr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1pPr>
                <a:lvl2pPr marL="4556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2pPr>
                <a:lvl3pPr marL="9128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3pPr>
                <a:lvl4pPr marL="13700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4pPr>
                <a:lvl5pPr marL="18272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9pPr>
              </a:lstStyle>
              <a:p>
                <a:pPr marL="0" marR="0" lvl="0" indent="0" algn="ctr" defTabSz="447675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_tradnl" sz="9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Gen</a:t>
                </a:r>
                <a:endParaRPr kumimoji="0" lang="es-ES_tradnl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Freeform 22"/>
              <p:cNvSpPr>
                <a:spLocks/>
              </p:cNvSpPr>
              <p:nvPr/>
            </p:nvSpPr>
            <p:spPr bwMode="gray">
              <a:xfrm>
                <a:off x="3851920" y="2132856"/>
                <a:ext cx="880920" cy="169929"/>
              </a:xfrm>
              <a:prstGeom prst="chevron">
                <a:avLst/>
              </a:prstGeom>
              <a:grp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lIns="36000" tIns="36000" rIns="36000" bIns="36000" anchor="ctr" anchorCtr="0"/>
              <a:lstStyle>
                <a:defPPr>
                  <a:defRPr lang="en-GB"/>
                </a:defPPr>
                <a:lvl1pPr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1pPr>
                <a:lvl2pPr marL="4556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2pPr>
                <a:lvl3pPr marL="9128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3pPr>
                <a:lvl4pPr marL="13700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4pPr>
                <a:lvl5pPr marL="1827213" indent="1588" algn="l" defTabSz="447675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bg1"/>
                    </a:solidFill>
                    <a:latin typeface="Arial" charset="0"/>
                    <a:ea typeface="Arial Unicode MS" pitchFamily="34" charset="-128"/>
                    <a:cs typeface="Arial Unicode MS" pitchFamily="34" charset="-128"/>
                  </a:defRPr>
                </a:lvl9pPr>
              </a:lstStyle>
              <a:p>
                <a:pPr marL="0" marR="0" lvl="0" indent="0" algn="ctr" defTabSz="447675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_tradnl" sz="9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Feb</a:t>
                </a:r>
                <a:endParaRPr kumimoji="0" lang="es-ES_tradnl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9" name="28 Pentágono"/>
            <p:cNvSpPr/>
            <p:nvPr/>
          </p:nvSpPr>
          <p:spPr bwMode="auto">
            <a:xfrm>
              <a:off x="413114" y="1884174"/>
              <a:ext cx="2736304" cy="158149"/>
            </a:xfrm>
            <a:prstGeom prst="homePlate">
              <a:avLst/>
            </a:prstGeom>
            <a:solidFill>
              <a:schemeClr val="bg1">
                <a:lumMod val="50000"/>
              </a:schemeClr>
            </a:solidFill>
            <a:ln w="3175" cap="flat" cmpd="sng" algn="ctr">
              <a:solidFill>
                <a:srgbClr val="2D2DB9">
                  <a:lumMod val="40000"/>
                  <a:lumOff val="60000"/>
                </a:srgbClr>
              </a:solidFill>
              <a:prstDash val="solid"/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54000" tIns="118800" rIns="54000" bIns="82800" anchor="ctr">
              <a:noAutofit/>
            </a:bodyPr>
            <a:lstStyle/>
            <a:p>
              <a:pPr marL="177800" marR="0" lvl="0" indent="-95250" algn="ctr" defTabSz="854075" eaLnBrk="0" fontAlgn="auto" latinLnBrk="0" hangingPunct="0">
                <a:lnSpc>
                  <a:spcPct val="11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lang="ca-ES" sz="1100" b="1" kern="0" noProof="0" dirty="0" smtClean="0">
                  <a:solidFill>
                    <a:srgbClr val="FFFFFF"/>
                  </a:solidFill>
                  <a:latin typeface="Arial" pitchFamily="34" charset="0"/>
                  <a:ea typeface="Arial Unicode MS"/>
                  <a:cs typeface="Arial" pitchFamily="34" charset="0"/>
                </a:rPr>
                <a:t>Estudi preliminar intern</a:t>
              </a:r>
              <a:endParaRPr kumimoji="0" lang="ca-ES" sz="11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 Unicode MS"/>
                <a:cs typeface="Arial" pitchFamily="34" charset="0"/>
              </a:endParaRPr>
            </a:p>
          </p:txBody>
        </p:sp>
        <p:sp>
          <p:nvSpPr>
            <p:cNvPr id="36" name="Freeform 22"/>
            <p:cNvSpPr>
              <a:spLocks/>
            </p:cNvSpPr>
            <p:nvPr/>
          </p:nvSpPr>
          <p:spPr bwMode="gray">
            <a:xfrm>
              <a:off x="413114" y="2089312"/>
              <a:ext cx="1656000" cy="154902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wrap="none" lIns="36000" tIns="36000" rIns="36000" bIns="36000" anchor="ctr" anchorCtr="0"/>
            <a:lstStyle>
              <a:defPPr>
                <a:defRPr lang="en-GB"/>
              </a:defPPr>
              <a:lvl1pPr algn="l" defTabSz="447675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1pPr>
              <a:lvl2pPr marL="455613" indent="1588" algn="l" defTabSz="447675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2pPr>
              <a:lvl3pPr marL="912813" indent="1588" algn="l" defTabSz="447675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3pPr>
              <a:lvl4pPr marL="1370013" indent="1588" algn="l" defTabSz="447675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4pPr>
              <a:lvl5pPr marL="1827213" indent="1588" algn="l" defTabSz="447675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marL="0" marR="0" lvl="0" indent="0" algn="ctr" defTabSz="4476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_tradnl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2011</a:t>
              </a:r>
              <a:endParaRPr kumimoji="0" lang="es-ES_tradnl" sz="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Freeform 22"/>
            <p:cNvSpPr>
              <a:spLocks/>
            </p:cNvSpPr>
            <p:nvPr/>
          </p:nvSpPr>
          <p:spPr bwMode="gray">
            <a:xfrm>
              <a:off x="2051720" y="2089312"/>
              <a:ext cx="1116000" cy="154902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wrap="none" lIns="36000" tIns="36000" rIns="36000" bIns="36000" anchor="ctr" anchorCtr="0"/>
            <a:lstStyle>
              <a:defPPr>
                <a:defRPr lang="en-GB"/>
              </a:defPPr>
              <a:lvl1pPr algn="l" defTabSz="447675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1pPr>
              <a:lvl2pPr marL="455613" indent="1588" algn="l" defTabSz="447675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2pPr>
              <a:lvl3pPr marL="912813" indent="1588" algn="l" defTabSz="447675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3pPr>
              <a:lvl4pPr marL="1370013" indent="1588" algn="l" defTabSz="447675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4pPr>
              <a:lvl5pPr marL="1827213" indent="1588" algn="l" defTabSz="447675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marL="0" marR="0" lvl="0" indent="0" algn="ctr" defTabSz="4476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_tradnl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2012</a:t>
              </a:r>
              <a:endParaRPr kumimoji="0" lang="es-ES_tradnl" sz="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7" name="56 CuadroTexto"/>
          <p:cNvSpPr txBox="1"/>
          <p:nvPr/>
        </p:nvSpPr>
        <p:spPr>
          <a:xfrm>
            <a:off x="971600" y="2780929"/>
            <a:ext cx="1397832" cy="27853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144000" marR="0" lvl="0" indent="-144000" defTabSz="854075" eaLnBrk="1" fontAlgn="auto" latinLnBrk="0" hangingPunct="1">
              <a:lnSpc>
                <a:spcPct val="110000"/>
              </a:lnSpc>
              <a:spcBef>
                <a:spcPct val="50000"/>
              </a:spcBef>
              <a:spcAft>
                <a:spcPts val="0"/>
              </a:spcAft>
              <a:buClr>
                <a:srgbClr val="0070C0"/>
              </a:buClr>
              <a:buSzTx/>
              <a:buFontTx/>
              <a:buNone/>
              <a:tabLst/>
              <a:defRPr/>
            </a:pPr>
            <a:r>
              <a:rPr kumimoji="0" lang="ca-ES" sz="11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Anàlisi tècnica</a:t>
            </a:r>
            <a:endParaRPr kumimoji="0" lang="ca-ES" sz="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57 CuadroTexto"/>
          <p:cNvSpPr txBox="1"/>
          <p:nvPr/>
        </p:nvSpPr>
        <p:spPr>
          <a:xfrm>
            <a:off x="1619674" y="3342760"/>
            <a:ext cx="1656184" cy="27853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144000" marR="0" lvl="0" indent="-144000" defTabSz="854075" eaLnBrk="1" fontAlgn="auto" latinLnBrk="0" hangingPunct="1">
              <a:lnSpc>
                <a:spcPct val="110000"/>
              </a:lnSpc>
              <a:spcBef>
                <a:spcPct val="50000"/>
              </a:spcBef>
              <a:spcAft>
                <a:spcPts val="0"/>
              </a:spcAft>
              <a:buClr>
                <a:srgbClr val="0070C0"/>
              </a:buClr>
              <a:buSzTx/>
              <a:buFontTx/>
              <a:buNone/>
              <a:tabLst/>
              <a:defRPr/>
            </a:pPr>
            <a:r>
              <a:rPr kumimoji="0" lang="ca-ES" sz="11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Anàlisi econòmica</a:t>
            </a:r>
            <a:endParaRPr kumimoji="0" lang="ca-ES" sz="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2339752" y="3861048"/>
            <a:ext cx="720080" cy="2880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144000" marR="0" lvl="0" indent="-144000" defTabSz="854075" eaLnBrk="1" fontAlgn="auto" latinLnBrk="0" hangingPunct="1">
              <a:lnSpc>
                <a:spcPct val="110000"/>
              </a:lnSpc>
              <a:spcBef>
                <a:spcPct val="50000"/>
              </a:spcBef>
              <a:spcAft>
                <a:spcPts val="0"/>
              </a:spcAft>
              <a:buClr>
                <a:srgbClr val="0070C0"/>
              </a:buClr>
              <a:buSzTx/>
              <a:buFontTx/>
              <a:buNone/>
              <a:tabLst/>
              <a:defRPr/>
            </a:pPr>
            <a:r>
              <a:rPr kumimoji="0" lang="ca-ES" sz="11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Estratègia</a:t>
            </a:r>
            <a:endParaRPr kumimoji="0" lang="ca-ES" sz="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82 CuadroTexto"/>
          <p:cNvSpPr txBox="1"/>
          <p:nvPr/>
        </p:nvSpPr>
        <p:spPr>
          <a:xfrm>
            <a:off x="4273150" y="3485411"/>
            <a:ext cx="4032650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ca-ES" sz="1200" b="1" dirty="0" smtClean="0">
                <a:latin typeface="Arial" pitchFamily="34" charset="0"/>
                <a:cs typeface="Arial" pitchFamily="34" charset="0"/>
              </a:rPr>
              <a:t>9 ajuntaments involucrats + Localret</a:t>
            </a:r>
          </a:p>
          <a:p>
            <a:pPr>
              <a:spcAft>
                <a:spcPts val="1800"/>
              </a:spcAft>
            </a:pPr>
            <a:r>
              <a:rPr lang="ca-ES" sz="1200" dirty="0" smtClean="0">
                <a:latin typeface="Arial" pitchFamily="34" charset="0"/>
                <a:cs typeface="Arial" pitchFamily="34" charset="0"/>
              </a:rPr>
              <a:t>Converses amb més de </a:t>
            </a:r>
            <a:r>
              <a:rPr lang="ca-ES" sz="1200" b="1" dirty="0" smtClean="0">
                <a:latin typeface="Arial" pitchFamily="34" charset="0"/>
                <a:cs typeface="Arial" pitchFamily="34" charset="0"/>
              </a:rPr>
              <a:t>10 proveïdors</a:t>
            </a:r>
          </a:p>
          <a:p>
            <a:pPr>
              <a:spcAft>
                <a:spcPts val="1800"/>
              </a:spcAft>
            </a:pPr>
            <a:r>
              <a:rPr lang="ca-ES" sz="1200" dirty="0" smtClean="0">
                <a:latin typeface="Arial" pitchFamily="34" charset="0"/>
                <a:cs typeface="Arial" pitchFamily="34" charset="0"/>
              </a:rPr>
              <a:t>Sessions periòdiques de treball amb </a:t>
            </a:r>
            <a:r>
              <a:rPr lang="ca-ES" sz="1200" b="1" dirty="0" smtClean="0">
                <a:latin typeface="Arial" pitchFamily="34" charset="0"/>
                <a:cs typeface="Arial" pitchFamily="34" charset="0"/>
              </a:rPr>
              <a:t>Assessoria Jurídica (i Garrigues), Atenció al Client, Operacions i Arquitectura i Innovació de l’IMI</a:t>
            </a:r>
          </a:p>
          <a:p>
            <a:endParaRPr lang="es-E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4" name="Picture 16" descr="C:\Documents and Settings\silvia.garcia\Desktop\Iconos\Para analizar\must-have-icon-set\must_have_icon_set\Check\Check_256x25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57130" y="3565380"/>
            <a:ext cx="215707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5" name="Picture 16" descr="C:\Documents and Settings\silvia.garcia\Desktop\Iconos\Para analizar\must-have-icon-set\must_have_icon_set\Check\Check_256x25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57130" y="3946082"/>
            <a:ext cx="215707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" name="Picture 16" descr="C:\Documents and Settings\silvia.garcia\Desktop\Iconos\Para analizar\must-have-icon-set\must_have_icon_set\Check\Check_256x25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57130" y="4343112"/>
            <a:ext cx="215707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 descr="http://icons.iconarchive.com/icons/treetog/junior/256/folder-documents-ic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6" y="2636912"/>
            <a:ext cx="504056" cy="504056"/>
          </a:xfrm>
          <a:prstGeom prst="rect">
            <a:avLst/>
          </a:prstGeom>
          <a:noFill/>
        </p:spPr>
      </p:pic>
      <p:pic>
        <p:nvPicPr>
          <p:cNvPr id="91" name="Picture 2" descr="http://icons.iconarchive.com/icons/treetog/junior/256/folder-documents-ic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8" y="3212976"/>
            <a:ext cx="504056" cy="504056"/>
          </a:xfrm>
          <a:prstGeom prst="rect">
            <a:avLst/>
          </a:prstGeom>
          <a:noFill/>
        </p:spPr>
      </p:pic>
      <p:pic>
        <p:nvPicPr>
          <p:cNvPr id="92" name="Picture 2" descr="http://icons.iconarchive.com/icons/treetog/junior/256/folder-documents-ic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700" y="3738804"/>
            <a:ext cx="504056" cy="504056"/>
          </a:xfrm>
          <a:prstGeom prst="rect">
            <a:avLst/>
          </a:prstGeom>
          <a:noFill/>
        </p:spPr>
      </p:pic>
      <p:cxnSp>
        <p:nvCxnSpPr>
          <p:cNvPr id="51" name="50 Conector recto de flecha"/>
          <p:cNvCxnSpPr>
            <a:stCxn id="29" idx="3"/>
            <a:endCxn id="37" idx="1"/>
          </p:cNvCxnSpPr>
          <p:nvPr/>
        </p:nvCxnSpPr>
        <p:spPr>
          <a:xfrm>
            <a:off x="3042247" y="1963249"/>
            <a:ext cx="384692" cy="0"/>
          </a:xfrm>
          <a:prstGeom prst="straightConnector1">
            <a:avLst/>
          </a:prstGeom>
          <a:ln w="2540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59 Grupo"/>
          <p:cNvGrpSpPr/>
          <p:nvPr/>
        </p:nvGrpSpPr>
        <p:grpSpPr>
          <a:xfrm>
            <a:off x="3483427" y="2656112"/>
            <a:ext cx="5118099" cy="515966"/>
            <a:chOff x="414110" y="1380118"/>
            <a:chExt cx="8448676" cy="714276"/>
          </a:xfrm>
        </p:grpSpPr>
        <p:sp>
          <p:nvSpPr>
            <p:cNvPr id="53" name="52 Rectángulo"/>
            <p:cNvSpPr/>
            <p:nvPr/>
          </p:nvSpPr>
          <p:spPr bwMode="auto">
            <a:xfrm>
              <a:off x="414110" y="1380118"/>
              <a:ext cx="8448676" cy="30216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3175" cap="flat" cmpd="sng" algn="ctr">
              <a:solidFill>
                <a:srgbClr val="2D2DB9">
                  <a:lumMod val="40000"/>
                  <a:lumOff val="60000"/>
                </a:srgbClr>
              </a:solidFill>
              <a:prstDash val="solid"/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54000" tIns="118800" rIns="54000" bIns="82800" anchor="ctr">
              <a:noAutofit/>
            </a:bodyPr>
            <a:lstStyle/>
            <a:p>
              <a:pPr marL="177800" marR="0" lvl="0" indent="-95250" algn="ctr" defTabSz="854075" eaLnBrk="0" fontAlgn="auto" latinLnBrk="0" hangingPunct="0">
                <a:lnSpc>
                  <a:spcPct val="11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ca-ES" sz="900" b="1" i="0" u="none" strike="noStrike" kern="0" cap="none" spc="0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ea typeface="Arial Unicode MS"/>
                  <a:cs typeface="Arial" pitchFamily="34" charset="0"/>
                </a:rPr>
                <a:t>Àmbits d’actuació de l’Oficina del Cloud Barcelona</a:t>
              </a:r>
            </a:p>
          </p:txBody>
        </p:sp>
        <p:sp>
          <p:nvSpPr>
            <p:cNvPr id="54" name="53 Rectángulo"/>
            <p:cNvSpPr/>
            <p:nvPr/>
          </p:nvSpPr>
          <p:spPr bwMode="auto">
            <a:xfrm>
              <a:off x="479411" y="1754958"/>
              <a:ext cx="2700000" cy="33943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175" cap="flat" cmpd="sng" algn="ctr">
              <a:solidFill>
                <a:srgbClr val="2D2DB9">
                  <a:lumMod val="40000"/>
                  <a:lumOff val="60000"/>
                </a:srgbClr>
              </a:solidFill>
              <a:prstDash val="solid"/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36000" tIns="72000" rIns="36000" bIns="72000" anchor="t">
              <a:noAutofit/>
            </a:bodyPr>
            <a:lstStyle/>
            <a:p>
              <a:pPr algn="ctr" defTabSz="854075" eaLnBrk="0" hangingPunct="0">
                <a:lnSpc>
                  <a:spcPct val="110000"/>
                </a:lnSpc>
                <a:spcBef>
                  <a:spcPts val="300"/>
                </a:spcBef>
                <a:buClr>
                  <a:srgbClr val="000000"/>
                </a:buClr>
                <a:buSzPct val="100000"/>
                <a:defRPr/>
              </a:pPr>
              <a:r>
                <a:rPr lang="ca-ES" sz="900" b="1" kern="0" dirty="0" smtClean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ea typeface="Arial Unicode MS"/>
                  <a:cs typeface="Arial" pitchFamily="34" charset="0"/>
                </a:rPr>
                <a:t>Relació amb el món local</a:t>
              </a:r>
            </a:p>
          </p:txBody>
        </p:sp>
        <p:sp>
          <p:nvSpPr>
            <p:cNvPr id="55" name="54 Rectángulo"/>
            <p:cNvSpPr/>
            <p:nvPr/>
          </p:nvSpPr>
          <p:spPr bwMode="auto">
            <a:xfrm>
              <a:off x="3272793" y="1754958"/>
              <a:ext cx="2700000" cy="33943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175" cap="flat" cmpd="sng" algn="ctr">
              <a:solidFill>
                <a:srgbClr val="2D2DB9">
                  <a:lumMod val="40000"/>
                  <a:lumOff val="60000"/>
                </a:srgbClr>
              </a:solidFill>
              <a:prstDash val="solid"/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36000" tIns="72000" rIns="36000" bIns="72000" anchor="t">
              <a:noAutofit/>
            </a:bodyPr>
            <a:lstStyle/>
            <a:p>
              <a:pPr algn="ctr" defTabSz="854075" eaLnBrk="0" hangingPunct="0">
                <a:lnSpc>
                  <a:spcPct val="110000"/>
                </a:lnSpc>
                <a:spcBef>
                  <a:spcPts val="300"/>
                </a:spcBef>
                <a:buClr>
                  <a:srgbClr val="000000"/>
                </a:buClr>
                <a:buSzPct val="100000"/>
                <a:defRPr/>
              </a:pPr>
              <a:r>
                <a:rPr lang="ca-ES" sz="900" b="1" kern="0" smtClean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ea typeface="Arial Unicode MS"/>
                  <a:cs typeface="Arial" pitchFamily="34" charset="0"/>
                </a:rPr>
                <a:t>Relació amb col·laboradors</a:t>
              </a:r>
            </a:p>
          </p:txBody>
        </p:sp>
        <p:sp>
          <p:nvSpPr>
            <p:cNvPr id="56" name="55 Rectángulo"/>
            <p:cNvSpPr/>
            <p:nvPr/>
          </p:nvSpPr>
          <p:spPr bwMode="auto">
            <a:xfrm>
              <a:off x="6066175" y="1754958"/>
              <a:ext cx="2700000" cy="33943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175" cap="flat" cmpd="sng" algn="ctr">
              <a:solidFill>
                <a:srgbClr val="2D2DB9">
                  <a:lumMod val="40000"/>
                  <a:lumOff val="60000"/>
                </a:srgbClr>
              </a:solidFill>
              <a:prstDash val="solid"/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36000" tIns="72000" rIns="36000" bIns="72000" anchor="t">
              <a:noAutofit/>
            </a:bodyPr>
            <a:lstStyle/>
            <a:p>
              <a:pPr marL="0" marR="0" lvl="0" indent="0" algn="ctr" defTabSz="854075" eaLnBrk="0" fontAlgn="auto" latinLnBrk="0" hangingPunct="0">
                <a:lnSpc>
                  <a:spcPct val="11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Tx/>
                <a:buNone/>
                <a:tabLst/>
                <a:defRPr/>
              </a:pPr>
              <a:r>
                <a:rPr kumimoji="0" lang="ca-ES" sz="900" b="1" i="0" u="none" strike="noStrike" kern="0" cap="none" spc="0" normalizeH="0" baseline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Arial" pitchFamily="34" charset="0"/>
                  <a:ea typeface="Arial Unicode MS"/>
                  <a:cs typeface="Arial" pitchFamily="34" charset="0"/>
                </a:rPr>
                <a:t>Model de prestació de servei</a:t>
              </a:r>
            </a:p>
          </p:txBody>
        </p:sp>
      </p:grpSp>
      <p:sp>
        <p:nvSpPr>
          <p:cNvPr id="62" name="61 CuadroTexto"/>
          <p:cNvSpPr txBox="1"/>
          <p:nvPr/>
        </p:nvSpPr>
        <p:spPr>
          <a:xfrm>
            <a:off x="876817" y="4552216"/>
            <a:ext cx="2617507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8000" indent="-108000">
              <a:spcAft>
                <a:spcPts val="900"/>
              </a:spcAft>
              <a:buClr>
                <a:schemeClr val="tx2"/>
              </a:buClr>
              <a:buFont typeface="Arial" pitchFamily="34" charset="0"/>
              <a:buChar char="•"/>
            </a:pPr>
            <a:r>
              <a:rPr lang="ca-ES" sz="900" dirty="0" smtClean="0">
                <a:latin typeface="Arial" pitchFamily="34" charset="0"/>
                <a:cs typeface="Arial" pitchFamily="34" charset="0"/>
              </a:rPr>
              <a:t>Les </a:t>
            </a:r>
            <a:r>
              <a:rPr lang="ca-ES" sz="900" b="1" dirty="0" smtClean="0">
                <a:latin typeface="Arial" pitchFamily="34" charset="0"/>
                <a:cs typeface="Arial" pitchFamily="34" charset="0"/>
              </a:rPr>
              <a:t>noves tecnologies permeten la compartició de serveis TIC </a:t>
            </a:r>
            <a:r>
              <a:rPr lang="ca-ES" sz="900" dirty="0" smtClean="0">
                <a:latin typeface="Arial" pitchFamily="34" charset="0"/>
                <a:cs typeface="Arial" pitchFamily="34" charset="0"/>
              </a:rPr>
              <a:t>entre ajuntaments basats en productes de Barcelona i/o altres ajuntaments</a:t>
            </a:r>
          </a:p>
          <a:p>
            <a:pPr marL="108000" indent="-108000">
              <a:spcAft>
                <a:spcPts val="900"/>
              </a:spcAft>
              <a:buClr>
                <a:schemeClr val="tx2"/>
              </a:buClr>
              <a:buFont typeface="Arial" pitchFamily="34" charset="0"/>
              <a:buChar char="•"/>
            </a:pPr>
            <a:r>
              <a:rPr lang="ca-ES" sz="900" dirty="0" smtClean="0">
                <a:latin typeface="Arial" pitchFamily="34" charset="0"/>
                <a:cs typeface="Arial" pitchFamily="34" charset="0"/>
              </a:rPr>
              <a:t>Cal </a:t>
            </a:r>
            <a:r>
              <a:rPr lang="ca-ES" sz="900" b="1" dirty="0" smtClean="0">
                <a:latin typeface="Arial" pitchFamily="34" charset="0"/>
                <a:cs typeface="Arial" pitchFamily="34" charset="0"/>
              </a:rPr>
              <a:t>avaluar les necessitats i demanda </a:t>
            </a:r>
            <a:r>
              <a:rPr lang="ca-ES" sz="900" dirty="0" smtClean="0">
                <a:latin typeface="Arial" pitchFamily="34" charset="0"/>
                <a:cs typeface="Arial" pitchFamily="34" charset="0"/>
              </a:rPr>
              <a:t>real del món municipal per serveis que pugui oferir Barcelona i </a:t>
            </a:r>
            <a:r>
              <a:rPr lang="ca-ES" sz="900" dirty="0" err="1" smtClean="0">
                <a:latin typeface="Arial" pitchFamily="34" charset="0"/>
                <a:cs typeface="Arial" pitchFamily="34" charset="0"/>
              </a:rPr>
              <a:t>viceversa</a:t>
            </a:r>
            <a:endParaRPr lang="ca-ES" sz="900" dirty="0" smtClean="0">
              <a:latin typeface="Arial" pitchFamily="34" charset="0"/>
              <a:cs typeface="Arial" pitchFamily="34" charset="0"/>
            </a:endParaRPr>
          </a:p>
          <a:p>
            <a:pPr marL="108000" indent="-108000">
              <a:spcAft>
                <a:spcPts val="900"/>
              </a:spcAft>
              <a:buClr>
                <a:schemeClr val="tx2"/>
              </a:buClr>
              <a:buFont typeface="Arial" pitchFamily="34" charset="0"/>
              <a:buChar char="•"/>
            </a:pPr>
            <a:r>
              <a:rPr lang="ca-ES" sz="900" dirty="0" smtClean="0">
                <a:latin typeface="Arial" pitchFamily="34" charset="0"/>
                <a:cs typeface="Arial" pitchFamily="34" charset="0"/>
              </a:rPr>
              <a:t>Les </a:t>
            </a:r>
            <a:r>
              <a:rPr lang="ca-ES" sz="900" b="1" dirty="0" smtClean="0">
                <a:latin typeface="Arial" pitchFamily="34" charset="0"/>
                <a:cs typeface="Arial" pitchFamily="34" charset="0"/>
              </a:rPr>
              <a:t>inversions previstes </a:t>
            </a:r>
            <a:r>
              <a:rPr lang="ca-ES" sz="900" dirty="0" smtClean="0">
                <a:latin typeface="Arial" pitchFamily="34" charset="0"/>
                <a:cs typeface="Arial" pitchFamily="34" charset="0"/>
              </a:rPr>
              <a:t>per adaptar o crear nous serveis multiajuntament </a:t>
            </a:r>
            <a:r>
              <a:rPr lang="ca-ES" sz="900" b="1" dirty="0" smtClean="0">
                <a:latin typeface="Arial" pitchFamily="34" charset="0"/>
                <a:cs typeface="Arial" pitchFamily="34" charset="0"/>
              </a:rPr>
              <a:t>poden ser importants segons els sistemes</a:t>
            </a:r>
          </a:p>
          <a:p>
            <a:endParaRPr lang="es-ES" sz="10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72 Triángulo isósceles"/>
          <p:cNvSpPr/>
          <p:nvPr/>
        </p:nvSpPr>
        <p:spPr bwMode="auto">
          <a:xfrm rot="10800000">
            <a:off x="1526842" y="4354292"/>
            <a:ext cx="1249011" cy="138257"/>
          </a:xfrm>
          <a:prstGeom prst="triangle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s-ES" sz="16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928664" y="222539"/>
            <a:ext cx="7237435" cy="857248"/>
          </a:xfrm>
        </p:spPr>
        <p:txBody>
          <a:bodyPr>
            <a:noAutofit/>
          </a:bodyPr>
          <a:lstStyle/>
          <a:p>
            <a:r>
              <a:rPr lang="ca-ES" dirty="0" smtClean="0"/>
              <a:t>Per assolir la missió del Cloud cal consolidar una base sòlida, que permeti donar resposta a un seguit d’objectius intermedis i garanteixi la continuïtat i sostenibilitat del model</a:t>
            </a:r>
            <a:endParaRPr lang="es-ES" dirty="0"/>
          </a:p>
        </p:txBody>
      </p:sp>
      <p:sp>
        <p:nvSpPr>
          <p:cNvPr id="16" name="Marcador de número de diapositiva 15"/>
          <p:cNvSpPr>
            <a:spLocks noGrp="1"/>
          </p:cNvSpPr>
          <p:nvPr>
            <p:ph type="sldNum" sz="quarter" idx="12"/>
          </p:nvPr>
        </p:nvSpPr>
        <p:spPr>
          <a:xfrm>
            <a:off x="6643702" y="6342090"/>
            <a:ext cx="2133600" cy="365125"/>
          </a:xfrm>
        </p:spPr>
        <p:txBody>
          <a:bodyPr/>
          <a:lstStyle/>
          <a:p>
            <a:fld id="{742549CD-9692-4C24-BA90-BBA7E1AE662A}" type="slidenum">
              <a:rPr lang="ca-ES" sz="600" smtClean="0"/>
              <a:pPr/>
              <a:t>8</a:t>
            </a:fld>
            <a:endParaRPr lang="ca-ES" sz="600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97793" y="5210482"/>
            <a:ext cx="4747824" cy="863159"/>
            <a:chOff x="887" y="2992"/>
            <a:chExt cx="2320" cy="482"/>
          </a:xfrm>
        </p:grpSpPr>
        <p:sp>
          <p:nvSpPr>
            <p:cNvPr id="63" name="Rectangle 3"/>
            <p:cNvSpPr>
              <a:spLocks noChangeArrowheads="1"/>
            </p:cNvSpPr>
            <p:nvPr/>
          </p:nvSpPr>
          <p:spPr bwMode="blackWhite">
            <a:xfrm>
              <a:off x="887" y="2992"/>
              <a:ext cx="2320" cy="218"/>
            </a:xfrm>
            <a:prstGeom prst="rect">
              <a:avLst/>
            </a:prstGeom>
            <a:solidFill>
              <a:srgbClr val="000000">
                <a:lumMod val="50000"/>
                <a:lumOff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72000" tIns="72000" rIns="72000" bIns="7200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20000"/>
                <a:buFontTx/>
                <a:buNone/>
                <a:tabLst/>
                <a:defRPr/>
              </a:pPr>
              <a:r>
                <a:rPr kumimoji="0" lang="ca-E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Potenciar lideratge Barcelona</a:t>
              </a:r>
              <a:endParaRPr kumimoji="0" lang="ca-ES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Rectangle 4"/>
            <p:cNvSpPr>
              <a:spLocks noChangeArrowheads="1"/>
            </p:cNvSpPr>
            <p:nvPr/>
          </p:nvSpPr>
          <p:spPr bwMode="blackWhite">
            <a:xfrm>
              <a:off x="887" y="3256"/>
              <a:ext cx="2320" cy="218"/>
            </a:xfrm>
            <a:prstGeom prst="rect">
              <a:avLst/>
            </a:prstGeom>
            <a:solidFill>
              <a:srgbClr val="000000">
                <a:lumMod val="50000"/>
                <a:lumOff val="5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72000" tIns="72000" rIns="72000" bIns="7200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20000"/>
                <a:buFontTx/>
                <a:buNone/>
                <a:tabLst/>
                <a:defRPr/>
              </a:pPr>
              <a:r>
                <a:rPr kumimoji="0" lang="ca-ES" sz="1400" b="1" i="0" u="none" strike="noStrike" kern="0" cap="none" spc="0" normalizeH="0" baseline="0" noProof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Col·laboració públic privada</a:t>
              </a:r>
              <a:endParaRPr kumimoji="0" lang="ca-ES" sz="14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5" name="AutoShape 7"/>
          <p:cNvSpPr>
            <a:spLocks noChangeArrowheads="1"/>
          </p:cNvSpPr>
          <p:nvPr/>
        </p:nvSpPr>
        <p:spPr bwMode="blackWhite">
          <a:xfrm>
            <a:off x="393704" y="1739900"/>
            <a:ext cx="4756009" cy="848624"/>
          </a:xfrm>
          <a:prstGeom prst="triangle">
            <a:avLst>
              <a:gd name="adj" fmla="val 50000"/>
            </a:avLst>
          </a:prstGeom>
          <a:solidFill>
            <a:srgbClr val="2D2DB9">
              <a:lumMod val="40000"/>
              <a:lumOff val="6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lIns="72000" tIns="72000" rIns="72000" bIns="7200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0000"/>
              <a:buFontTx/>
              <a:buNone/>
              <a:tabLst/>
              <a:defRPr/>
            </a:pPr>
            <a:r>
              <a:rPr kumimoji="0" lang="ca-E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Serveis TIC comuns</a:t>
            </a:r>
            <a:endParaRPr kumimoji="0" lang="ca-ES" sz="1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Rectangle 19"/>
          <p:cNvSpPr>
            <a:spLocks noChangeArrowheads="1"/>
          </p:cNvSpPr>
          <p:nvPr/>
        </p:nvSpPr>
        <p:spPr bwMode="blackWhite">
          <a:xfrm>
            <a:off x="602440" y="2712699"/>
            <a:ext cx="4330342" cy="3393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72000" tIns="72000" rIns="72000" bIns="7200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0000"/>
              <a:buFontTx/>
              <a:buNone/>
              <a:tabLst/>
              <a:defRPr/>
            </a:pPr>
            <a:r>
              <a:rPr kumimoji="0" lang="ca-E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Innovació conjunta</a:t>
            </a:r>
            <a:endParaRPr kumimoji="0" lang="ca-ES" sz="1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Rectangle 27"/>
          <p:cNvSpPr>
            <a:spLocks noChangeArrowheads="1"/>
          </p:cNvSpPr>
          <p:nvPr/>
        </p:nvSpPr>
        <p:spPr bwMode="blackWhite">
          <a:xfrm>
            <a:off x="602440" y="3165115"/>
            <a:ext cx="4330342" cy="3393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72000" tIns="72000" rIns="72000" bIns="7200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0000"/>
              <a:buFontTx/>
              <a:buNone/>
              <a:tabLst/>
              <a:defRPr/>
            </a:pPr>
            <a:r>
              <a:rPr kumimoji="0" lang="ca-ES" sz="14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Mancomunació de la despesa</a:t>
            </a:r>
            <a:endParaRPr kumimoji="0" lang="ca-ES" sz="14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AutoShape 8"/>
          <p:cNvSpPr>
            <a:spLocks/>
          </p:cNvSpPr>
          <p:nvPr/>
        </p:nvSpPr>
        <p:spPr bwMode="blackWhite">
          <a:xfrm>
            <a:off x="5369326" y="1870074"/>
            <a:ext cx="163116" cy="756000"/>
          </a:xfrm>
          <a:prstGeom prst="rightBrace">
            <a:avLst>
              <a:gd name="adj1" fmla="val 32018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72000" tIns="72000" rIns="72000" bIns="72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a-ES" ker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Rectangle 9"/>
          <p:cNvSpPr>
            <a:spLocks noChangeArrowheads="1"/>
          </p:cNvSpPr>
          <p:nvPr/>
        </p:nvSpPr>
        <p:spPr bwMode="auto">
          <a:xfrm>
            <a:off x="5660231" y="2051058"/>
            <a:ext cx="33401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defTabSz="5715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ca-ES" sz="14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Impulsar un </a:t>
            </a:r>
            <a:r>
              <a:rPr lang="ca-ES" sz="14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nou model de compartició de serveis TIC</a:t>
            </a:r>
            <a:r>
              <a:rPr lang="ca-ES" sz="14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a l’administració municipal</a:t>
            </a:r>
            <a:endParaRPr lang="ca-ES" sz="1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AutoShape 21"/>
          <p:cNvSpPr>
            <a:spLocks/>
          </p:cNvSpPr>
          <p:nvPr/>
        </p:nvSpPr>
        <p:spPr bwMode="blackWhite">
          <a:xfrm>
            <a:off x="5369322" y="2721882"/>
            <a:ext cx="175994" cy="828000"/>
          </a:xfrm>
          <a:prstGeom prst="rightBrace">
            <a:avLst>
              <a:gd name="adj1" fmla="val 44851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72000" tIns="72000" rIns="72000" bIns="72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a-ES" ker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Rectangle 22"/>
          <p:cNvSpPr>
            <a:spLocks noChangeArrowheads="1"/>
          </p:cNvSpPr>
          <p:nvPr/>
        </p:nvSpPr>
        <p:spPr bwMode="auto">
          <a:xfrm>
            <a:off x="5660231" y="2963871"/>
            <a:ext cx="33401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defTabSz="5715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ca-ES" sz="14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Reduir la despesa </a:t>
            </a:r>
            <a:r>
              <a:rPr lang="ca-ES" sz="14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corrent </a:t>
            </a:r>
            <a:r>
              <a:rPr lang="ca-ES" sz="14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per impulsar </a:t>
            </a:r>
            <a:r>
              <a:rPr lang="ca-ES" sz="14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serveis més </a:t>
            </a:r>
            <a:r>
              <a:rPr lang="ca-ES" sz="14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innovadors</a:t>
            </a:r>
            <a:endParaRPr lang="ca-ES" sz="14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ectangle 23"/>
          <p:cNvSpPr>
            <a:spLocks noChangeArrowheads="1"/>
          </p:cNvSpPr>
          <p:nvPr/>
        </p:nvSpPr>
        <p:spPr bwMode="auto">
          <a:xfrm>
            <a:off x="5681663" y="4213225"/>
            <a:ext cx="33401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5715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endParaRPr lang="ca-ES" sz="1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AutoShape 26"/>
          <p:cNvSpPr>
            <a:spLocks/>
          </p:cNvSpPr>
          <p:nvPr/>
        </p:nvSpPr>
        <p:spPr bwMode="blackWhite">
          <a:xfrm>
            <a:off x="5369323" y="3687990"/>
            <a:ext cx="174563" cy="1368000"/>
          </a:xfrm>
          <a:prstGeom prst="rightBrace">
            <a:avLst>
              <a:gd name="adj1" fmla="val 44672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72000" tIns="72000" rIns="72000" bIns="72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a-ES" ker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AutoShape 8"/>
          <p:cNvSpPr>
            <a:spLocks/>
          </p:cNvSpPr>
          <p:nvPr/>
        </p:nvSpPr>
        <p:spPr bwMode="blackWhite">
          <a:xfrm>
            <a:off x="5369326" y="5232399"/>
            <a:ext cx="163116" cy="864000"/>
          </a:xfrm>
          <a:prstGeom prst="rightBrace">
            <a:avLst>
              <a:gd name="adj1" fmla="val 32018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72000" tIns="72000" rIns="72000" bIns="72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a-ES" ker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Rectangle 9"/>
          <p:cNvSpPr>
            <a:spLocks noChangeArrowheads="1"/>
          </p:cNvSpPr>
          <p:nvPr/>
        </p:nvSpPr>
        <p:spPr bwMode="auto">
          <a:xfrm>
            <a:off x="5503866" y="5341717"/>
            <a:ext cx="36528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defTabSz="5715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ca-ES" sz="14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Claus per afavorir la </a:t>
            </a:r>
            <a:r>
              <a:rPr lang="ca-ES" sz="14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sostenibilitat econòmica i de recolzament polític del projecte</a:t>
            </a:r>
            <a:endParaRPr lang="ca-ES" sz="14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Rectangle 22"/>
          <p:cNvSpPr>
            <a:spLocks noChangeArrowheads="1"/>
          </p:cNvSpPr>
          <p:nvPr/>
        </p:nvSpPr>
        <p:spPr bwMode="auto">
          <a:xfrm>
            <a:off x="5660231" y="3867371"/>
            <a:ext cx="33401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defTabSz="5715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ca-ES" sz="14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Alinear-se amb </a:t>
            </a:r>
            <a:r>
              <a:rPr lang="ca-ES" sz="14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l’estratègia interna </a:t>
            </a:r>
            <a:r>
              <a:rPr lang="ca-ES" sz="14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de transformació de l’Ajuntament per </a:t>
            </a:r>
            <a:r>
              <a:rPr lang="ca-ES" sz="14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millorar la </a:t>
            </a:r>
            <a:r>
              <a:rPr lang="ca-ES" sz="14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prestació de serveis TIC, </a:t>
            </a:r>
            <a:r>
              <a:rPr lang="ca-ES" sz="14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promovent la creació d’estàndards </a:t>
            </a:r>
            <a:r>
              <a:rPr lang="ca-ES" sz="14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 l’administració municipal catalana</a:t>
            </a:r>
            <a:endParaRPr lang="ca-ES" sz="1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83 Elipse"/>
          <p:cNvSpPr/>
          <p:nvPr/>
        </p:nvSpPr>
        <p:spPr bwMode="auto">
          <a:xfrm>
            <a:off x="1191987" y="3231242"/>
            <a:ext cx="216000" cy="216000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/>
            </a:pPr>
            <a:r>
              <a:rPr kumimoji="0" 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 Unicode MS" pitchFamily="34" charset="-128"/>
                <a:cs typeface="Arial" pitchFamily="34" charset="0"/>
              </a:rPr>
              <a:t>3</a:t>
            </a:r>
          </a:p>
        </p:txBody>
      </p:sp>
      <p:sp>
        <p:nvSpPr>
          <p:cNvPr id="85" name="84 Elipse"/>
          <p:cNvSpPr/>
          <p:nvPr/>
        </p:nvSpPr>
        <p:spPr bwMode="auto">
          <a:xfrm>
            <a:off x="1191987" y="2774045"/>
            <a:ext cx="216000" cy="216000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/>
            </a:pPr>
            <a:r>
              <a:rPr kumimoji="0" 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 Unicode MS" pitchFamily="34" charset="-128"/>
                <a:cs typeface="Arial" pitchFamily="34" charset="0"/>
              </a:rPr>
              <a:t>2</a:t>
            </a:r>
          </a:p>
        </p:txBody>
      </p:sp>
      <p:sp>
        <p:nvSpPr>
          <p:cNvPr id="87" name="86 Elipse"/>
          <p:cNvSpPr/>
          <p:nvPr/>
        </p:nvSpPr>
        <p:spPr bwMode="auto">
          <a:xfrm>
            <a:off x="1191987" y="2324106"/>
            <a:ext cx="216000" cy="216000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/>
            </a:pPr>
            <a:r>
              <a:rPr kumimoji="0" 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 Unicode MS" pitchFamily="34" charset="-128"/>
                <a:cs typeface="Arial" pitchFamily="34" charset="0"/>
              </a:rPr>
              <a:t>1</a:t>
            </a:r>
          </a:p>
        </p:txBody>
      </p:sp>
      <p:sp>
        <p:nvSpPr>
          <p:cNvPr id="88" name="87 Elipse"/>
          <p:cNvSpPr/>
          <p:nvPr/>
        </p:nvSpPr>
        <p:spPr bwMode="auto">
          <a:xfrm>
            <a:off x="1191987" y="5301351"/>
            <a:ext cx="216000" cy="216000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/>
            </a:pPr>
            <a:r>
              <a:rPr kumimoji="0" 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 Unicode MS" pitchFamily="34" charset="-128"/>
                <a:cs typeface="Arial" pitchFamily="34" charset="0"/>
              </a:rPr>
              <a:t>6</a:t>
            </a:r>
          </a:p>
        </p:txBody>
      </p:sp>
      <p:sp>
        <p:nvSpPr>
          <p:cNvPr id="89" name="88 Elipse"/>
          <p:cNvSpPr/>
          <p:nvPr/>
        </p:nvSpPr>
        <p:spPr bwMode="auto">
          <a:xfrm>
            <a:off x="1191987" y="5758545"/>
            <a:ext cx="216000" cy="216000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/>
            </a:pPr>
            <a:r>
              <a:rPr kumimoji="0" 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 Unicode MS" pitchFamily="34" charset="-128"/>
                <a:cs typeface="Arial" pitchFamily="34" charset="0"/>
              </a:rPr>
              <a:t>7</a:t>
            </a:r>
          </a:p>
        </p:txBody>
      </p:sp>
      <p:grpSp>
        <p:nvGrpSpPr>
          <p:cNvPr id="37" name="Group 28"/>
          <p:cNvGrpSpPr>
            <a:grpSpLocks/>
          </p:cNvGrpSpPr>
          <p:nvPr/>
        </p:nvGrpSpPr>
        <p:grpSpPr bwMode="auto">
          <a:xfrm>
            <a:off x="596300" y="3656790"/>
            <a:ext cx="4338528" cy="1384030"/>
            <a:chOff x="984" y="2470"/>
            <a:chExt cx="2678" cy="465"/>
          </a:xfrm>
        </p:grpSpPr>
        <p:sp>
          <p:nvSpPr>
            <p:cNvPr id="38" name="Rectangle 29"/>
            <p:cNvSpPr>
              <a:spLocks noChangeArrowheads="1"/>
            </p:cNvSpPr>
            <p:nvPr/>
          </p:nvSpPr>
          <p:spPr bwMode="blackWhite">
            <a:xfrm>
              <a:off x="1539" y="2470"/>
              <a:ext cx="461" cy="465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72000" tIns="72000" rIns="72000" bIns="7200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20000"/>
                <a:buFontTx/>
                <a:buNone/>
                <a:tabLst/>
                <a:defRPr/>
              </a:pPr>
              <a:endParaRPr kumimoji="0" lang="ca-ES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ectangle 30"/>
            <p:cNvSpPr>
              <a:spLocks noChangeArrowheads="1"/>
            </p:cNvSpPr>
            <p:nvPr/>
          </p:nvSpPr>
          <p:spPr bwMode="blackWhite">
            <a:xfrm>
              <a:off x="2093" y="2470"/>
              <a:ext cx="460" cy="465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72000" tIns="72000" rIns="72000" bIns="7200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20000"/>
                <a:buFontTx/>
                <a:buNone/>
                <a:tabLst/>
                <a:defRPr/>
              </a:pPr>
              <a:endParaRPr kumimoji="0" lang="ca-ES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ectangle 31"/>
            <p:cNvSpPr>
              <a:spLocks noChangeArrowheads="1"/>
            </p:cNvSpPr>
            <p:nvPr/>
          </p:nvSpPr>
          <p:spPr bwMode="blackWhite">
            <a:xfrm>
              <a:off x="2648" y="2470"/>
              <a:ext cx="460" cy="465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72000" tIns="72000" rIns="72000" bIns="7200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20000"/>
                <a:buFontTx/>
                <a:buNone/>
                <a:tabLst/>
                <a:defRPr/>
              </a:pPr>
              <a:endParaRPr kumimoji="0" lang="ca-ES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ectangle 32"/>
            <p:cNvSpPr>
              <a:spLocks noChangeArrowheads="1"/>
            </p:cNvSpPr>
            <p:nvPr/>
          </p:nvSpPr>
          <p:spPr bwMode="blackWhite">
            <a:xfrm>
              <a:off x="984" y="2470"/>
              <a:ext cx="459" cy="465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72000" tIns="72000" rIns="72000" bIns="7200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20000"/>
                <a:buFontTx/>
                <a:buNone/>
                <a:tabLst/>
                <a:defRPr/>
              </a:pPr>
              <a:endParaRPr kumimoji="0" lang="ca-ES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33"/>
            <p:cNvSpPr>
              <a:spLocks noChangeArrowheads="1"/>
            </p:cNvSpPr>
            <p:nvPr/>
          </p:nvSpPr>
          <p:spPr bwMode="blackWhite">
            <a:xfrm>
              <a:off x="3203" y="2470"/>
              <a:ext cx="459" cy="465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72000" tIns="72000" rIns="72000" bIns="7200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20000"/>
                <a:buFontTx/>
                <a:buNone/>
                <a:tabLst/>
                <a:defRPr/>
              </a:pPr>
              <a:endParaRPr kumimoji="0" lang="ca-ES" sz="14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3" name="42 CuadroTexto"/>
          <p:cNvSpPr txBox="1"/>
          <p:nvPr/>
        </p:nvSpPr>
        <p:spPr>
          <a:xfrm>
            <a:off x="933116" y="4078813"/>
            <a:ext cx="1622660" cy="738664"/>
          </a:xfrm>
          <a:prstGeom prst="rect">
            <a:avLst/>
          </a:prstGeom>
          <a:solidFill>
            <a:srgbClr val="FFFFFF">
              <a:lumMod val="8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Aprofitar</a:t>
            </a:r>
            <a:r>
              <a:rPr kumimoji="0" lang="ca-ES" sz="14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Transformació </a:t>
            </a:r>
            <a:r>
              <a:rPr kumimoji="0" lang="ca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de </a:t>
            </a:r>
            <a:r>
              <a:rPr kumimoji="0" lang="ca-E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l’IMI</a:t>
            </a:r>
            <a:endParaRPr kumimoji="0" lang="ca-E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43 Elipse"/>
          <p:cNvSpPr/>
          <p:nvPr/>
        </p:nvSpPr>
        <p:spPr bwMode="auto">
          <a:xfrm>
            <a:off x="763638" y="4268234"/>
            <a:ext cx="216000" cy="216000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/>
            </a:pPr>
            <a:r>
              <a:rPr kumimoji="0" 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 Unicode MS" pitchFamily="34" charset="-128"/>
                <a:cs typeface="Arial" pitchFamily="34" charset="0"/>
              </a:rPr>
              <a:t>4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2915820" y="4237743"/>
            <a:ext cx="2016224" cy="307777"/>
          </a:xfrm>
          <a:prstGeom prst="rect">
            <a:avLst/>
          </a:prstGeom>
          <a:solidFill>
            <a:srgbClr val="FFFFFF">
              <a:lumMod val="85000"/>
            </a:srgbClr>
          </a:solidFill>
        </p:spPr>
        <p:txBody>
          <a:bodyPr wrap="square" lIns="36000" rIns="3600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Promoure estàndards</a:t>
            </a:r>
          </a:p>
        </p:txBody>
      </p:sp>
      <p:sp>
        <p:nvSpPr>
          <p:cNvPr id="46" name="45 Elipse"/>
          <p:cNvSpPr/>
          <p:nvPr/>
        </p:nvSpPr>
        <p:spPr bwMode="auto">
          <a:xfrm>
            <a:off x="2746338" y="4268234"/>
            <a:ext cx="216000" cy="216000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/>
            </a:pPr>
            <a:r>
              <a:rPr lang="es-ES" sz="1400" b="1" kern="0" dirty="0">
                <a:solidFill>
                  <a:srgbClr val="FFFF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5</a:t>
            </a:r>
            <a:endParaRPr kumimoji="0" lang="es-ES" sz="14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a-ES" dirty="0" smtClean="0"/>
              <a:t>Cloud Barcelona es visualitza com a una capa de Direcció i Govern sobre proveïdors prestadors dels serveis d’aplicacions TIC multiajuntament</a:t>
            </a:r>
            <a:endParaRPr lang="es-ES" dirty="0"/>
          </a:p>
        </p:txBody>
      </p:sp>
      <p:sp>
        <p:nvSpPr>
          <p:cNvPr id="22" name="Marcador de número de diapositiva 15"/>
          <p:cNvSpPr>
            <a:spLocks noGrp="1"/>
          </p:cNvSpPr>
          <p:nvPr>
            <p:ph type="sldNum" sz="quarter" idx="12"/>
          </p:nvPr>
        </p:nvSpPr>
        <p:spPr>
          <a:xfrm>
            <a:off x="6643702" y="6329390"/>
            <a:ext cx="2133600" cy="365125"/>
          </a:xfrm>
        </p:spPr>
        <p:txBody>
          <a:bodyPr/>
          <a:lstStyle/>
          <a:p>
            <a:fld id="{742549CD-9692-4C24-BA90-BBA7E1AE662A}" type="slidenum">
              <a:rPr lang="ca-ES" sz="600" smtClean="0"/>
              <a:pPr/>
              <a:t>9</a:t>
            </a:fld>
            <a:endParaRPr lang="ca-ES" sz="600" dirty="0"/>
          </a:p>
        </p:txBody>
      </p:sp>
      <p:sp>
        <p:nvSpPr>
          <p:cNvPr id="129" name="128 Rectángulo"/>
          <p:cNvSpPr/>
          <p:nvPr/>
        </p:nvSpPr>
        <p:spPr bwMode="auto">
          <a:xfrm>
            <a:off x="1019336" y="2579914"/>
            <a:ext cx="6912768" cy="6398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kumimoji="0" lang="ca-ES" sz="16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Cloud Barcelona</a:t>
            </a:r>
          </a:p>
        </p:txBody>
      </p:sp>
      <p:sp>
        <p:nvSpPr>
          <p:cNvPr id="132" name="131 Rectángulo"/>
          <p:cNvSpPr/>
          <p:nvPr/>
        </p:nvSpPr>
        <p:spPr bwMode="auto">
          <a:xfrm>
            <a:off x="1551856" y="2890178"/>
            <a:ext cx="5688632" cy="1656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 defTabSz="449263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r>
              <a:rPr lang="ca-ES" sz="1100" b="1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Direcció</a:t>
            </a:r>
          </a:p>
        </p:txBody>
      </p:sp>
      <p:sp>
        <p:nvSpPr>
          <p:cNvPr id="136" name="135 Flecha abajo"/>
          <p:cNvSpPr/>
          <p:nvPr/>
        </p:nvSpPr>
        <p:spPr>
          <a:xfrm>
            <a:off x="1293297" y="3317621"/>
            <a:ext cx="246604" cy="270093"/>
          </a:xfrm>
          <a:prstGeom prst="downArrow">
            <a:avLst/>
          </a:prstGeom>
          <a:solidFill>
            <a:srgbClr val="C0000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136 Flecha abajo"/>
          <p:cNvSpPr/>
          <p:nvPr/>
        </p:nvSpPr>
        <p:spPr>
          <a:xfrm flipV="1">
            <a:off x="1551856" y="3317621"/>
            <a:ext cx="246604" cy="270093"/>
          </a:xfrm>
          <a:prstGeom prst="downArrow">
            <a:avLst/>
          </a:prstGeom>
          <a:solidFill>
            <a:srgbClr val="C0000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 Grupo"/>
          <p:cNvGrpSpPr/>
          <p:nvPr/>
        </p:nvGrpSpPr>
        <p:grpSpPr>
          <a:xfrm>
            <a:off x="1097596" y="3655154"/>
            <a:ext cx="6834508" cy="2640295"/>
            <a:chOff x="704850" y="2657474"/>
            <a:chExt cx="8001000" cy="3105151"/>
          </a:xfrm>
        </p:grpSpPr>
        <p:sp>
          <p:nvSpPr>
            <p:cNvPr id="21" name="20 Rectángulo"/>
            <p:cNvSpPr/>
            <p:nvPr/>
          </p:nvSpPr>
          <p:spPr>
            <a:xfrm>
              <a:off x="1981201" y="5000625"/>
              <a:ext cx="4243830" cy="762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a-ES" sz="1400" b="1" smtClean="0">
                  <a:solidFill>
                    <a:schemeClr val="accent1">
                      <a:lumMod val="75000"/>
                    </a:schemeClr>
                  </a:solidFill>
                </a:rPr>
                <a:t>Infraestructures</a:t>
              </a:r>
              <a:endParaRPr lang="ca-ES" sz="1400" b="1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3" name="22 Rectángulo"/>
            <p:cNvSpPr/>
            <p:nvPr/>
          </p:nvSpPr>
          <p:spPr>
            <a:xfrm>
              <a:off x="1981201" y="4086225"/>
              <a:ext cx="4243830" cy="762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a-ES" sz="1400" b="1" dirty="0" err="1" smtClean="0">
                  <a:solidFill>
                    <a:schemeClr val="accent1">
                      <a:lumMod val="75000"/>
                    </a:schemeClr>
                  </a:solidFill>
                </a:rPr>
                <a:t>Frameworks</a:t>
              </a:r>
              <a:r>
                <a:rPr lang="ca-ES" sz="1400" b="1" dirty="0" smtClean="0">
                  <a:solidFill>
                    <a:schemeClr val="accent1">
                      <a:lumMod val="75000"/>
                    </a:schemeClr>
                  </a:solidFill>
                </a:rPr>
                <a:t> de Desenvolupament  i Integració </a:t>
              </a:r>
              <a:r>
                <a:rPr lang="ca-ES" sz="1400" b="1" dirty="0" err="1" smtClean="0">
                  <a:solidFill>
                    <a:schemeClr val="accent1">
                      <a:lumMod val="75000"/>
                    </a:schemeClr>
                  </a:solidFill>
                </a:rPr>
                <a:t>d’Aplicatius</a:t>
              </a:r>
              <a:endParaRPr lang="ca-ES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4" name="23 Rectángulo"/>
            <p:cNvSpPr/>
            <p:nvPr/>
          </p:nvSpPr>
          <p:spPr>
            <a:xfrm>
              <a:off x="1981200" y="2657475"/>
              <a:ext cx="1047750" cy="11906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a-ES" sz="1400" b="1" dirty="0" err="1" smtClean="0">
                  <a:solidFill>
                    <a:schemeClr val="accent1">
                      <a:lumMod val="75000"/>
                    </a:schemeClr>
                  </a:solidFill>
                </a:rPr>
                <a:t>Aplicatiu</a:t>
              </a:r>
              <a:endParaRPr lang="ca-ES" sz="1400" b="1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ca-ES" sz="1400" b="1" dirty="0">
                  <a:solidFill>
                    <a:schemeClr val="accent1">
                      <a:lumMod val="75000"/>
                    </a:schemeClr>
                  </a:solidFill>
                </a:rPr>
                <a:t>1</a:t>
              </a:r>
            </a:p>
          </p:txBody>
        </p:sp>
        <p:sp>
          <p:nvSpPr>
            <p:cNvPr id="25" name="24 Rectángulo"/>
            <p:cNvSpPr/>
            <p:nvPr/>
          </p:nvSpPr>
          <p:spPr>
            <a:xfrm>
              <a:off x="3200400" y="2657475"/>
              <a:ext cx="1047750" cy="11906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a-ES" sz="1400" b="1" dirty="0" err="1" smtClean="0">
                  <a:solidFill>
                    <a:schemeClr val="accent1">
                      <a:lumMod val="75000"/>
                    </a:schemeClr>
                  </a:solidFill>
                </a:rPr>
                <a:t>Aplicatiu</a:t>
              </a:r>
              <a:endParaRPr lang="ca-ES" sz="1400" b="1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ca-ES" sz="1400" b="1" dirty="0" smtClean="0">
                  <a:solidFill>
                    <a:schemeClr val="accent1">
                      <a:lumMod val="75000"/>
                    </a:schemeClr>
                  </a:solidFill>
                </a:rPr>
                <a:t>2</a:t>
              </a:r>
              <a:endParaRPr lang="ca-ES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6" name="25 Rectángulo"/>
            <p:cNvSpPr/>
            <p:nvPr/>
          </p:nvSpPr>
          <p:spPr>
            <a:xfrm>
              <a:off x="4438650" y="2657475"/>
              <a:ext cx="1047750" cy="11906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a-ES" sz="1400" b="1" dirty="0" err="1" smtClean="0">
                  <a:solidFill>
                    <a:schemeClr val="accent1">
                      <a:lumMod val="75000"/>
                    </a:schemeClr>
                  </a:solidFill>
                </a:rPr>
                <a:t>Aplicatiu</a:t>
              </a:r>
              <a:endParaRPr lang="ca-ES" sz="1400" b="1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ca-ES" sz="1400" b="1" dirty="0">
                  <a:solidFill>
                    <a:schemeClr val="accent1">
                      <a:lumMod val="75000"/>
                    </a:schemeClr>
                  </a:solidFill>
                </a:rPr>
                <a:t>3</a:t>
              </a:r>
            </a:p>
          </p:txBody>
        </p:sp>
        <p:sp>
          <p:nvSpPr>
            <p:cNvPr id="27" name="26 Rectángulo"/>
            <p:cNvSpPr/>
            <p:nvPr/>
          </p:nvSpPr>
          <p:spPr>
            <a:xfrm>
              <a:off x="6343650" y="2657474"/>
              <a:ext cx="1047750" cy="309676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a-ES" sz="1400" b="1" dirty="0" err="1" smtClean="0">
                  <a:solidFill>
                    <a:schemeClr val="accent1">
                      <a:lumMod val="75000"/>
                    </a:schemeClr>
                  </a:solidFill>
                </a:rPr>
                <a:t>Aplicatiu</a:t>
              </a:r>
              <a:endParaRPr lang="ca-ES" sz="1400" b="1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ca-ES" sz="1400" b="1" dirty="0" smtClean="0">
                  <a:solidFill>
                    <a:schemeClr val="accent1">
                      <a:lumMod val="75000"/>
                    </a:schemeClr>
                  </a:solidFill>
                </a:rPr>
                <a:t>N</a:t>
              </a:r>
              <a:endParaRPr lang="ca-ES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" name="27 CuadroTexto"/>
            <p:cNvSpPr txBox="1"/>
            <p:nvPr/>
          </p:nvSpPr>
          <p:spPr>
            <a:xfrm>
              <a:off x="5705476" y="3181350"/>
              <a:ext cx="485775" cy="3619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 smtClean="0">
                  <a:solidFill>
                    <a:schemeClr val="accent1">
                      <a:lumMod val="75000"/>
                    </a:schemeClr>
                  </a:solidFill>
                </a:rPr>
                <a:t>….</a:t>
              </a:r>
              <a:endParaRPr lang="es-ES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9" name="28 Rectángulo"/>
            <p:cNvSpPr/>
            <p:nvPr/>
          </p:nvSpPr>
          <p:spPr>
            <a:xfrm>
              <a:off x="7658100" y="2657474"/>
              <a:ext cx="1047750" cy="310515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a-ES" sz="1400" b="1" dirty="0" smtClean="0">
                  <a:solidFill>
                    <a:schemeClr val="accent1">
                      <a:lumMod val="75000"/>
                    </a:schemeClr>
                  </a:solidFill>
                </a:rPr>
                <a:t>SAU</a:t>
              </a:r>
            </a:p>
          </p:txBody>
        </p:sp>
        <p:sp>
          <p:nvSpPr>
            <p:cNvPr id="30" name="29 Rectángulo"/>
            <p:cNvSpPr/>
            <p:nvPr/>
          </p:nvSpPr>
          <p:spPr>
            <a:xfrm>
              <a:off x="704850" y="2657474"/>
              <a:ext cx="1047750" cy="3105151"/>
            </a:xfrm>
            <a:prstGeom prst="rect">
              <a:avLst/>
            </a:prstGeom>
            <a:gradFill flip="none" rotWithShape="1">
              <a:gsLst>
                <a:gs pos="35000">
                  <a:srgbClr val="FCD3B2"/>
                </a:gs>
                <a:gs pos="100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0" scaled="1"/>
              <a:tileRect/>
            </a:gradFill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a-ES" sz="1400" b="1" dirty="0" smtClean="0">
                  <a:solidFill>
                    <a:schemeClr val="accent1">
                      <a:lumMod val="75000"/>
                    </a:schemeClr>
                  </a:solidFill>
                </a:rPr>
                <a:t>Govern i</a:t>
              </a:r>
            </a:p>
            <a:p>
              <a:pPr algn="ctr"/>
              <a:r>
                <a:rPr lang="ca-ES" sz="1400" b="1" dirty="0" err="1" smtClean="0">
                  <a:solidFill>
                    <a:schemeClr val="accent1">
                      <a:lumMod val="75000"/>
                    </a:schemeClr>
                  </a:solidFill>
                </a:rPr>
                <a:t>SLA</a:t>
              </a:r>
              <a:endParaRPr lang="ca-ES" sz="1400" b="1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38" name="37 Flecha abajo"/>
          <p:cNvSpPr/>
          <p:nvPr/>
        </p:nvSpPr>
        <p:spPr>
          <a:xfrm>
            <a:off x="4087297" y="2212721"/>
            <a:ext cx="246604" cy="270093"/>
          </a:xfrm>
          <a:prstGeom prst="downArrow">
            <a:avLst/>
          </a:prstGeom>
          <a:solidFill>
            <a:srgbClr val="C0000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38 Flecha abajo"/>
          <p:cNvSpPr/>
          <p:nvPr/>
        </p:nvSpPr>
        <p:spPr>
          <a:xfrm flipV="1">
            <a:off x="4345856" y="2212721"/>
            <a:ext cx="246604" cy="270093"/>
          </a:xfrm>
          <a:prstGeom prst="downArrow">
            <a:avLst/>
          </a:prstGeom>
          <a:solidFill>
            <a:srgbClr val="C0000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39 Rectángulo"/>
          <p:cNvSpPr/>
          <p:nvPr/>
        </p:nvSpPr>
        <p:spPr bwMode="auto">
          <a:xfrm>
            <a:off x="1019336" y="1449614"/>
            <a:ext cx="6912768" cy="63985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lang="ca-ES" sz="1600" b="1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Món local</a:t>
            </a:r>
            <a:endParaRPr kumimoji="0" lang="ca-ES" sz="16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8064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6601</TotalTime>
  <Words>1498</Words>
  <Application>Microsoft Office PowerPoint</Application>
  <PresentationFormat>Presentación en pantalla (4:3)</PresentationFormat>
  <Paragraphs>273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l'Office</vt:lpstr>
      <vt:lpstr>Diapositiva 1</vt:lpstr>
      <vt:lpstr>Diapositiva 2</vt:lpstr>
      <vt:lpstr>La crisi no serà resolta només amb plans de retallada. La resposta a la crisi passa per revisar els models insostenibles i redefinir-los</vt:lpstr>
      <vt:lpstr>A Gran Bretanya s’està afrontant el debat de la crisi econòmica de manera més oberta i clara. Això està afavorint que les reflexions sobre el mecanismes de sortida siguin més madurs</vt:lpstr>
      <vt:lpstr>El Cloud Barcelona és una estratègia de canvi cap a un model de gestió pública més sostenible</vt:lpstr>
      <vt:lpstr>Diapositiva 6</vt:lpstr>
      <vt:lpstr>Diapositiva 7</vt:lpstr>
      <vt:lpstr>Per assolir la missió del Cloud cal consolidar una base sòlida, que permeti donar resposta a un seguit d’objectius intermedis i garanteixi la continuïtat i sostenibilitat del model</vt:lpstr>
      <vt:lpstr>Cloud Barcelona es visualitza com a una capa de Direcció i Govern sobre proveïdors prestadors dels serveis d’aplicacions TIC multiajuntament</vt:lpstr>
      <vt:lpstr>És important clarificar què és i què no és el Cloud Barcelona</vt:lpstr>
      <vt:lpstr>Fruit del coneixement adquirit en els darrers mesos, i amb l’objectiu d’assegurar l'èxit i sostenibilitat de la iniciativa, es proposa una posada en marxa en 3 etapes</vt:lpstr>
      <vt:lpstr>El treball realitzat amb el món local ha permès identificar possibles punts de col·laboració a curt, mig i llarg termini</vt:lpstr>
      <vt:lpstr>Diapositiva 13</vt:lpstr>
    </vt:vector>
  </TitlesOfParts>
  <Company>Ajuntament de Barcelona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Ajuntament de Barcelona</dc:creator>
  <cp:lastModifiedBy>fernando.andres</cp:lastModifiedBy>
  <cp:revision>436</cp:revision>
  <dcterms:created xsi:type="dcterms:W3CDTF">2011-09-14T09:15:44Z</dcterms:created>
  <dcterms:modified xsi:type="dcterms:W3CDTF">2013-02-07T18:02:25Z</dcterms:modified>
</cp:coreProperties>
</file>