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4"/>
  </p:notesMasterIdLst>
  <p:sldIdLst>
    <p:sldId id="256" r:id="rId2"/>
    <p:sldId id="257" r:id="rId3"/>
    <p:sldId id="258" r:id="rId4"/>
    <p:sldId id="268" r:id="rId5"/>
    <p:sldId id="260" r:id="rId6"/>
    <p:sldId id="259" r:id="rId7"/>
    <p:sldId id="261" r:id="rId8"/>
    <p:sldId id="265" r:id="rId9"/>
    <p:sldId id="267" r:id="rId10"/>
    <p:sldId id="263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3B9B11-55E7-4FE4-94FB-468329CE9C9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AAF9D3A1-F94B-471C-8C8C-AE511C237B10}">
      <dgm:prSet custT="1"/>
      <dgm:spPr>
        <a:solidFill>
          <a:srgbClr val="DBC0E6"/>
        </a:solidFill>
      </dgm:spPr>
      <dgm:t>
        <a:bodyPr/>
        <a:lstStyle/>
        <a:p>
          <a:pPr algn="l" rtl="0"/>
          <a:r>
            <a:rPr lang="ca-ES" sz="17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Promoure i implementar projectes comuns entre agents educatius . Projectes amb trajectòria i amb un objectiu comú de poble.	</a:t>
          </a:r>
          <a:endParaRPr lang="ca-ES" sz="17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852668-5526-412C-ADF5-2D88500633C7}" type="parTrans" cxnId="{1B8B4A01-DB65-468B-9B20-4EEDD02B5ABE}">
      <dgm:prSet/>
      <dgm:spPr/>
      <dgm:t>
        <a:bodyPr/>
        <a:lstStyle/>
        <a:p>
          <a:endParaRPr lang="ca-ES"/>
        </a:p>
      </dgm:t>
    </dgm:pt>
    <dgm:pt modelId="{86A90910-6BBF-4541-8579-3B1635A56DDE}" type="sibTrans" cxnId="{1B8B4A01-DB65-468B-9B20-4EEDD02B5ABE}">
      <dgm:prSet/>
      <dgm:spPr/>
      <dgm:t>
        <a:bodyPr/>
        <a:lstStyle/>
        <a:p>
          <a:endParaRPr lang="ca-ES"/>
        </a:p>
      </dgm:t>
    </dgm:pt>
    <dgm:pt modelId="{3A3279D0-59CB-4FF1-8020-FC4A75A77CA7}" type="pres">
      <dgm:prSet presAssocID="{223B9B11-55E7-4FE4-94FB-468329CE9C9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a-ES"/>
        </a:p>
      </dgm:t>
    </dgm:pt>
    <dgm:pt modelId="{6D0E6560-371E-45AF-88C6-B567C590AA7D}" type="pres">
      <dgm:prSet presAssocID="{AAF9D3A1-F94B-471C-8C8C-AE511C237B10}" presName="hierRoot1" presStyleCnt="0">
        <dgm:presLayoutVars>
          <dgm:hierBranch val="init"/>
        </dgm:presLayoutVars>
      </dgm:prSet>
      <dgm:spPr/>
    </dgm:pt>
    <dgm:pt modelId="{37C94807-0295-4BC5-BA26-061C9F6E2EB5}" type="pres">
      <dgm:prSet presAssocID="{AAF9D3A1-F94B-471C-8C8C-AE511C237B10}" presName="rootComposite1" presStyleCnt="0"/>
      <dgm:spPr/>
    </dgm:pt>
    <dgm:pt modelId="{59D49455-F664-4DEE-9B71-44E0292B4B97}" type="pres">
      <dgm:prSet presAssocID="{AAF9D3A1-F94B-471C-8C8C-AE511C237B1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FFBEDEE9-8367-47E7-A8DD-5243ABBCA022}" type="pres">
      <dgm:prSet presAssocID="{AAF9D3A1-F94B-471C-8C8C-AE511C237B10}" presName="rootConnector1" presStyleLbl="node1" presStyleIdx="0" presStyleCnt="0"/>
      <dgm:spPr/>
      <dgm:t>
        <a:bodyPr/>
        <a:lstStyle/>
        <a:p>
          <a:endParaRPr lang="ca-ES"/>
        </a:p>
      </dgm:t>
    </dgm:pt>
    <dgm:pt modelId="{C707710A-85E7-4D48-9C3E-1BE6FD0A1A89}" type="pres">
      <dgm:prSet presAssocID="{AAF9D3A1-F94B-471C-8C8C-AE511C237B10}" presName="hierChild2" presStyleCnt="0"/>
      <dgm:spPr/>
    </dgm:pt>
    <dgm:pt modelId="{0AADC9D0-4F25-4A82-A1F6-0B38CA1B37CC}" type="pres">
      <dgm:prSet presAssocID="{AAF9D3A1-F94B-471C-8C8C-AE511C237B10}" presName="hierChild3" presStyleCnt="0"/>
      <dgm:spPr/>
    </dgm:pt>
  </dgm:ptLst>
  <dgm:cxnLst>
    <dgm:cxn modelId="{1B8B4A01-DB65-468B-9B20-4EEDD02B5ABE}" srcId="{223B9B11-55E7-4FE4-94FB-468329CE9C9C}" destId="{AAF9D3A1-F94B-471C-8C8C-AE511C237B10}" srcOrd="0" destOrd="0" parTransId="{0F852668-5526-412C-ADF5-2D88500633C7}" sibTransId="{86A90910-6BBF-4541-8579-3B1635A56DDE}"/>
    <dgm:cxn modelId="{0F523BD1-371C-4BD4-A7D6-1B1EA797DBB8}" type="presOf" srcId="{AAF9D3A1-F94B-471C-8C8C-AE511C237B10}" destId="{FFBEDEE9-8367-47E7-A8DD-5243ABBCA022}" srcOrd="1" destOrd="0" presId="urn:microsoft.com/office/officeart/2005/8/layout/orgChart1"/>
    <dgm:cxn modelId="{851DEA5C-E20A-4EC5-8D25-FCE6B749BFAB}" type="presOf" srcId="{223B9B11-55E7-4FE4-94FB-468329CE9C9C}" destId="{3A3279D0-59CB-4FF1-8020-FC4A75A77CA7}" srcOrd="0" destOrd="0" presId="urn:microsoft.com/office/officeart/2005/8/layout/orgChart1"/>
    <dgm:cxn modelId="{4643682B-EFFB-427C-9CF7-6A9B26BBE4D2}" type="presOf" srcId="{AAF9D3A1-F94B-471C-8C8C-AE511C237B10}" destId="{59D49455-F664-4DEE-9B71-44E0292B4B97}" srcOrd="0" destOrd="0" presId="urn:microsoft.com/office/officeart/2005/8/layout/orgChart1"/>
    <dgm:cxn modelId="{61F68F39-546A-4D5F-8C99-840A812444FF}" type="presParOf" srcId="{3A3279D0-59CB-4FF1-8020-FC4A75A77CA7}" destId="{6D0E6560-371E-45AF-88C6-B567C590AA7D}" srcOrd="0" destOrd="0" presId="urn:microsoft.com/office/officeart/2005/8/layout/orgChart1"/>
    <dgm:cxn modelId="{B37BAE25-A00A-46E5-A7A4-93D1162730CC}" type="presParOf" srcId="{6D0E6560-371E-45AF-88C6-B567C590AA7D}" destId="{37C94807-0295-4BC5-BA26-061C9F6E2EB5}" srcOrd="0" destOrd="0" presId="urn:microsoft.com/office/officeart/2005/8/layout/orgChart1"/>
    <dgm:cxn modelId="{80F9E70F-E936-4E30-B913-502FC693B6FC}" type="presParOf" srcId="{37C94807-0295-4BC5-BA26-061C9F6E2EB5}" destId="{59D49455-F664-4DEE-9B71-44E0292B4B97}" srcOrd="0" destOrd="0" presId="urn:microsoft.com/office/officeart/2005/8/layout/orgChart1"/>
    <dgm:cxn modelId="{BEE9F62C-0358-41F1-94FF-6233B32BD16F}" type="presParOf" srcId="{37C94807-0295-4BC5-BA26-061C9F6E2EB5}" destId="{FFBEDEE9-8367-47E7-A8DD-5243ABBCA022}" srcOrd="1" destOrd="0" presId="urn:microsoft.com/office/officeart/2005/8/layout/orgChart1"/>
    <dgm:cxn modelId="{437C3BD1-99A8-4BB8-B6BD-716E46DC4918}" type="presParOf" srcId="{6D0E6560-371E-45AF-88C6-B567C590AA7D}" destId="{C707710A-85E7-4D48-9C3E-1BE6FD0A1A89}" srcOrd="1" destOrd="0" presId="urn:microsoft.com/office/officeart/2005/8/layout/orgChart1"/>
    <dgm:cxn modelId="{F530600F-AD34-43BF-81C1-2A1EAA0B9CC9}" type="presParOf" srcId="{6D0E6560-371E-45AF-88C6-B567C590AA7D}" destId="{0AADC9D0-4F25-4A82-A1F6-0B38CA1B37C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49455-F664-4DEE-9B71-44E0292B4B97}">
      <dsp:nvSpPr>
        <dsp:cNvPr id="0" name=""/>
        <dsp:cNvSpPr/>
      </dsp:nvSpPr>
      <dsp:spPr>
        <a:xfrm>
          <a:off x="1285338" y="408"/>
          <a:ext cx="2932064" cy="1466032"/>
        </a:xfrm>
        <a:prstGeom prst="rect">
          <a:avLst/>
        </a:prstGeom>
        <a:solidFill>
          <a:srgbClr val="DBC0E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Promoure i implementar projectes comuns entre agents educatius . Projectes amb trajectòria i amb un objectiu comú de poble.	</a:t>
          </a:r>
          <a:endParaRPr lang="ca-ES" sz="17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5338" y="408"/>
        <a:ext cx="2932064" cy="1466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4D40B-5F31-4888-98D3-E99E993CBF85}" type="datetimeFigureOut">
              <a:rPr lang="ca-ES" smtClean="0"/>
              <a:t>28/1/2022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F8EC5-8C17-41E2-9685-5B6F4898AF0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901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2115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65050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746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75550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7223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97059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904474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25297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86238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32478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7174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1403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1658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73772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8410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4632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E2C9B-EE8D-4876-86FE-8AAA578B6788}" type="datetimeFigureOut">
              <a:rPr lang="ca-ES" smtClean="0"/>
              <a:t>28/1/2022</a:t>
            </a:fld>
            <a:endParaRPr lang="ca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6A3D17-1BF9-4E27-B338-B668B3C62F8C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22460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2.jpg"/><Relationship Id="rId12" Type="http://schemas.microsoft.com/office/2007/relationships/diagramDrawing" Target="../diagrams/drawing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diagramColors" Target="../diagrams/colors1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1.xml"/><Relationship Id="rId4" Type="http://schemas.openxmlformats.org/officeDocument/2006/relationships/slideLayout" Target="../slideLayouts/slideLayout2.xml"/><Relationship Id="rId9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.jpeg"/><Relationship Id="rId7" Type="http://schemas.openxmlformats.org/officeDocument/2006/relationships/image" Target="../media/image8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AA9C2B-D1F1-4644-9BAB-9F96243C42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>
                <a:solidFill>
                  <a:schemeClr val="accent4"/>
                </a:solidFill>
                <a:latin typeface="Sofia Pro Light" panose="020B0000000000000000" pitchFamily="34" charset="0"/>
              </a:rPr>
              <a:t>Projecte Integral de Coeducació (PIC)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3092406-90FC-4E1D-AC19-26FDE103E0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a-ES">
                <a:latin typeface="Sofia Pro Light" panose="020B0000000000000000" pitchFamily="34" charset="0"/>
              </a:rPr>
              <a:t>Experiència a les escoles de Palau-solità i Plegamans</a:t>
            </a:r>
            <a:endParaRPr lang="ca-ES" dirty="0">
              <a:latin typeface="Sofia Pro Light" panose="020B0000000000000000" pitchFamily="34" charset="0"/>
            </a:endParaRPr>
          </a:p>
        </p:txBody>
      </p:sp>
      <p:pic>
        <p:nvPicPr>
          <p:cNvPr id="5" name="Imagen 4" descr="Texto, Logotipo&#10;&#10;Descripción generada automáticamente">
            <a:extLst>
              <a:ext uri="{FF2B5EF4-FFF2-40B4-BE49-F238E27FC236}">
                <a16:creationId xmlns:a16="http://schemas.microsoft.com/office/drawing/2014/main" xmlns="" id="{E92AA750-E849-4150-9FB5-7B8CD2657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3410"/>
            <a:ext cx="4105548" cy="21645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23" y="72420"/>
            <a:ext cx="2894126" cy="124369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9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9"/>
    </mc:Choice>
    <mc:Fallback xmlns="">
      <p:transition spd="slow" advTm="21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9792DE-D407-4C1A-B2F7-953159CB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ca-ES" dirty="0" smtClean="0"/>
              <a:t>Impactes i resultats</a:t>
            </a:r>
            <a:endParaRPr lang="ca-ES" dirty="0"/>
          </a:p>
        </p:txBody>
      </p:sp>
      <p:pic>
        <p:nvPicPr>
          <p:cNvPr id="7" name="Imagen 6" descr="Imagen que contiene interior, persona, escena, suelo&#10;&#10;Descripción generada automáticamente">
            <a:extLst>
              <a:ext uri="{FF2B5EF4-FFF2-40B4-BE49-F238E27FC236}">
                <a16:creationId xmlns:a16="http://schemas.microsoft.com/office/drawing/2014/main" xmlns="" id="{91BD1169-E522-42AD-AEF5-2BC92AC7972B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 r="4" b="13007"/>
          <a:stretch/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28" name="Imagen 27" descr="Imagen que contiene persona, personas, interior, grupo&#10;&#10;Descripción generada automáticamente">
            <a:extLst>
              <a:ext uri="{FF2B5EF4-FFF2-40B4-BE49-F238E27FC236}">
                <a16:creationId xmlns:a16="http://schemas.microsoft.com/office/drawing/2014/main" xmlns="" id="{1DEFE51B-B7A6-4558-B6A4-4FB8603FB071}"/>
              </a:ext>
            </a:extLst>
          </p:cNvPr>
          <p:cNvPicPr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8" r="-1" b="2996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5" name="Imagen 4" descr="Un grupo de personas sentadas&#10;&#10;Descripción generada automáticamente">
            <a:extLst>
              <a:ext uri="{FF2B5EF4-FFF2-40B4-BE49-F238E27FC236}">
                <a16:creationId xmlns:a16="http://schemas.microsoft.com/office/drawing/2014/main" xmlns="" id="{DA9AED31-A1EA-45EC-A023-9267F25C25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 r="1" b="1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33" name="Isosceles Triangle 30">
            <a:extLst>
              <a:ext uri="{FF2B5EF4-FFF2-40B4-BE49-F238E27FC236}">
                <a16:creationId xmlns:a16="http://schemas.microsoft.com/office/drawing/2014/main" xmlns="" id="{FD076C4F-CB47-4A2D-95A1-9D5E3C2B76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EEAF915B-5344-46DC-8097-7DAF062774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70B738F4-B505-468D-996C-FEC3D1CA1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0">
            <a:extLst>
              <a:ext uri="{FF2B5EF4-FFF2-40B4-BE49-F238E27FC236}">
                <a16:creationId xmlns:a16="http://schemas.microsoft.com/office/drawing/2014/main" xmlns="" id="{6F953D60-C1AF-4BFA-9B22-BFE8F0BA1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D8F3F1C-58DD-43C9-9637-C70007A71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1588577"/>
            <a:ext cx="5114776" cy="4452786"/>
          </a:xfrm>
        </p:spPr>
        <p:txBody>
          <a:bodyPr>
            <a:normAutofit fontScale="92500"/>
          </a:bodyPr>
          <a:lstStyle/>
          <a:p>
            <a:pPr algn="just"/>
            <a:endParaRPr lang="ca-ES" dirty="0" smtClean="0"/>
          </a:p>
          <a:p>
            <a:pPr algn="just"/>
            <a:r>
              <a:rPr lang="ca-ES" dirty="0"/>
              <a:t>Incorporació de la mirada </a:t>
            </a:r>
            <a:r>
              <a:rPr lang="ca-ES" dirty="0" err="1"/>
              <a:t>coeducativa</a:t>
            </a:r>
            <a:r>
              <a:rPr lang="ca-ES" dirty="0"/>
              <a:t> a la vida personal més enllà de la pràctica docent</a:t>
            </a:r>
          </a:p>
          <a:p>
            <a:pPr algn="just"/>
            <a:r>
              <a:rPr lang="ca-ES" dirty="0" smtClean="0"/>
              <a:t>Reflexió personal per part del professorat de la tasca que realitza i com la realitza.</a:t>
            </a:r>
            <a:endParaRPr lang="ca-ES" dirty="0"/>
          </a:p>
          <a:p>
            <a:pPr algn="just"/>
            <a:r>
              <a:rPr lang="ca-ES" dirty="0" smtClean="0"/>
              <a:t>Impacte del que diem, com ho diem i metodologia que utilitzem (currículum ocult).</a:t>
            </a:r>
          </a:p>
          <a:p>
            <a:pPr algn="just"/>
            <a:r>
              <a:rPr lang="ca-ES" dirty="0" smtClean="0"/>
              <a:t>Prendre consciència del poder transformador de la societat, que té l’educació. </a:t>
            </a:r>
          </a:p>
          <a:p>
            <a:pPr algn="just"/>
            <a:r>
              <a:rPr lang="ca-ES" dirty="0" smtClean="0"/>
              <a:t>A les intervencions a l’aula les facilitadores comparteixen vivències i emocions pròpies i  es crea un clima en el que els nens i nenes els és més fàcil compartir emocions. </a:t>
            </a:r>
          </a:p>
          <a:p>
            <a:pPr algn="just"/>
            <a:endParaRPr lang="ca-ES" dirty="0"/>
          </a:p>
        </p:txBody>
      </p:sp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xmlns="" id="{DCF76B1F-DAC4-479B-89ED-2BD4397E26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0811"/>
          <a:stretch/>
        </p:blipFill>
        <p:spPr>
          <a:xfrm>
            <a:off x="9519722" y="1"/>
            <a:ext cx="2672278" cy="8273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140" y="6148380"/>
            <a:ext cx="1802860" cy="7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114DFA-AA2C-481B-8D19-F807F8E7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3825"/>
          </a:xfrm>
        </p:spPr>
        <p:txBody>
          <a:bodyPr/>
          <a:lstStyle/>
          <a:p>
            <a:r>
              <a:rPr lang="ca-ES" dirty="0"/>
              <a:t>Valoracions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5114AD5-187E-4B13-849D-C57AD16FD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5712"/>
            <a:ext cx="8596668" cy="132080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ca-ES" sz="2800" dirty="0"/>
              <a:t>“</a:t>
            </a:r>
            <a:r>
              <a:rPr lang="ca-ES" dirty="0"/>
              <a:t>En general és un projecte molt humà i que toca molts temes importants per a tothom. Llavors, la suggerència meva és el temps. Personalment opino que als instituts es dedica poc temps a aspectes emocionals (i no perquè no vulguem) i crec que és molt rellevant que s'hi donin visibilitat [...] </a:t>
            </a:r>
          </a:p>
          <a:p>
            <a:pPr marL="0" indent="0" algn="r">
              <a:buNone/>
            </a:pPr>
            <a:r>
              <a:rPr lang="ca-ES" i="1" dirty="0"/>
              <a:t>Professora de 3r d’ESO de l’INS Can Periquet</a:t>
            </a:r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xmlns="" id="{1A556884-3418-4CC8-A16B-CB25D39A7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0811"/>
          <a:stretch/>
        </p:blipFill>
        <p:spPr>
          <a:xfrm>
            <a:off x="9519722" y="1"/>
            <a:ext cx="2672278" cy="827314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A30C9E9E-F01D-4C97-BD8A-9E1912E410D6}"/>
              </a:ext>
            </a:extLst>
          </p:cNvPr>
          <p:cNvSpPr txBox="1">
            <a:spLocks/>
          </p:cNvSpPr>
          <p:nvPr/>
        </p:nvSpPr>
        <p:spPr>
          <a:xfrm>
            <a:off x="677334" y="3098800"/>
            <a:ext cx="8596668" cy="1320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ca-ES" sz="2800" dirty="0"/>
              <a:t>“</a:t>
            </a:r>
            <a:r>
              <a:rPr lang="ca-ES" sz="1500" dirty="0"/>
              <a:t>M'ha agradat molt la manera com han transmès tots els continguts els formadors, tant als alumnes com als mestres quan hem fet claustre</a:t>
            </a:r>
            <a:r>
              <a:rPr lang="ca-ES" b="0" i="0" dirty="0">
                <a:solidFill>
                  <a:srgbClr val="202124"/>
                </a:solidFill>
                <a:effectLst/>
                <a:latin typeface="Roboto"/>
              </a:rPr>
              <a:t>.</a:t>
            </a:r>
            <a:endParaRPr lang="ca-ES" dirty="0"/>
          </a:p>
          <a:p>
            <a:pPr marL="0" indent="0" algn="just">
              <a:buFont typeface="Wingdings 3" charset="2"/>
              <a:buNone/>
            </a:pPr>
            <a:r>
              <a:rPr lang="ca-ES" sz="1500" i="1" dirty="0"/>
              <a:t>Professor de cicle superior de l’Escola Can Cladelles</a:t>
            </a:r>
            <a:endParaRPr lang="ca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F5007EC-883E-44A4-8DE0-EBDCE9261EBA}"/>
              </a:ext>
            </a:extLst>
          </p:cNvPr>
          <p:cNvSpPr txBox="1"/>
          <p:nvPr/>
        </p:nvSpPr>
        <p:spPr>
          <a:xfrm>
            <a:off x="677334" y="4660570"/>
            <a:ext cx="8596668" cy="74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ca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ca-E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sensació que des de l’escola podem reflexionar i canviar aspectes de nostra societat.</a:t>
            </a:r>
          </a:p>
          <a:p>
            <a:pPr algn="r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ca-E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Professor de cicle superior de l’Escola Palau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310DA1B-5FF6-4758-BEE2-0AFEBABE7D2F}"/>
              </a:ext>
            </a:extLst>
          </p:cNvPr>
          <p:cNvSpPr txBox="1"/>
          <p:nvPr/>
        </p:nvSpPr>
        <p:spPr>
          <a:xfrm>
            <a:off x="677334" y="5651488"/>
            <a:ext cx="8596668" cy="934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ca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ca-E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Aquest curs m'ha ha fet visible coses que restaven invisibles per mi, he pres consciència de coses i fets que no hem de permetre i que de vegades normalitzem</a:t>
            </a:r>
          </a:p>
          <a:p>
            <a:pPr algn="just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ca-E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Professora de cicle inicial de l’Escola Folch i Torres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140" y="6148380"/>
            <a:ext cx="1802860" cy="7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2F25DF-6055-44DB-AC37-750EB1D9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827" y="2000518"/>
            <a:ext cx="8596668" cy="1320800"/>
          </a:xfrm>
        </p:spPr>
        <p:txBody>
          <a:bodyPr anchor="t">
            <a:normAutofit/>
          </a:bodyPr>
          <a:lstStyle/>
          <a:p>
            <a:r>
              <a:rPr lang="ca-ES" dirty="0"/>
              <a:t>Moltes gràcies!</a:t>
            </a:r>
          </a:p>
        </p:txBody>
      </p:sp>
      <p:pic>
        <p:nvPicPr>
          <p:cNvPr id="5" name="Imagen 4" descr="Texto, Logotipo&#10;&#10;Descripción generada automáticamente">
            <a:extLst>
              <a:ext uri="{FF2B5EF4-FFF2-40B4-BE49-F238E27FC236}">
                <a16:creationId xmlns:a16="http://schemas.microsoft.com/office/drawing/2014/main" xmlns="" id="{27443EE9-CBA7-4A5A-A887-823D20E55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82" y="4824763"/>
            <a:ext cx="3854481" cy="20332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15" y="5198250"/>
            <a:ext cx="2582819" cy="10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xmlns="" id="{9948BF14-CFCA-47CE-B50A-5E816DC60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0811"/>
          <a:stretch/>
        </p:blipFill>
        <p:spPr>
          <a:xfrm>
            <a:off x="9519722" y="1"/>
            <a:ext cx="2672278" cy="8273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0" y="5995704"/>
            <a:ext cx="2190750" cy="86229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93271" y="2260946"/>
            <a:ext cx="10087610" cy="4127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a-ES" sz="2000" b="1" u="sng" dirty="0" smtClean="0">
                <a:cs typeface="Arial" panose="020B0604020202020204" pitchFamily="34" charset="0"/>
              </a:rPr>
              <a:t>PLA LOCAL D’IGUALTAT                                                         PLA LOCAL D’EDUCACIÓ </a:t>
            </a:r>
            <a:endParaRPr lang="ca-ES" sz="2000" b="1" u="sng" dirty="0">
              <a:cs typeface="Arial" panose="020B0604020202020204" pitchFamily="34" charset="0"/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3718791" y="2436790"/>
            <a:ext cx="3405909" cy="30531"/>
          </a:xfrm>
          <a:prstGeom prst="straightConnector1">
            <a:avLst/>
          </a:prstGeom>
          <a:ln w="76200">
            <a:solidFill>
              <a:srgbClr val="DBC0E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8336385" y="2673696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1"/>
                </a:solidFill>
                <a:cs typeface="Arial" panose="020B0604020202020204" pitchFamily="34" charset="0"/>
              </a:rPr>
              <a:t>(Educa16</a:t>
            </a:r>
            <a:r>
              <a:rPr lang="ca-ES" b="1" u="sng" dirty="0" smtClean="0">
                <a:cs typeface="Arial" panose="020B0604020202020204" pitchFamily="34" charset="0"/>
              </a:rPr>
              <a:t>)</a:t>
            </a:r>
            <a:endParaRPr lang="ca-ES" dirty="0"/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3787602" y="2743704"/>
            <a:ext cx="5486400" cy="3427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   Prioritat política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200150" y="3953582"/>
            <a:ext cx="3007072" cy="1503536"/>
            <a:chOff x="1239663" y="706"/>
            <a:chExt cx="3007072" cy="1503536"/>
          </a:xfrm>
        </p:grpSpPr>
        <p:sp>
          <p:nvSpPr>
            <p:cNvPr id="14" name="Rectángulo 13"/>
            <p:cNvSpPr/>
            <p:nvPr/>
          </p:nvSpPr>
          <p:spPr>
            <a:xfrm>
              <a:off x="1239663" y="706"/>
              <a:ext cx="3007072" cy="1503536"/>
            </a:xfrm>
            <a:prstGeom prst="rect">
              <a:avLst/>
            </a:prstGeom>
            <a:solidFill>
              <a:srgbClr val="DBC0E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ángulo 14"/>
            <p:cNvSpPr/>
            <p:nvPr/>
          </p:nvSpPr>
          <p:spPr>
            <a:xfrm>
              <a:off x="1239663" y="706"/>
              <a:ext cx="3007072" cy="15035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a-ES" sz="18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Treballar la Coeducació   com a eina per assolir la igualtat de gènere i com element de protecció de la violència masclista.                                    	</a:t>
              </a:r>
              <a:endParaRPr lang="ca-E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820535630"/>
              </p:ext>
            </p:extLst>
          </p:nvPr>
        </p:nvGraphicFramePr>
        <p:xfrm>
          <a:off x="5593883" y="3887614"/>
          <a:ext cx="5502742" cy="146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7" name="Conector recto de flecha 16"/>
          <p:cNvCxnSpPr/>
          <p:nvPr/>
        </p:nvCxnSpPr>
        <p:spPr>
          <a:xfrm flipH="1">
            <a:off x="1906282" y="2744208"/>
            <a:ext cx="494659" cy="1180272"/>
          </a:xfrm>
          <a:prstGeom prst="straightConnector1">
            <a:avLst/>
          </a:prstGeom>
          <a:ln w="76200">
            <a:solidFill>
              <a:srgbClr val="DBC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7400164" y="2717212"/>
            <a:ext cx="945090" cy="1126984"/>
          </a:xfrm>
          <a:prstGeom prst="straightConnector1">
            <a:avLst/>
          </a:prstGeom>
          <a:ln w="76200">
            <a:solidFill>
              <a:srgbClr val="DBC0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50ABD124-5BBB-4458-BB12-697782DA9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0946"/>
            <a:ext cx="8596668" cy="1320800"/>
          </a:xfrm>
        </p:spPr>
        <p:txBody>
          <a:bodyPr/>
          <a:lstStyle/>
          <a:p>
            <a:pPr algn="ctr"/>
            <a:r>
              <a:rPr lang="ca-ES" u="sng" dirty="0" smtClean="0"/>
              <a:t>Projecte Integral de Coeducació</a:t>
            </a:r>
            <a:endParaRPr lang="ca-ES" u="sn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19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410"/>
    </mc:Choice>
    <mc:Fallback xmlns="">
      <p:transition advTm="8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55 0.0257 L 0.04167 0.026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ABD124-5BBB-4458-BB12-697782DA9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04" y="239949"/>
            <a:ext cx="8596668" cy="1320800"/>
          </a:xfrm>
        </p:spPr>
        <p:txBody>
          <a:bodyPr/>
          <a:lstStyle/>
          <a:p>
            <a:r>
              <a:rPr lang="ca-ES" dirty="0"/>
              <a:t>L’experiència de Palau-solità i Plegamans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ADF3282-3838-427F-9E81-4EE7A50E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04" y="1634247"/>
            <a:ext cx="8596668" cy="522375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ca-ES" u="sng" dirty="0" err="1" smtClean="0"/>
              <a:t>Coeducacció</a:t>
            </a:r>
            <a:endParaRPr lang="ca-ES" u="sng" dirty="0" smtClean="0"/>
          </a:p>
          <a:p>
            <a:r>
              <a:rPr lang="ca-ES" dirty="0" smtClean="0"/>
              <a:t>2016-2017: Escoles Bressol </a:t>
            </a:r>
          </a:p>
          <a:p>
            <a:pPr marL="0" indent="0">
              <a:buNone/>
            </a:pPr>
            <a:r>
              <a:rPr lang="ca-ES" dirty="0"/>
              <a:t> </a:t>
            </a:r>
            <a:r>
              <a:rPr lang="ca-ES" dirty="0" smtClean="0"/>
              <a:t>    Municipals.</a:t>
            </a:r>
          </a:p>
          <a:p>
            <a:pPr marL="0" indent="0">
              <a:buNone/>
            </a:pPr>
            <a:r>
              <a:rPr lang="ca-ES" dirty="0"/>
              <a:t> </a:t>
            </a:r>
            <a:r>
              <a:rPr lang="ca-ES" dirty="0" smtClean="0"/>
              <a:t>    EB Patufet</a:t>
            </a:r>
          </a:p>
          <a:p>
            <a:pPr marL="0" indent="0">
              <a:buNone/>
            </a:pPr>
            <a:r>
              <a:rPr lang="ca-ES" dirty="0"/>
              <a:t> </a:t>
            </a:r>
            <a:r>
              <a:rPr lang="ca-ES" dirty="0" smtClean="0"/>
              <a:t>    EB El Sol</a:t>
            </a:r>
            <a:endParaRPr lang="ca-ES" dirty="0"/>
          </a:p>
          <a:p>
            <a:pPr marL="0" indent="0">
              <a:buNone/>
            </a:pPr>
            <a:r>
              <a:rPr lang="ca-ES" u="sng" dirty="0" smtClean="0"/>
              <a:t>Cúrcuma</a:t>
            </a:r>
            <a:r>
              <a:rPr lang="ca-ES" dirty="0" smtClean="0"/>
              <a:t> </a:t>
            </a:r>
            <a:r>
              <a:rPr lang="ca-ES" sz="1100" dirty="0"/>
              <a:t>és una cooperativa social sense ànim de lucre de professionals de l'àmbit </a:t>
            </a:r>
            <a:r>
              <a:rPr lang="ca-ES" sz="1100" dirty="0" err="1"/>
              <a:t>psicosocioeducatiu</a:t>
            </a:r>
            <a:r>
              <a:rPr lang="ca-ES" dirty="0"/>
              <a:t>.</a:t>
            </a:r>
            <a:endParaRPr lang="ca-ES" u="sng" dirty="0" smtClean="0"/>
          </a:p>
          <a:p>
            <a:r>
              <a:rPr lang="ca-ES" dirty="0" smtClean="0"/>
              <a:t>2018-2019</a:t>
            </a:r>
            <a:r>
              <a:rPr lang="ca-ES" dirty="0"/>
              <a:t>: Primària – De 1r a 6è de primària. </a:t>
            </a:r>
          </a:p>
          <a:p>
            <a:pPr lvl="1"/>
            <a:r>
              <a:rPr lang="ca-ES" dirty="0"/>
              <a:t>Escola Marinada</a:t>
            </a:r>
          </a:p>
          <a:p>
            <a:pPr lvl="1"/>
            <a:r>
              <a:rPr lang="ca-ES" dirty="0"/>
              <a:t>Escola </a:t>
            </a:r>
            <a:r>
              <a:rPr lang="ca-ES" dirty="0" smtClean="0"/>
              <a:t>Palau</a:t>
            </a:r>
          </a:p>
          <a:p>
            <a:pPr lvl="1"/>
            <a:r>
              <a:rPr lang="ca-ES" dirty="0" smtClean="0"/>
              <a:t>Escola Can Periquet</a:t>
            </a:r>
            <a:endParaRPr lang="ca-ES" dirty="0"/>
          </a:p>
          <a:p>
            <a:pPr lvl="1"/>
            <a:r>
              <a:rPr lang="ca-ES" dirty="0"/>
              <a:t>Escola Can Cladellas</a:t>
            </a:r>
          </a:p>
          <a:p>
            <a:pPr lvl="1"/>
            <a:r>
              <a:rPr lang="ca-ES" dirty="0"/>
              <a:t>Escola Folch i Torres </a:t>
            </a:r>
          </a:p>
          <a:p>
            <a:r>
              <a:rPr lang="ca-ES" dirty="0"/>
              <a:t>2019-2020: Secundària – De 1r a 4t d’ESO i </a:t>
            </a:r>
            <a:r>
              <a:rPr lang="ca-ES" dirty="0" err="1"/>
              <a:t>PFI</a:t>
            </a:r>
            <a:endParaRPr lang="ca-ES" dirty="0"/>
          </a:p>
          <a:p>
            <a:pPr lvl="1"/>
            <a:r>
              <a:rPr lang="ca-ES" dirty="0"/>
              <a:t>INS Marinada</a:t>
            </a:r>
          </a:p>
          <a:p>
            <a:pPr lvl="1"/>
            <a:r>
              <a:rPr lang="ca-ES" dirty="0"/>
              <a:t>INS </a:t>
            </a:r>
            <a:r>
              <a:rPr lang="ca-ES" dirty="0" err="1"/>
              <a:t>Periquet</a:t>
            </a:r>
            <a:endParaRPr lang="ca-ES" dirty="0"/>
          </a:p>
          <a:p>
            <a:pPr lvl="1"/>
            <a:r>
              <a:rPr lang="ca-ES" dirty="0"/>
              <a:t>INS Ramon Casas i Carbó</a:t>
            </a:r>
          </a:p>
          <a:p>
            <a:pPr lvl="1"/>
            <a:r>
              <a:rPr lang="ca-ES" dirty="0"/>
              <a:t>PFI </a:t>
            </a:r>
          </a:p>
          <a:p>
            <a:r>
              <a:rPr lang="ca-ES" dirty="0"/>
              <a:t>2020-2021: Infantil – D’I3 a I5</a:t>
            </a:r>
          </a:p>
          <a:p>
            <a:pPr lvl="1"/>
            <a:r>
              <a:rPr lang="ca-ES" dirty="0"/>
              <a:t>Escola Marinada</a:t>
            </a:r>
          </a:p>
          <a:p>
            <a:pPr lvl="1"/>
            <a:r>
              <a:rPr lang="ca-ES" dirty="0"/>
              <a:t>Escola Palau</a:t>
            </a:r>
          </a:p>
          <a:p>
            <a:pPr lvl="1"/>
            <a:r>
              <a:rPr lang="ca-ES" dirty="0"/>
              <a:t>Escola Can Cladellas</a:t>
            </a:r>
          </a:p>
          <a:p>
            <a:pPr lvl="1"/>
            <a:r>
              <a:rPr lang="ca-ES" dirty="0"/>
              <a:t>Escola Folch i Torres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xmlns="" id="{5CDCE156-5D4A-4D6E-B63D-4382753BFC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0811"/>
          <a:stretch/>
        </p:blipFill>
        <p:spPr>
          <a:xfrm>
            <a:off x="9519722" y="1"/>
            <a:ext cx="2672278" cy="8273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0" y="5995704"/>
            <a:ext cx="2190750" cy="86229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74"/>
    </mc:Choice>
    <mc:Fallback xmlns="">
      <p:transition spd="slow" advTm="22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25341DB-EEA0-4E9A-B7F6-9B86224F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Què és i quins són els objectius del PIC?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F41BF9D-7950-4560-B5FB-50482709D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a-ES" dirty="0"/>
              <a:t>El PIC és un projecte que promou la perspectiva de gènere i la coeducació a les escoles a través de les intervencions als diferents agents educatius implicat en l’acte educatiu. Alumnat, professorat i famílies. </a:t>
            </a:r>
          </a:p>
          <a:p>
            <a:pPr algn="just"/>
            <a:r>
              <a:rPr lang="ca-ES" dirty="0"/>
              <a:t>Els objectius del PIC són: </a:t>
            </a:r>
          </a:p>
          <a:p>
            <a:pPr lvl="1" algn="just"/>
            <a:r>
              <a:rPr lang="ca-ES" dirty="0"/>
              <a:t>Donar a conèixer la problemàtica social en relació a les violències masclistes i quins impactes tenen a les aules.</a:t>
            </a:r>
          </a:p>
          <a:p>
            <a:pPr lvl="1" algn="just"/>
            <a:r>
              <a:rPr lang="ca-ES" dirty="0"/>
              <a:t>Dotar al professorat d’eines teòriques i pràctiques per promoure la coeducació a les aules a través de sessions formatives, l’observació de les intervencions amb l’alumnat de les professionals de la cooperativa.</a:t>
            </a:r>
          </a:p>
          <a:p>
            <a:pPr lvl="1" algn="just"/>
            <a:r>
              <a:rPr lang="ca-ES" dirty="0"/>
              <a:t>Dotar a les famílies d’eines teòriques i pràctiques per promoure la coeducació.</a:t>
            </a:r>
          </a:p>
          <a:p>
            <a:pPr lvl="1"/>
            <a:endParaRPr lang="ca-ES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xmlns="" id="{9948BF14-CFCA-47CE-B50A-5E816DC607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0811"/>
          <a:stretch/>
        </p:blipFill>
        <p:spPr>
          <a:xfrm>
            <a:off x="9519722" y="1"/>
            <a:ext cx="2672278" cy="8273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0" y="5995704"/>
            <a:ext cx="2190750" cy="86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2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6351C5-D012-41DE-BF50-09444D93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 fontScale="90000"/>
          </a:bodyPr>
          <a:lstStyle/>
          <a:p>
            <a:r>
              <a:rPr lang="ca-ES" dirty="0"/>
              <a:t>Actors implicats:</a:t>
            </a:r>
            <a:br>
              <a:rPr lang="ca-ES" dirty="0"/>
            </a:br>
            <a:r>
              <a:rPr lang="ca-ES" dirty="0" smtClean="0"/>
              <a:t>Alumnat, famílies i professorat </a:t>
            </a:r>
            <a:endParaRPr lang="ca-ES" dirty="0"/>
          </a:p>
        </p:txBody>
      </p:sp>
      <p:pic>
        <p:nvPicPr>
          <p:cNvPr id="13" name="Imagen 12" descr="Un grupo de 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xmlns="" id="{D5BA9F8D-DE05-43EE-ACFE-99FB4598E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 r="4" b="1726"/>
          <a:stretch/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11" name="Imagen 10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xmlns="" id="{4C3EA345-EDBF-4918-A512-C4DFEAD65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5" r="-1" b="-1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7" name="Imagen 6" descr="Hombre parado junto a una computadora&#10;&#10;Descripción generada automáticamente con confianza baja">
            <a:extLst>
              <a:ext uri="{FF2B5EF4-FFF2-40B4-BE49-F238E27FC236}">
                <a16:creationId xmlns:a16="http://schemas.microsoft.com/office/drawing/2014/main" xmlns="" id="{8B1A0777-025F-40B4-8B42-B73F10B45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" r="1" b="7216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57" name="Isosceles Triangle 30">
            <a:extLst>
              <a:ext uri="{FF2B5EF4-FFF2-40B4-BE49-F238E27FC236}">
                <a16:creationId xmlns:a16="http://schemas.microsoft.com/office/drawing/2014/main" xmlns="" id="{FD076C4F-CB47-4A2D-95A1-9D5E3C2B76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8" name="Straight Connector 44">
            <a:extLst>
              <a:ext uri="{FF2B5EF4-FFF2-40B4-BE49-F238E27FC236}">
                <a16:creationId xmlns:a16="http://schemas.microsoft.com/office/drawing/2014/main" xmlns="" id="{EEAF915B-5344-46DC-8097-7DAF062774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70B738F4-B505-468D-996C-FEC3D1CA1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Isosceles Triangle 30">
            <a:extLst>
              <a:ext uri="{FF2B5EF4-FFF2-40B4-BE49-F238E27FC236}">
                <a16:creationId xmlns:a16="http://schemas.microsoft.com/office/drawing/2014/main" xmlns="" id="{6F953D60-C1AF-4BFA-9B22-BFE8F0BA1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xmlns="" id="{751CF197-17C0-4F0D-9C97-410E23128D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0811"/>
          <a:stretch/>
        </p:blipFill>
        <p:spPr>
          <a:xfrm>
            <a:off x="9519722" y="1"/>
            <a:ext cx="2672278" cy="827314"/>
          </a:xfrm>
          <a:prstGeom prst="rect">
            <a:avLst/>
          </a:prstGeom>
        </p:spPr>
      </p:pic>
      <p:pic>
        <p:nvPicPr>
          <p:cNvPr id="14" name="Marcador de contenido 1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769044" y="2383277"/>
            <a:ext cx="7400195" cy="39883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60" y="6247932"/>
            <a:ext cx="1549940" cy="61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A04BAB-BA6C-4EF5-8332-BE444748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ca-ES" dirty="0" smtClean="0"/>
              <a:t>Recursos:</a:t>
            </a:r>
            <a:endParaRPr lang="ca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CAFCD91-7219-4BD3-A410-065FFBE48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6664" r="-2" b="34667"/>
          <a:stretch/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5B6D7B-1CC1-4A0A-A180-2A1DEF4AB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6718" r="-2" b="24935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65A9578-2E46-4300-9EFD-930CF9AF4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5" r="-1" b="32648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91" name="Isosceles Triangle 30">
            <a:extLst>
              <a:ext uri="{FF2B5EF4-FFF2-40B4-BE49-F238E27FC236}">
                <a16:creationId xmlns:a16="http://schemas.microsoft.com/office/drawing/2014/main" xmlns="" id="{FD076C4F-CB47-4A2D-95A1-9D5E3C2B76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92" name="Straight Connector 85">
            <a:extLst>
              <a:ext uri="{FF2B5EF4-FFF2-40B4-BE49-F238E27FC236}">
                <a16:creationId xmlns:a16="http://schemas.microsoft.com/office/drawing/2014/main" xmlns="" id="{EEAF915B-5344-46DC-8097-7DAF062774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87">
            <a:extLst>
              <a:ext uri="{FF2B5EF4-FFF2-40B4-BE49-F238E27FC236}">
                <a16:creationId xmlns:a16="http://schemas.microsoft.com/office/drawing/2014/main" xmlns="" id="{70B738F4-B505-468D-996C-FEC3D1CA1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Isosceles Triangle 30">
            <a:extLst>
              <a:ext uri="{FF2B5EF4-FFF2-40B4-BE49-F238E27FC236}">
                <a16:creationId xmlns:a16="http://schemas.microsoft.com/office/drawing/2014/main" xmlns="" id="{6F953D60-C1AF-4BFA-9B22-BFE8F0BA1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55E615E-1D6D-4DAA-8A58-9C6F50ADC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946" y="2289183"/>
            <a:ext cx="5114776" cy="3880773"/>
          </a:xfrm>
        </p:spPr>
        <p:txBody>
          <a:bodyPr>
            <a:normAutofit fontScale="92500"/>
          </a:bodyPr>
          <a:lstStyle/>
          <a:p>
            <a:r>
              <a:rPr lang="ca-ES" dirty="0" smtClean="0"/>
              <a:t>Observació (llenguatge inclusiu, materials didàctics, materials penjats en espais comuns, espais de joc, documents del centre)</a:t>
            </a:r>
          </a:p>
          <a:p>
            <a:r>
              <a:rPr lang="ca-ES" dirty="0" smtClean="0"/>
              <a:t>Tallers.</a:t>
            </a:r>
          </a:p>
          <a:p>
            <a:r>
              <a:rPr lang="ca-ES" dirty="0" smtClean="0"/>
              <a:t>Jocs</a:t>
            </a:r>
          </a:p>
          <a:p>
            <a:r>
              <a:rPr lang="ca-ES" dirty="0" err="1" smtClean="0"/>
              <a:t>Contacontes</a:t>
            </a:r>
            <a:r>
              <a:rPr lang="ca-ES" dirty="0" smtClean="0"/>
              <a:t>.</a:t>
            </a:r>
          </a:p>
          <a:p>
            <a:r>
              <a:rPr lang="ca-ES" dirty="0" smtClean="0"/>
              <a:t>Teatre-Fòrum.</a:t>
            </a:r>
          </a:p>
          <a:p>
            <a:r>
              <a:rPr lang="ca-ES" dirty="0" smtClean="0"/>
              <a:t>Activitats grupals.</a:t>
            </a:r>
          </a:p>
          <a:p>
            <a:r>
              <a:rPr lang="ca-ES" dirty="0" smtClean="0"/>
              <a:t>Explorem les emocions. Importància de l’expressió de les emocions.</a:t>
            </a:r>
          </a:p>
          <a:p>
            <a:r>
              <a:rPr lang="ca-ES" dirty="0" smtClean="0"/>
              <a:t>Maleta viatgera </a:t>
            </a:r>
            <a:r>
              <a:rPr lang="ca-ES" dirty="0" err="1" smtClean="0"/>
              <a:t>coeducativa</a:t>
            </a:r>
            <a:r>
              <a:rPr lang="ca-ES" dirty="0" smtClean="0"/>
              <a:t>.</a:t>
            </a:r>
            <a:endParaRPr lang="ca-ES" dirty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26" name="Imagen 25" descr="Logotipo&#10;&#10;Descripción generada automáticamente">
            <a:extLst>
              <a:ext uri="{FF2B5EF4-FFF2-40B4-BE49-F238E27FC236}">
                <a16:creationId xmlns:a16="http://schemas.microsoft.com/office/drawing/2014/main" xmlns="" id="{7A844772-5B32-4E06-922A-7B41936B0B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0811"/>
          <a:stretch/>
        </p:blipFill>
        <p:spPr>
          <a:xfrm>
            <a:off x="9519722" y="1"/>
            <a:ext cx="2672278" cy="8273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140" y="6148380"/>
            <a:ext cx="1802860" cy="7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1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C26D07-05FF-4E28-9061-E07B1AAB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ca-ES" dirty="0" smtClean="0"/>
              <a:t>Punts forts.</a:t>
            </a:r>
            <a:endParaRPr lang="ca-ES" dirty="0"/>
          </a:p>
        </p:txBody>
      </p:sp>
      <p:pic>
        <p:nvPicPr>
          <p:cNvPr id="12" name="Imagen 11" descr="Un grupo de personas sentadas en un sofá&#10;&#10;Descripción generada automáticamente con confianza media">
            <a:extLst>
              <a:ext uri="{FF2B5EF4-FFF2-40B4-BE49-F238E27FC236}">
                <a16:creationId xmlns:a16="http://schemas.microsoft.com/office/drawing/2014/main" xmlns="" id="{CEA6E667-6FC5-42C3-B2CB-5176BAD4D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r="4" b="5471"/>
          <a:stretch/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14" name="Imagen 13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xmlns="" id="{FC9620B1-7B58-4ACA-B834-82F9635ED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2" r="-1" b="6882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19" name="Imagen 18" descr="Un hombre sentado en una silla de madera&#10;&#10;Descripción generada automáticamente con confianza media">
            <a:extLst>
              <a:ext uri="{FF2B5EF4-FFF2-40B4-BE49-F238E27FC236}">
                <a16:creationId xmlns:a16="http://schemas.microsoft.com/office/drawing/2014/main" xmlns="" id="{0DEC5465-B146-49A0-B873-1B2BC024FE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r="6442" b="5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45" name="Isosceles Triangle 30">
            <a:extLst>
              <a:ext uri="{FF2B5EF4-FFF2-40B4-BE49-F238E27FC236}">
                <a16:creationId xmlns:a16="http://schemas.microsoft.com/office/drawing/2014/main" xmlns="" id="{FD076C4F-CB47-4A2D-95A1-9D5E3C2B76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EEAF915B-5344-46DC-8097-7DAF062774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70B738F4-B505-468D-996C-FEC3D1CA1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30">
            <a:extLst>
              <a:ext uri="{FF2B5EF4-FFF2-40B4-BE49-F238E27FC236}">
                <a16:creationId xmlns:a16="http://schemas.microsoft.com/office/drawing/2014/main" xmlns="" id="{6F953D60-C1AF-4BFA-9B22-BFE8F0BA1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2C46D5F-B070-437C-8234-7DE640E34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pPr algn="just"/>
            <a:r>
              <a:rPr lang="ca-ES" dirty="0" smtClean="0"/>
              <a:t>La implicació política en el Projecte integral de coeducació com a línia estratègica del mandat de govern.</a:t>
            </a:r>
          </a:p>
          <a:p>
            <a:pPr algn="just"/>
            <a:r>
              <a:rPr lang="ca-ES" dirty="0" smtClean="0"/>
              <a:t>Suport i implicació per part de la comunitat educativa del municipi mostrant la necessitat de continuïtat en un futur a totes les etapes educatives.</a:t>
            </a:r>
          </a:p>
          <a:p>
            <a:pPr algn="just"/>
            <a:r>
              <a:rPr lang="ca-ES" dirty="0" smtClean="0"/>
              <a:t>Projecte innovador en el moment en el que es va iniciar i que pretén ser integral.</a:t>
            </a:r>
          </a:p>
          <a:p>
            <a:pPr algn="just"/>
            <a:endParaRPr lang="ca-ES" dirty="0"/>
          </a:p>
          <a:p>
            <a:endParaRPr lang="ca-ES" dirty="0"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xmlns="" id="{E613A118-CE90-42D1-BBEC-1649EC842D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0811"/>
          <a:stretch/>
        </p:blipFill>
        <p:spPr>
          <a:xfrm>
            <a:off x="9519722" y="1"/>
            <a:ext cx="2672278" cy="8273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140" y="6148380"/>
            <a:ext cx="1802860" cy="7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927706-78D8-49AE-A91D-7D30951D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ca-ES" dirty="0" smtClean="0"/>
              <a:t>Punts febles.</a:t>
            </a:r>
            <a:endParaRPr lang="ca-ES" dirty="0"/>
          </a:p>
        </p:txBody>
      </p:sp>
      <p:pic>
        <p:nvPicPr>
          <p:cNvPr id="8" name="Imagen 7" descr="Un grupo de personas en medio de cuarto&#10;&#10;Descripción generada automáticamente con confianza media">
            <a:extLst>
              <a:ext uri="{FF2B5EF4-FFF2-40B4-BE49-F238E27FC236}">
                <a16:creationId xmlns:a16="http://schemas.microsoft.com/office/drawing/2014/main" xmlns="" id="{8F93A83D-A0DD-4B2F-8BE6-8C2D3FCC2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3481"/>
          <a:stretch/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6" name="Imagen 5" descr="Grupo de personas con instrumentos musicales&#10;&#10;Descripción generada automáticamente con confianza media">
            <a:extLst>
              <a:ext uri="{FF2B5EF4-FFF2-40B4-BE49-F238E27FC236}">
                <a16:creationId xmlns:a16="http://schemas.microsoft.com/office/drawing/2014/main" xmlns="" id="{B4AEF454-AF67-4FF8-9E33-02CD14CE5C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5" b="-4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13" name="Imagen 12" descr="Texto&#10;&#10;Descripción generada automáticamente con confianza media">
            <a:extLst>
              <a:ext uri="{FF2B5EF4-FFF2-40B4-BE49-F238E27FC236}">
                <a16:creationId xmlns:a16="http://schemas.microsoft.com/office/drawing/2014/main" xmlns="" id="{06ED507E-745A-4181-8D1C-EC396467F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r="1" b="3518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26" name="Isosceles Triangle 30">
            <a:extLst>
              <a:ext uri="{FF2B5EF4-FFF2-40B4-BE49-F238E27FC236}">
                <a16:creationId xmlns:a16="http://schemas.microsoft.com/office/drawing/2014/main" xmlns="" id="{FD076C4F-CB47-4A2D-95A1-9D5E3C2B76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EAF915B-5344-46DC-8097-7DAF062774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0B738F4-B505-468D-996C-FEC3D1CA1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Isosceles Triangle 30">
            <a:extLst>
              <a:ext uri="{FF2B5EF4-FFF2-40B4-BE49-F238E27FC236}">
                <a16:creationId xmlns:a16="http://schemas.microsoft.com/office/drawing/2014/main" xmlns="" id="{6F953D60-C1AF-4BFA-9B22-BFE8F0BA1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D74B50C-3B54-4F40-8462-327B363CE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pPr algn="just"/>
            <a:r>
              <a:rPr lang="ca-ES" dirty="0" smtClean="0"/>
              <a:t>Tot i que les valoracions són positives no tenim el retorn de la continuïtat que des dels centres educatius s’ha donat al projecte.</a:t>
            </a:r>
          </a:p>
          <a:p>
            <a:pPr algn="just"/>
            <a:r>
              <a:rPr lang="ca-ES" dirty="0" smtClean="0"/>
              <a:t>.</a:t>
            </a:r>
            <a:endParaRPr lang="ca-ES" dirty="0" smtClean="0"/>
          </a:p>
          <a:p>
            <a:pPr algn="just"/>
            <a:r>
              <a:rPr lang="ca-ES" dirty="0" smtClean="0"/>
              <a:t>Treballar amb més supòsits i casos pràctics</a:t>
            </a:r>
          </a:p>
          <a:p>
            <a:pPr algn="just"/>
            <a:r>
              <a:rPr lang="ca-ES" dirty="0" smtClean="0"/>
              <a:t>Participació per part de les famílie</a:t>
            </a:r>
            <a:r>
              <a:rPr lang="ca-ES" dirty="0"/>
              <a:t>s</a:t>
            </a:r>
          </a:p>
        </p:txBody>
      </p:sp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xmlns="" id="{A51B22A5-AD0D-430E-8296-CE5DE4AA74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0811"/>
          <a:stretch/>
        </p:blipFill>
        <p:spPr>
          <a:xfrm>
            <a:off x="9519722" y="1"/>
            <a:ext cx="2672278" cy="8273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140" y="6148380"/>
            <a:ext cx="1802860" cy="7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5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927706-78D8-49AE-A91D-7D30951D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ca-ES" dirty="0" smtClean="0"/>
              <a:t>Reptes de futu</a:t>
            </a:r>
            <a:r>
              <a:rPr lang="ca-ES" dirty="0"/>
              <a:t>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D08229F-F096-4D79-AFA9-94FBEC105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477" r="4" b="4"/>
          <a:stretch/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3312865-7B3B-4FFC-AE9D-F82AB4559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346" r="-1" b="13418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F702C2-D29F-4857-9617-C6FA0FFDF9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1" b="8914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20" name="Isosceles Triangle 30">
            <a:extLst>
              <a:ext uri="{FF2B5EF4-FFF2-40B4-BE49-F238E27FC236}">
                <a16:creationId xmlns:a16="http://schemas.microsoft.com/office/drawing/2014/main" xmlns="" id="{FD076C4F-CB47-4A2D-95A1-9D5E3C2B76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EAF915B-5344-46DC-8097-7DAF062774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0B738F4-B505-468D-996C-FEC3D1CA1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30">
            <a:extLst>
              <a:ext uri="{FF2B5EF4-FFF2-40B4-BE49-F238E27FC236}">
                <a16:creationId xmlns:a16="http://schemas.microsoft.com/office/drawing/2014/main" xmlns="" id="{6F953D60-C1AF-4BFA-9B22-BFE8F0BA1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D74B50C-3B54-4F40-8462-327B363CE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 fontScale="70000" lnSpcReduction="20000"/>
          </a:bodyPr>
          <a:lstStyle/>
          <a:p>
            <a:r>
              <a:rPr lang="ca-ES" dirty="0" smtClean="0"/>
              <a:t>Valoració de la realitat actual un cop posat en marxa el PIC.</a:t>
            </a:r>
          </a:p>
          <a:p>
            <a:pPr marL="0" indent="0">
              <a:buNone/>
            </a:pPr>
            <a:r>
              <a:rPr lang="ca-ES" dirty="0"/>
              <a:t> </a:t>
            </a:r>
            <a:r>
              <a:rPr lang="ca-ES" dirty="0" smtClean="0"/>
              <a:t>     Línies de treball proposades:</a:t>
            </a:r>
          </a:p>
          <a:p>
            <a:pPr marL="0" indent="0">
              <a:buNone/>
            </a:pPr>
            <a:r>
              <a:rPr lang="ca-ES" dirty="0"/>
              <a:t>	</a:t>
            </a:r>
            <a:r>
              <a:rPr lang="ca-ES" dirty="0" smtClean="0"/>
              <a:t>-Revisió del material didàctic.</a:t>
            </a:r>
          </a:p>
          <a:p>
            <a:pPr marL="0" indent="0">
              <a:buNone/>
            </a:pPr>
            <a:r>
              <a:rPr lang="ca-ES" dirty="0"/>
              <a:t>	</a:t>
            </a:r>
            <a:r>
              <a:rPr lang="ca-ES" dirty="0" smtClean="0"/>
              <a:t>-Incorporar al currículum temàtiques relacionades amb la 	prevenció de les 	violències de gènere, la valoració de la 	diversitat, la diversitat sexe-afectiva i familiar, 	LGTBTI.</a:t>
            </a:r>
          </a:p>
          <a:p>
            <a:pPr marL="0" indent="0">
              <a:buNone/>
            </a:pPr>
            <a:r>
              <a:rPr lang="ca-ES" dirty="0"/>
              <a:t>	</a:t>
            </a:r>
            <a:r>
              <a:rPr lang="ca-ES" dirty="0" smtClean="0"/>
              <a:t>-Seguir amb la formació permanent del professorat.</a:t>
            </a:r>
          </a:p>
          <a:p>
            <a:pPr marL="0" indent="0">
              <a:buNone/>
            </a:pPr>
            <a:r>
              <a:rPr lang="ca-ES" dirty="0"/>
              <a:t>	</a:t>
            </a:r>
            <a:r>
              <a:rPr lang="ca-ES" dirty="0" smtClean="0"/>
              <a:t>-Anàlisi dels espais dedicats a l’esbarjo amb una mirada 	</a:t>
            </a:r>
            <a:r>
              <a:rPr lang="ca-ES" dirty="0" err="1" smtClean="0"/>
              <a:t>coeducativa</a:t>
            </a:r>
            <a:r>
              <a:rPr lang="ca-ES" dirty="0" smtClean="0"/>
              <a:t>.</a:t>
            </a:r>
          </a:p>
          <a:p>
            <a:pPr marL="0" indent="0">
              <a:buNone/>
            </a:pPr>
            <a:r>
              <a:rPr lang="ca-ES" dirty="0"/>
              <a:t>	</a:t>
            </a:r>
            <a:r>
              <a:rPr lang="ca-ES" dirty="0" smtClean="0"/>
              <a:t>- Revisar el projecte educatiu de Centre.</a:t>
            </a:r>
          </a:p>
          <a:p>
            <a:pPr marL="0" indent="0">
              <a:buNone/>
            </a:pPr>
            <a:endParaRPr lang="ca-ES" dirty="0" smtClean="0"/>
          </a:p>
          <a:p>
            <a:r>
              <a:rPr lang="ca-ES" dirty="0" smtClean="0"/>
              <a:t>Davant la demanda per part del professorat, més formacions i més eines pràctiques per l’aula.</a:t>
            </a:r>
          </a:p>
          <a:p>
            <a:r>
              <a:rPr lang="ca-ES" dirty="0" smtClean="0"/>
              <a:t>Trobar noves estratègies per a implicar a les famílies.</a:t>
            </a:r>
            <a:endParaRPr lang="ca-ES" dirty="0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xmlns="" id="{37E0779E-FA78-447F-86A3-9871E8F47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0811"/>
          <a:stretch/>
        </p:blipFill>
        <p:spPr>
          <a:xfrm>
            <a:off x="9519722" y="1"/>
            <a:ext cx="2672278" cy="8273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140" y="6148380"/>
            <a:ext cx="1802860" cy="7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6"/>
</p:tagLst>
</file>

<file path=ppt/theme/theme1.xml><?xml version="1.0" encoding="utf-8"?>
<a:theme xmlns:a="http://schemas.openxmlformats.org/drawingml/2006/main" name="Faceta">
  <a:themeElements>
    <a:clrScheme name="Violet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5861</TotalTime>
  <Words>729</Words>
  <Application>Microsoft Office PowerPoint</Application>
  <PresentationFormat>Panorámica</PresentationFormat>
  <Paragraphs>84</Paragraphs>
  <Slides>12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Roboto</vt:lpstr>
      <vt:lpstr>Sofia Pro Light</vt:lpstr>
      <vt:lpstr>Trebuchet MS</vt:lpstr>
      <vt:lpstr>Wingdings 3</vt:lpstr>
      <vt:lpstr>Faceta</vt:lpstr>
      <vt:lpstr>Projecte Integral de Coeducació (PIC)</vt:lpstr>
      <vt:lpstr>Projecte Integral de Coeducació</vt:lpstr>
      <vt:lpstr>L’experiència de Palau-solità i Plegamans</vt:lpstr>
      <vt:lpstr>Què és i quins són els objectius del PIC?</vt:lpstr>
      <vt:lpstr>Actors implicats: Alumnat, famílies i professorat </vt:lpstr>
      <vt:lpstr>Recursos:</vt:lpstr>
      <vt:lpstr>Punts forts.</vt:lpstr>
      <vt:lpstr>Punts febles.</vt:lpstr>
      <vt:lpstr>Reptes de futur</vt:lpstr>
      <vt:lpstr>Impactes i resultats</vt:lpstr>
      <vt:lpstr>Valoracions</vt:lpstr>
      <vt:lpstr>Moltes gràcies!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Vidal Ferreté</dc:creator>
  <cp:lastModifiedBy>Sala De Juntes</cp:lastModifiedBy>
  <cp:revision>79</cp:revision>
  <dcterms:created xsi:type="dcterms:W3CDTF">2021-03-19T13:09:00Z</dcterms:created>
  <dcterms:modified xsi:type="dcterms:W3CDTF">2022-01-31T10:23:36Z</dcterms:modified>
</cp:coreProperties>
</file>