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76" r:id="rId4"/>
    <p:sldId id="277" r:id="rId5"/>
    <p:sldId id="257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73" r:id="rId18"/>
    <p:sldId id="275" r:id="rId19"/>
    <p:sldId id="270" r:id="rId20"/>
    <p:sldId id="278" r:id="rId2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4" autoAdjust="0"/>
    <p:restoredTop sz="94692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7CC7-7628-4FA7-ACCF-2F3476339B1F}" type="datetimeFigureOut">
              <a:rPr lang="ca-ES" smtClean="0"/>
              <a:t>14/2/2023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4224-9395-4C2C-9B55-6304A4047F23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ea\Compartits SSTT\Hortes\Imatges\IMG_20190426_082113_resized_20200120_104835317.jpg"/>
          <p:cNvPicPr>
            <a:picLocks noChangeAspect="1" noChangeArrowheads="1"/>
          </p:cNvPicPr>
          <p:nvPr/>
        </p:nvPicPr>
        <p:blipFill>
          <a:blip r:embed="rId2" cstate="print"/>
          <a:srcRect t="17214" b="3268"/>
          <a:stretch>
            <a:fillRect/>
          </a:stretch>
        </p:blipFill>
        <p:spPr bwMode="auto">
          <a:xfrm>
            <a:off x="563555" y="1628800"/>
            <a:ext cx="7968885" cy="475252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r>
              <a:rPr lang="es-ES" sz="4600" b="1" dirty="0" smtClean="0"/>
              <a:t>HORTA SOCIAL I COMUNITÀRIA</a:t>
            </a:r>
            <a:endParaRPr lang="ca-ES" sz="4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2. Disseny de </a:t>
            </a:r>
            <a:r>
              <a:rPr lang="es-ES" sz="3000" b="1" dirty="0" err="1" smtClean="0"/>
              <a:t>l’espai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55576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3000" dirty="0"/>
              <a:t> </a:t>
            </a:r>
            <a:r>
              <a:rPr lang="ca-ES" sz="3000" dirty="0" smtClean="0"/>
              <a:t>Subministraments d’aigua potable i electricitat</a:t>
            </a:r>
            <a:endParaRPr lang="ca-ES" sz="30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3000" dirty="0" smtClean="0">
                <a:latin typeface="+mj-lt"/>
                <a:ea typeface="+mj-ea"/>
                <a:cs typeface="+mj-cs"/>
              </a:rPr>
              <a:t> Vàter sec (el residu final és un compost)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a-E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Emmagatzematge general (volum annex al bany)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3000" baseline="0" dirty="0" smtClean="0">
                <a:latin typeface="+mj-lt"/>
                <a:ea typeface="+mj-ea"/>
                <a:cs typeface="+mj-cs"/>
              </a:rPr>
              <a:t> Emmagatzematge individual (baguls/murs/bancs)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a-ES" sz="3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L’era (espai central dels elements comunitaris)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3000" baseline="0" dirty="0" smtClean="0">
                <a:latin typeface="+mj-lt"/>
                <a:ea typeface="+mj-ea"/>
                <a:cs typeface="+mj-cs"/>
              </a:rPr>
              <a:t> L’aixopluc</a:t>
            </a:r>
            <a:r>
              <a:rPr lang="ca-ES" sz="3000" dirty="0" smtClean="0">
                <a:latin typeface="+mj-lt"/>
                <a:ea typeface="+mj-ea"/>
                <a:cs typeface="+mj-cs"/>
              </a:rPr>
              <a:t>: tendal + barraca de vinya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a-ES" sz="3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Bassa naturalitzada (reconversió bassa gran)</a:t>
            </a:r>
            <a:endParaRPr kumimoji="0" lang="ca-ES" sz="30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3.</a:t>
            </a:r>
            <a:r>
              <a:rPr lang="ca-ES" sz="3000" b="1" dirty="0" smtClean="0"/>
              <a:t> Pressupost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1372"/>
          <a:stretch>
            <a:fillRect/>
          </a:stretch>
        </p:blipFill>
        <p:spPr bwMode="auto">
          <a:xfrm>
            <a:off x="4427984" y="1484784"/>
            <a:ext cx="4400550" cy="517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52" y="4162003"/>
            <a:ext cx="4087667" cy="23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4. Manteniment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93" y="1844824"/>
            <a:ext cx="744071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5. Programa </a:t>
            </a:r>
            <a:r>
              <a:rPr lang="es-ES" sz="3000" b="1" dirty="0" err="1" smtClean="0"/>
              <a:t>formatiu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806780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6. </a:t>
            </a:r>
            <a:r>
              <a:rPr lang="ca-ES" sz="3000" b="1" dirty="0" smtClean="0"/>
              <a:t>Plànols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32358" cy="52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6. </a:t>
            </a:r>
            <a:r>
              <a:rPr lang="ca-ES" sz="3000" b="1" dirty="0" smtClean="0"/>
              <a:t>Plànols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91852"/>
            <a:ext cx="7920880" cy="52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6. </a:t>
            </a:r>
            <a:r>
              <a:rPr lang="ca-ES" sz="3000" b="1" dirty="0" smtClean="0"/>
              <a:t>Plànols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6013"/>
            <a:ext cx="7776864" cy="525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6. </a:t>
            </a:r>
            <a:r>
              <a:rPr lang="ca-ES" sz="3000" b="1" dirty="0" smtClean="0"/>
              <a:t>Plànols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92888" cy="46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6. </a:t>
            </a:r>
            <a:r>
              <a:rPr lang="ca-ES" sz="3000" b="1" dirty="0" smtClean="0"/>
              <a:t>Plànols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20" y="2276872"/>
            <a:ext cx="80657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6. </a:t>
            </a:r>
            <a:r>
              <a:rPr lang="ca-ES" sz="3000" b="1" dirty="0" smtClean="0"/>
              <a:t>Plànols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36912"/>
            <a:ext cx="8147486" cy="396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" t="18076" r="41953" b="3164"/>
          <a:stretch>
            <a:fillRect/>
          </a:stretch>
        </p:blipFill>
        <p:spPr bwMode="auto">
          <a:xfrm>
            <a:off x="1319835" y="1700808"/>
            <a:ext cx="656453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r>
              <a:rPr lang="es-ES" sz="3000" b="1" dirty="0" smtClean="0"/>
              <a:t>EMPLAÇAMENT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Elipse"/>
          <p:cNvSpPr/>
          <p:nvPr/>
        </p:nvSpPr>
        <p:spPr>
          <a:xfrm rot="19199013">
            <a:off x="6098220" y="4138832"/>
            <a:ext cx="1440160" cy="79208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304" t="10363" r="34652" b="19011"/>
          <a:stretch>
            <a:fillRect/>
          </a:stretch>
        </p:blipFill>
        <p:spPr bwMode="auto">
          <a:xfrm>
            <a:off x="860650" y="1196752"/>
            <a:ext cx="644765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33133" t="11728" r="33163" b="27596"/>
          <a:stretch>
            <a:fillRect/>
          </a:stretch>
        </p:blipFill>
        <p:spPr bwMode="auto">
          <a:xfrm>
            <a:off x="3131839" y="948310"/>
            <a:ext cx="5892939" cy="579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r>
              <a:rPr lang="es-ES" sz="4600" b="1" dirty="0" smtClean="0"/>
              <a:t>PROCÉS PARTICIPATIU</a:t>
            </a:r>
            <a:endParaRPr lang="ca-ES" sz="46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10722"/>
            <a:ext cx="3780458" cy="50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t="3017" r="2116"/>
          <a:stretch>
            <a:fillRect/>
          </a:stretch>
        </p:blipFill>
        <p:spPr bwMode="auto">
          <a:xfrm>
            <a:off x="4893099" y="1819275"/>
            <a:ext cx="3567333" cy="23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t="8427" b="4487"/>
          <a:stretch>
            <a:fillRect/>
          </a:stretch>
        </p:blipFill>
        <p:spPr bwMode="auto">
          <a:xfrm>
            <a:off x="4889525" y="4265213"/>
            <a:ext cx="3570907" cy="21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844824"/>
            <a:ext cx="7916416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Avantprojecte d’Horta Social, Comunitària i Jardineria Pública de Vilassar.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a-E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Agricultura ecològica i acció comunitària.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ca-ES" sz="2800" dirty="0" smtClean="0"/>
              <a:t>Col·lectiu </a:t>
            </a:r>
            <a:r>
              <a:rPr lang="ca-ES" sz="2800" dirty="0"/>
              <a:t>o entitat gestora de l’horta.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També parcel·les a títol individual (famílies, col·lectius, entitats)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Espai de pedagogia i formació.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Inversions inicials a càrrec de l’Ajuntament.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63960" y="1238895"/>
            <a:ext cx="79164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620688"/>
            <a:ext cx="79164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PROCÉS PARTICIPATIU</a:t>
            </a:r>
            <a:endParaRPr kumimoji="0" lang="ca-E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r>
              <a:rPr lang="es-ES" sz="4600" b="1" dirty="0" smtClean="0"/>
              <a:t>PROJECTE DE GESTIÓ</a:t>
            </a:r>
            <a:endParaRPr lang="ca-ES" sz="46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844824"/>
            <a:ext cx="7916416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Concurs públic per a entitats sense ànim de lucre.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a-ES" sz="2800" dirty="0"/>
              <a:t> Valors ecològics, sostenibilitat i cooperació.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Posar en valor la dedicació i l’esforç de treball de la terra.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Valors de cooperació i les relacions comunitàries.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Suficiència alimentària de famílies ateses per SS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800" dirty="0" smtClean="0">
                <a:latin typeface="+mj-lt"/>
                <a:ea typeface="+mj-ea"/>
                <a:cs typeface="+mj-cs"/>
              </a:rPr>
              <a:t> Fomentar la vessant pedagògica i educativa.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800" dirty="0">
                <a:latin typeface="+mj-lt"/>
                <a:ea typeface="+mj-ea"/>
                <a:cs typeface="+mj-cs"/>
              </a:rPr>
              <a:t> </a:t>
            </a:r>
            <a:r>
              <a:rPr lang="es-ES" sz="2800" dirty="0" err="1" smtClean="0">
                <a:latin typeface="+mj-lt"/>
                <a:ea typeface="+mj-ea"/>
                <a:cs typeface="+mj-cs"/>
              </a:rPr>
              <a:t>Despesa</a:t>
            </a:r>
            <a:r>
              <a:rPr lang="es-E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2800" dirty="0" err="1" smtClean="0">
                <a:latin typeface="+mj-lt"/>
                <a:ea typeface="+mj-ea"/>
                <a:cs typeface="+mj-cs"/>
              </a:rPr>
              <a:t>d’inversió</a:t>
            </a:r>
            <a:r>
              <a:rPr lang="es-ES" sz="2800" dirty="0" smtClean="0">
                <a:latin typeface="+mj-lt"/>
                <a:ea typeface="+mj-ea"/>
                <a:cs typeface="+mj-cs"/>
              </a:rPr>
              <a:t> a </a:t>
            </a:r>
            <a:r>
              <a:rPr lang="es-ES" sz="2800" dirty="0" err="1" smtClean="0">
                <a:latin typeface="+mj-lt"/>
                <a:ea typeface="+mj-ea"/>
                <a:cs typeface="+mj-cs"/>
              </a:rPr>
              <a:t>càrrec</a:t>
            </a:r>
            <a:r>
              <a:rPr lang="es-ES" sz="2800" dirty="0" smtClean="0">
                <a:latin typeface="+mj-lt"/>
                <a:ea typeface="+mj-ea"/>
                <a:cs typeface="+mj-cs"/>
              </a:rPr>
              <a:t> de </a:t>
            </a:r>
            <a:r>
              <a:rPr lang="es-ES" sz="2800" dirty="0" err="1" smtClean="0">
                <a:latin typeface="+mj-lt"/>
                <a:ea typeface="+mj-ea"/>
                <a:cs typeface="+mj-cs"/>
              </a:rPr>
              <a:t>l’Ajuntament</a:t>
            </a:r>
            <a:r>
              <a:rPr lang="es-ES" sz="2800" dirty="0" smtClean="0">
                <a:latin typeface="+mj-lt"/>
                <a:ea typeface="+mj-ea"/>
                <a:cs typeface="+mj-cs"/>
              </a:rPr>
              <a:t>.</a:t>
            </a:r>
            <a:endParaRPr lang="ca-ES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63960" y="1238895"/>
            <a:ext cx="79164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gea\Compartits SSTT\Hortes\Imatges\IMG_20190627_110420_resized_20200120_104755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64704"/>
            <a:ext cx="4922590" cy="3691943"/>
          </a:xfrm>
          <a:prstGeom prst="rect">
            <a:avLst/>
          </a:prstGeom>
          <a:noFill/>
        </p:spPr>
      </p:pic>
      <p:pic>
        <p:nvPicPr>
          <p:cNvPr id="2050" name="Picture 2" descr="\\gea\Compartits SSTT\Hortes\Imatges\IMG_20190426_082251_resized_20200120_104836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50958"/>
            <a:ext cx="4536504" cy="3402378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gea\Compartits SSTT\Hortes\Imatges\IMG_20190627_110432_resized_20200120_104756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20218"/>
            <a:ext cx="5206834" cy="39051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16416" cy="1470025"/>
          </a:xfrm>
        </p:spPr>
        <p:txBody>
          <a:bodyPr>
            <a:normAutofit/>
          </a:bodyPr>
          <a:lstStyle/>
          <a:p>
            <a:r>
              <a:rPr lang="es-ES" sz="4600" b="1" dirty="0" smtClean="0"/>
              <a:t>PROJECTE D’ADEQUACIÓ</a:t>
            </a:r>
            <a:endParaRPr lang="ca-ES" sz="46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2060848"/>
            <a:ext cx="33454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75" y="1628800"/>
            <a:ext cx="621963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1. La finca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57157"/>
            <a:ext cx="4175026" cy="16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622" y="1196752"/>
            <a:ext cx="316784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lang="es-ES" sz="3000" b="1" dirty="0" smtClean="0"/>
              <a:t>2. Disseny de </a:t>
            </a:r>
            <a:r>
              <a:rPr lang="ca-ES" sz="3000" b="1" dirty="0" smtClean="0"/>
              <a:t>l’espai</a:t>
            </a:r>
            <a:endParaRPr lang="ca-ES" sz="30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58775"/>
            <a:ext cx="791641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HORTA SOCIAL I COMUNITÀRIA</a:t>
            </a:r>
            <a:endParaRPr kumimoji="0" lang="ca-ES" sz="25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55576" y="1844824"/>
            <a:ext cx="7916416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3000" dirty="0" smtClean="0">
                <a:latin typeface="+mj-lt"/>
                <a:ea typeface="+mj-ea"/>
                <a:cs typeface="+mj-cs"/>
              </a:rPr>
              <a:t> </a:t>
            </a:r>
            <a:r>
              <a:rPr lang="ca-ES" sz="3000" dirty="0" smtClean="0">
                <a:latin typeface="+mj-lt"/>
                <a:ea typeface="+mj-ea"/>
                <a:cs typeface="+mj-cs"/>
              </a:rPr>
              <a:t>Modificar una de les </a:t>
            </a:r>
            <a:r>
              <a:rPr lang="ca-ES" sz="3000" dirty="0" err="1" smtClean="0">
                <a:latin typeface="+mj-lt"/>
                <a:ea typeface="+mj-ea"/>
                <a:cs typeface="+mj-cs"/>
              </a:rPr>
              <a:t>porte</a:t>
            </a:r>
            <a:r>
              <a:rPr lang="ca-ES" sz="3000" dirty="0" smtClean="0">
                <a:latin typeface="+mj-lt"/>
                <a:ea typeface="+mj-ea"/>
                <a:cs typeface="+mj-cs"/>
              </a:rPr>
              <a:t> d’accés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3000" dirty="0" smtClean="0">
                <a:latin typeface="+mj-lt"/>
                <a:ea typeface="+mj-ea"/>
                <a:cs typeface="+mj-cs"/>
              </a:rPr>
              <a:t> Completar tancament perimetral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a-E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Ampliar zones d’horts comunitaris i privats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3000" dirty="0" smtClean="0">
                <a:latin typeface="+mj-lt"/>
                <a:ea typeface="+mj-ea"/>
                <a:cs typeface="+mj-cs"/>
              </a:rPr>
              <a:t> Completar sistema de rec (pou de captació, bassa d’emmagatzematge, equip bombeig i filtratge, programador, </a:t>
            </a:r>
            <a:r>
              <a:rPr lang="ca-ES" sz="3000" dirty="0" err="1" smtClean="0">
                <a:latin typeface="+mj-lt"/>
                <a:ea typeface="+mj-ea"/>
                <a:cs typeface="+mj-cs"/>
              </a:rPr>
              <a:t>sectorització</a:t>
            </a:r>
            <a:r>
              <a:rPr lang="ca-ES" sz="3000" dirty="0" smtClean="0">
                <a:latin typeface="+mj-lt"/>
                <a:ea typeface="+mj-ea"/>
                <a:cs typeface="+mj-cs"/>
              </a:rPr>
              <a:t> i xarxa degoteig)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353</Words>
  <Application>Microsoft Office PowerPoint</Application>
  <PresentationFormat>Presentación en pantalla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HORTA SOCIAL I COMUNITÀRIA</vt:lpstr>
      <vt:lpstr>EMPLAÇAMENT</vt:lpstr>
      <vt:lpstr>PROCÉS PARTICIPATIU</vt:lpstr>
      <vt:lpstr>Presentación de PowerPoint</vt:lpstr>
      <vt:lpstr>PROJECTE DE GESTIÓ</vt:lpstr>
      <vt:lpstr>Presentación de PowerPoint</vt:lpstr>
      <vt:lpstr>PROJECTE D’ADEQUACIÓ</vt:lpstr>
      <vt:lpstr>1. La finca</vt:lpstr>
      <vt:lpstr>2. Disseny de l’espai</vt:lpstr>
      <vt:lpstr>2. Disseny de l’espai</vt:lpstr>
      <vt:lpstr>3. Pressupost</vt:lpstr>
      <vt:lpstr>4. Manteniment</vt:lpstr>
      <vt:lpstr>5. Programa formatiu</vt:lpstr>
      <vt:lpstr>6. Plànols</vt:lpstr>
      <vt:lpstr>6. Plànols</vt:lpstr>
      <vt:lpstr>6. Plànols</vt:lpstr>
      <vt:lpstr>6. Plànols</vt:lpstr>
      <vt:lpstr>6. Plànols</vt:lpstr>
      <vt:lpstr>6. Plànols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HORTA SOCIAL I COMUNITÀRIA</dc:title>
  <dc:creator>Jose F</dc:creator>
  <cp:lastModifiedBy>Josep Gardell Laffite</cp:lastModifiedBy>
  <cp:revision>33</cp:revision>
  <dcterms:created xsi:type="dcterms:W3CDTF">2020-01-20T09:18:50Z</dcterms:created>
  <dcterms:modified xsi:type="dcterms:W3CDTF">2023-02-14T11:25:34Z</dcterms:modified>
</cp:coreProperties>
</file>