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charts/chart39.xml" ContentType="application/vnd.openxmlformats-officedocument.drawingml.char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rts/chart19.xml" ContentType="application/vnd.openxmlformats-officedocument.drawingml.chart+xml"/>
  <Override PartName="/ppt/charts/chart28.xml" ContentType="application/vnd.openxmlformats-officedocument.drawingml.chart+xml"/>
  <Override PartName="/ppt/charts/chart37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Override PartName="/ppt/charts/chart26.xml" ContentType="application/vnd.openxmlformats-officedocument.drawingml.chart+xml"/>
  <Override PartName="/ppt/charts/chart35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charts/chart24.xml" ContentType="application/vnd.openxmlformats-officedocument.drawingml.chart+xml"/>
  <Override PartName="/ppt/charts/chart33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harts/chart31.xml" ContentType="application/vnd.openxmlformats-officedocument.drawingml.chart+xml"/>
  <Override PartName="/ppt/charts/chart7.xml" ContentType="application/vnd.openxmlformats-officedocument.drawingml.chart+xml"/>
  <Override PartName="/ppt/charts/chart20.xml" ContentType="application/vnd.openxmlformats-officedocument.drawingml.chart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charts/chart29.xml" ContentType="application/vnd.openxmlformats-officedocument.drawingml.char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charts/chart36.xml" ContentType="application/vnd.openxmlformats-officedocument.drawingml.chart+xml"/>
  <Override PartName="/ppt/charts/chart38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charts/chart34.xml" ContentType="application/vnd.openxmlformats-officedocument.drawingml.char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ppt/charts/chart32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charts/chart30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</p:sldIdLst>
  <p:sldSz cx="9144000" cy="6858000" type="screen4x3"/>
  <p:notesSz cx="6797675" cy="9928225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8" y="5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0.48\DADES\DEPARTAMENT%20DE%20PLANIFICACI&#211;_COORDINACI&#211;%20I%20GESTI&#211;%20DE%20PERSONES\Activitats%20i%20Serveis\Aula%20Municipal%20d'angl&#232;s\AMA%2020-21\Tem&#224;tica%20Cicles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0.48\DADES\DEPARTAMENT%20DE%20PLANIFICACI&#211;_COORDINACI&#211;%20I%20GESTI&#211;%20DE%20PERSONES\Activitats%20i%20Serveis\Aula%20Municipal%20d'angl&#232;s\AMA%2020-21\Tem&#224;tica%20Cicles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0.48\DADES\DEPARTAMENT%20DE%20PLANIFICACI&#211;_COORDINACI&#211;%20I%20GESTI&#211;%20DE%20PERSONES\Activitats%20i%20Serveis\Aula%20Municipal%20d'angl&#232;s\AMA%2020-21\Tem&#224;tica%20Cicles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0.48\DADES\DEPARTAMENT%20DE%20PLANIFICACI&#211;_COORDINACI&#211;%20I%20GESTI&#211;%20DE%20PERSONES\Activitats%20i%20Serveis\Aula%20Municipal%20d'angl&#232;s\AMA%2020-21\Tem&#224;tica%20Cicles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0.48\DADES\DEPARTAMENT%20DE%20PLANIFICACI&#211;_COORDINACI&#211;%20I%20GESTI&#211;%20DE%20PERSONES\Activitats%20i%20Serveis\Aula%20Municipal%20d'angl&#232;s\AMA%2020-21\Tem&#224;tica%20Cicles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0.48\DADES\DEPARTAMENT%20DE%20PLANIFICACI&#211;_COORDINACI&#211;%20I%20GESTI&#211;%20DE%20PERSONES\Activitats%20i%20Serveis\Aula%20Municipal%20d'angl&#232;s\AMA%2020-21\Tem&#224;tica%20Cicles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0.48\DADES\DEPARTAMENT%20DE%20PLANIFICACI&#211;_COORDINACI&#211;%20I%20GESTI&#211;%20DE%20PERSONES\Activitats%20i%20Serveis\Aula%20Municipal%20d'angl&#232;s\AMA%2020-21\Tem&#224;tica%20Cicles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0.48\DADES\DEPARTAMENT%20DE%20PLANIFICACI&#211;_COORDINACI&#211;%20I%20GESTI&#211;%20DE%20PERSONES\Activitats%20i%20Serveis\Aula%20Municipal%20d'angl&#232;s\AMA%2020-21\Tem&#224;tica%20Cicles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0.48\DADES\DEPARTAMENT%20DE%20PLANIFICACI&#211;_COORDINACI&#211;%20I%20GESTI&#211;%20DE%20PERSONES\Activitats%20i%20Serveis\Aula%20Municipal%20d'angl&#232;s\AMA%2020-21\Tem&#224;tica%20Cicles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0.48\DADES\DEPARTAMENT%20DE%20PLANIFICACI&#211;_COORDINACI&#211;%20I%20GESTI&#211;%20DE%20PERSONES\Activitats%20i%20Serveis\Aula%20Municipal%20d'angl&#232;s\AMA%2020-21\Tem&#224;tica%20Cicles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0.48\DADES\DEPARTAMENT%20DE%20PLANIFICACI&#211;_COORDINACI&#211;%20I%20GESTI&#211;%20DE%20PERSONES\Activitats%20i%20Serveis\Aula%20Municipal%20d'angl&#232;s\AMA%2020-21\Tem&#224;tica%20Cicle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0.48\DADES\DEPARTAMENT%20DE%20PLANIFICACI&#211;_COORDINACI&#211;%20I%20GESTI&#211;%20DE%20PERSONES\Activitats%20i%20Serveis\Aula%20Municipal%20d'angl&#232;s\AMA%2020-21\Tem&#224;tica%20Cicles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0.48\DADES\DEPARTAMENT%20DE%20PLANIFICACI&#211;_COORDINACI&#211;%20I%20GESTI&#211;%20DE%20PERSONES\Activitats%20i%20Serveis\Aula%20Municipal%20d'angl&#232;s\AMA%2020-21\Tem&#224;tica%20Cicles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0.48\DADES\DEPARTAMENT%20DE%20PLANIFICACI&#211;_COORDINACI&#211;%20I%20GESTI&#211;%20DE%20PERSONES\Activitats%20i%20Serveis\Aula%20Municipal%20d'angl&#232;s\AMA%2020-21\Tem&#224;tica%20Cicles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0.48\DADES\DEPARTAMENT%20DE%20PLANIFICACI&#211;_COORDINACI&#211;%20I%20GESTI&#211;%20DE%20PERSONES\Activitats%20i%20Serveis\Aula%20Municipal%20d'angl&#232;s\AMA%2020-21\Tem&#224;tica%20Cicles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0.48\DADES\DEPARTAMENT%20DE%20PLANIFICACI&#211;_COORDINACI&#211;%20I%20GESTI&#211;%20DE%20PERSONES\Activitats%20i%20Serveis\Aula%20Municipal%20d'angl&#232;s\AMA%2020-21\Tem&#224;tica%20Cicles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0.48\DADES\DEPARTAMENT%20DE%20PLANIFICACI&#211;_COORDINACI&#211;%20I%20GESTI&#211;%20DE%20PERSONES\Activitats%20i%20Serveis\Aula%20Municipal%20d'angl&#232;s\AMA%2020-21\Tem&#224;tica%20Cicles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0.48\DADES\DEPARTAMENT%20DE%20PLANIFICACI&#211;_COORDINACI&#211;%20I%20GESTI&#211;%20DE%20PERSONES\Activitats%20i%20Serveis\Aula%20Municipal%20d'angl&#232;s\AMA%2020-21\Tem&#224;tica%20Cicles.xlsx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0.48\DADES\DEPARTAMENT%20DE%20PLANIFICACI&#211;_COORDINACI&#211;%20I%20GESTI&#211;%20DE%20PERSONES\Activitats%20i%20Serveis\Aula%20Municipal%20d'angl&#232;s\AMA%2020-21\Tem&#224;tica%20Cicles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0.48\DADES\DEPARTAMENT%20DE%20PLANIFICACI&#211;_COORDINACI&#211;%20I%20GESTI&#211;%20DE%20PERSONES\Activitats%20i%20Serveis\Aula%20Municipal%20d'angl&#232;s\AMA%2020-21\Tem&#224;tica%20Cicles.xlsx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0.48\DADES\DEPARTAMENT%20DE%20PLANIFICACI&#211;_COORDINACI&#211;%20I%20GESTI&#211;%20DE%20PERSONES\Activitats%20i%20Serveis\Aula%20Municipal%20d'angl&#232;s\AMA%2020-21\Tem&#224;tica%20Cicles.xlsx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0.48\DADES\DEPARTAMENT%20DE%20PLANIFICACI&#211;_COORDINACI&#211;%20I%20GESTI&#211;%20DE%20PERSONES\Activitats%20i%20Serveis\Aula%20Municipal%20d'angl&#232;s\AMA%2020-21\Tem&#224;tica%20Cicle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0.48\DADES\DEPARTAMENT%20DE%20PLANIFICACI&#211;_COORDINACI&#211;%20I%20GESTI&#211;%20DE%20PERSONES\Activitats%20i%20Serveis\Aula%20Municipal%20d'angl&#232;s\AMA%2020-21\Tem&#224;tica%20Cicles.xlsx" TargetMode="External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0.48\DADES\DEPARTAMENT%20DE%20PLANIFICACI&#211;_COORDINACI&#211;%20I%20GESTI&#211;%20DE%20PERSONES\Activitats%20i%20Serveis\Aula%20Municipal%20d'angl&#232;s\AMA%2020-21\Tem&#224;tica%20Cicles.xlsx" TargetMode="External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0.48\DADES\DEPARTAMENT%20DE%20PLANIFICACI&#211;_COORDINACI&#211;%20I%20GESTI&#211;%20DE%20PERSONES\Activitats%20i%20Serveis\Aula%20Municipal%20d'angl&#232;s\AMA%2020-21\Tem&#224;tica%20Cicles.xlsx" TargetMode="External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0.48\DADES\DEPARTAMENT%20DE%20PLANIFICACI&#211;_COORDINACI&#211;%20I%20GESTI&#211;%20DE%20PERSONES\Activitats%20i%20Serveis\Aula%20Municipal%20d'angl&#232;s\AMA%2020-21\Tem&#224;tica%20Cicles.xlsx" TargetMode="External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0.48\DADES\DEPARTAMENT%20DE%20PLANIFICACI&#211;_COORDINACI&#211;%20I%20GESTI&#211;%20DE%20PERSONES\Activitats%20i%20Serveis\Aula%20Municipal%20d'angl&#232;s\AMA%2020-21\Tem&#224;tica%20Cicles.xlsx" TargetMode="External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0.48\DADES\DEPARTAMENT%20DE%20PLANIFICACI&#211;_COORDINACI&#211;%20I%20GESTI&#211;%20DE%20PERSONES\Activitats%20i%20Serveis\Aula%20Municipal%20d'angl&#232;s\AMA%2020-21\Tem&#224;tica%20Cicles.xlsx" TargetMode="External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0.48\DADES\DEPARTAMENT%20DE%20PLANIFICACI&#211;_COORDINACI&#211;%20I%20GESTI&#211;%20DE%20PERSONES\Activitats%20i%20Serveis\Aula%20Municipal%20d'angl&#232;s\AMA%2020-21\Tem&#224;tica%20Cicles.xlsx" TargetMode="External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0.48\DADES\DEPARTAMENT%20DE%20PLANIFICACI&#211;_COORDINACI&#211;%20I%20GESTI&#211;%20DE%20PERSONES\Activitats%20i%20Serveis\Aula%20Municipal%20d'angl&#232;s\AMA%2020-21\Tem&#224;tica%20Cicles.xlsx" TargetMode="External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0.48\DADES\DEPARTAMENT%20DE%20PLANIFICACI&#211;_COORDINACI&#211;%20I%20GESTI&#211;%20DE%20PERSONES\Activitats%20i%20Serveis\Aula%20Municipal%20d'angl&#232;s\AMA%2020-21\Tem&#224;tica%20Cicles.xlsx" TargetMode="External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0.48\DADES\DEPARTAMENT%20DE%20PLANIFICACI&#211;_COORDINACI&#211;%20I%20GESTI&#211;%20DE%20PERSONES\Activitats%20i%20Serveis\Aula%20Municipal%20d'angl&#232;s\AMA%2020-21\Tem&#224;tica%20Cicles.xlsx" TargetMode="External"/></Relationships>
</file>

<file path=ppt/charts/_rels/chart39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0.48\DADES\DEPARTAMENT%20DE%20PLANIFICACI&#211;_COORDINACI&#211;%20I%20GESTI&#211;%20DE%20PERSONES\Activitats%20i%20Serveis\Aula%20Municipal%20d'angl&#232;s\AMA%2020-21\Tem&#224;tica%20Cicle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0.48\DADES\DEPARTAMENT%20DE%20PLANIFICACI&#211;_COORDINACI&#211;%20I%20GESTI&#211;%20DE%20PERSONES\Activitats%20i%20Serveis\Aula%20Municipal%20d'angl&#232;s\AMA%2020-21\Tem&#224;tica%20Cicle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0.48\DADES\DEPARTAMENT%20DE%20PLANIFICACI&#211;_COORDINACI&#211;%20I%20GESTI&#211;%20DE%20PERSONES\Activitats%20i%20Serveis\Aula%20Municipal%20d'angl&#232;s\AMA%2020-21\Tem&#224;tica%20Cicle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0.48\DADES\DEPARTAMENT%20DE%20PLANIFICACI&#211;_COORDINACI&#211;%20I%20GESTI&#211;%20DE%20PERSONES\Activitats%20i%20Serveis\Aula%20Municipal%20d'angl&#232;s\AMA%2020-21\Tem&#224;tica%20Cicle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0.48\DADES\DEPARTAMENT%20DE%20PLANIFICACI&#211;_COORDINACI&#211;%20I%20GESTI&#211;%20DE%20PERSONES\Activitats%20i%20Serveis\Aula%20Municipal%20d'angl&#232;s\AMA%2020-21\Tem&#224;tica%20Cicles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0.48\DADES\DEPARTAMENT%20DE%20PLANIFICACI&#211;_COORDINACI&#211;%20I%20GESTI&#211;%20DE%20PERSONES\Activitats%20i%20Serveis\Aula%20Municipal%20d'angl&#232;s\AMA%2020-21\Tem&#224;tica%20Cicles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0.48\DADES\DEPARTAMENT%20DE%20PLANIFICACI&#211;_COORDINACI&#211;%20I%20GESTI&#211;%20DE%20PERSONES\Activitats%20i%20Serveis\Aula%20Municipal%20d'angl&#232;s\AMA%2020-21\Tem&#224;tica%20Cicl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a-ES"/>
  <c:chart>
    <c:title>
      <c:tx>
        <c:rich>
          <a:bodyPr/>
          <a:lstStyle/>
          <a:p>
            <a:pPr>
              <a:defRPr/>
            </a:pPr>
            <a:r>
              <a:rPr lang="en-US"/>
              <a:t>C. INFANTIL </a:t>
            </a:r>
          </a:p>
        </c:rich>
      </c:tx>
      <c:layout>
        <c:manualLayout>
          <c:xMode val="edge"/>
          <c:yMode val="edge"/>
          <c:x val="0.1411388888888889"/>
          <c:y val="5.5555555555555462E-2"/>
        </c:manualLayout>
      </c:layout>
    </c:title>
    <c:plotArea>
      <c:layout>
        <c:manualLayout>
          <c:layoutTarget val="inner"/>
          <c:xMode val="edge"/>
          <c:yMode val="edge"/>
          <c:x val="3.3028652668416446E-2"/>
          <c:y val="0.24062518226888305"/>
          <c:w val="0.45284711286089241"/>
          <c:h val="0.75474518810148872"/>
        </c:manualLayout>
      </c:layout>
      <c:pieChart>
        <c:varyColors val="1"/>
        <c:ser>
          <c:idx val="0"/>
          <c:order val="0"/>
          <c:tx>
            <c:strRef>
              <c:f>CONVENTS!$A$12</c:f>
              <c:strCache>
                <c:ptCount val="1"/>
                <c:pt idx="0">
                  <c:v>C. INFANTIL </c:v>
                </c:pt>
              </c:strCache>
            </c:strRef>
          </c:tx>
          <c:spPr>
            <a:ln w="28575"/>
          </c:spPr>
          <c:dPt>
            <c:idx val="0"/>
            <c:spPr>
              <a:solidFill>
                <a:srgbClr val="92D050"/>
              </a:solidFill>
              <a:ln w="28575"/>
            </c:spPr>
          </c:dPt>
          <c:dPt>
            <c:idx val="1"/>
            <c:spPr>
              <a:solidFill>
                <a:srgbClr val="FFFF00"/>
              </a:solidFill>
              <a:ln w="28575">
                <a:solidFill>
                  <a:schemeClr val="tx2">
                    <a:lumMod val="75000"/>
                  </a:schemeClr>
                </a:solidFill>
              </a:ln>
            </c:spPr>
          </c:dPt>
          <c:dPt>
            <c:idx val="2"/>
            <c:spPr>
              <a:solidFill>
                <a:srgbClr val="FFFF00"/>
              </a:solidFill>
              <a:ln w="28575">
                <a:solidFill>
                  <a:schemeClr val="tx1"/>
                </a:solidFill>
              </a:ln>
            </c:spPr>
          </c:dPt>
          <c:dPt>
            <c:idx val="5"/>
            <c:spPr>
              <a:solidFill>
                <a:srgbClr val="FF0000"/>
              </a:solidFill>
              <a:ln w="28575"/>
            </c:spPr>
          </c:dPt>
          <c:dLbls>
            <c:showVal val="1"/>
            <c:showLeaderLines val="1"/>
          </c:dLbls>
          <c:cat>
            <c:strRef>
              <c:f>CONVENTS!$B$10:$I$11</c:f>
              <c:strCache>
                <c:ptCount val="7"/>
                <c:pt idx="0">
                  <c:v>Activitat física i Esport</c:v>
                </c:pt>
                <c:pt idx="1">
                  <c:v>Arts plàstiques i audiovisuals</c:v>
                </c:pt>
                <c:pt idx="2">
                  <c:v>Expressió (Música, dança, teatre)</c:v>
                </c:pt>
                <c:pt idx="3">
                  <c:v>Ciencia i tecnologia</c:v>
                </c:pt>
                <c:pt idx="4">
                  <c:v>Suport Educatiu</c:v>
                </c:pt>
                <c:pt idx="5">
                  <c:v>Lleure Educatiu</c:v>
                </c:pt>
                <c:pt idx="6">
                  <c:v>Llengua i comunicació</c:v>
                </c:pt>
              </c:strCache>
            </c:strRef>
          </c:cat>
          <c:val>
            <c:numRef>
              <c:f>CONVENTS!$B$12:$I$12</c:f>
              <c:numCache>
                <c:formatCode>_-* #,##0.00\ _€_-;\-* #,##0.00\ _€_-;_-* "-"??\ _€_-;_-@_-</c:formatCode>
                <c:ptCount val="8"/>
                <c:pt idx="0">
                  <c:v>96.969696969696997</c:v>
                </c:pt>
                <c:pt idx="1">
                  <c:v>42.424242424242387</c:v>
                </c:pt>
                <c:pt idx="2">
                  <c:v>42.424242424242387</c:v>
                </c:pt>
                <c:pt idx="3">
                  <c:v>18.181818181818198</c:v>
                </c:pt>
                <c:pt idx="4">
                  <c:v>12.121212121212112</c:v>
                </c:pt>
                <c:pt idx="5">
                  <c:v>27.272727272727241</c:v>
                </c:pt>
                <c:pt idx="6">
                  <c:v>21.21212121212119</c:v>
                </c:pt>
              </c:numCache>
            </c:numRef>
          </c:val>
        </c:ser>
        <c:ser>
          <c:idx val="1"/>
          <c:order val="1"/>
          <c:tx>
            <c:strRef>
              <c:f>CONVENTS!$A$13</c:f>
              <c:strCache>
                <c:ptCount val="1"/>
                <c:pt idx="0">
                  <c:v>C. INICIAL </c:v>
                </c:pt>
              </c:strCache>
            </c:strRef>
          </c:tx>
          <c:cat>
            <c:strRef>
              <c:f>CONVENTS!$B$10:$I$11</c:f>
              <c:strCache>
                <c:ptCount val="7"/>
                <c:pt idx="0">
                  <c:v>Activitat física i Esport</c:v>
                </c:pt>
                <c:pt idx="1">
                  <c:v>Arts plàstiques i audiovisuals</c:v>
                </c:pt>
                <c:pt idx="2">
                  <c:v>Expressió (Música, dança, teatre)</c:v>
                </c:pt>
                <c:pt idx="3">
                  <c:v>Ciencia i tecnologia</c:v>
                </c:pt>
                <c:pt idx="4">
                  <c:v>Suport Educatiu</c:v>
                </c:pt>
                <c:pt idx="5">
                  <c:v>Lleure Educatiu</c:v>
                </c:pt>
                <c:pt idx="6">
                  <c:v>Llengua i comunicació</c:v>
                </c:pt>
              </c:strCache>
            </c:strRef>
          </c:cat>
          <c:val>
            <c:numRef>
              <c:f>CONVENTS!$B$13:$I$13</c:f>
              <c:numCache>
                <c:formatCode>_-* #,##0.00\ _€_-;\-* #,##0.00\ _€_-;_-* "-"??\ _€_-;_-@_-</c:formatCode>
                <c:ptCount val="8"/>
                <c:pt idx="0">
                  <c:v>86.666666666666671</c:v>
                </c:pt>
                <c:pt idx="1">
                  <c:v>26.666666666666668</c:v>
                </c:pt>
                <c:pt idx="2">
                  <c:v>20</c:v>
                </c:pt>
                <c:pt idx="3">
                  <c:v>40</c:v>
                </c:pt>
                <c:pt idx="4">
                  <c:v>0</c:v>
                </c:pt>
                <c:pt idx="5">
                  <c:v>13.333333333333334</c:v>
                </c:pt>
                <c:pt idx="6">
                  <c:v>33.333333333333336</c:v>
                </c:pt>
              </c:numCache>
            </c:numRef>
          </c:val>
        </c:ser>
        <c:ser>
          <c:idx val="2"/>
          <c:order val="2"/>
          <c:tx>
            <c:strRef>
              <c:f>CONVENTS!$A$14</c:f>
              <c:strCache>
                <c:ptCount val="1"/>
                <c:pt idx="0">
                  <c:v>C. MIG</c:v>
                </c:pt>
              </c:strCache>
            </c:strRef>
          </c:tx>
          <c:cat>
            <c:strRef>
              <c:f>CONVENTS!$B$10:$I$11</c:f>
              <c:strCache>
                <c:ptCount val="7"/>
                <c:pt idx="0">
                  <c:v>Activitat física i Esport</c:v>
                </c:pt>
                <c:pt idx="1">
                  <c:v>Arts plàstiques i audiovisuals</c:v>
                </c:pt>
                <c:pt idx="2">
                  <c:v>Expressió (Música, dança, teatre)</c:v>
                </c:pt>
                <c:pt idx="3">
                  <c:v>Ciencia i tecnologia</c:v>
                </c:pt>
                <c:pt idx="4">
                  <c:v>Suport Educatiu</c:v>
                </c:pt>
                <c:pt idx="5">
                  <c:v>Lleure Educatiu</c:v>
                </c:pt>
                <c:pt idx="6">
                  <c:v>Llengua i comunicació</c:v>
                </c:pt>
              </c:strCache>
            </c:strRef>
          </c:cat>
          <c:val>
            <c:numRef>
              <c:f>CONVENTS!$B$14:$I$14</c:f>
              <c:numCache>
                <c:formatCode>_-* #,##0.00\ _€_-;\-* #,##0.00\ _€_-;_-* "-"??\ _€_-;_-@_-</c:formatCode>
                <c:ptCount val="8"/>
                <c:pt idx="0">
                  <c:v>86.956521739130437</c:v>
                </c:pt>
                <c:pt idx="1">
                  <c:v>39.130434782608695</c:v>
                </c:pt>
                <c:pt idx="2">
                  <c:v>21.739130434782609</c:v>
                </c:pt>
                <c:pt idx="3">
                  <c:v>43.478260869565204</c:v>
                </c:pt>
                <c:pt idx="4">
                  <c:v>17.39130434782609</c:v>
                </c:pt>
                <c:pt idx="5">
                  <c:v>30.434782608695652</c:v>
                </c:pt>
                <c:pt idx="6">
                  <c:v>47.826086956521763</c:v>
                </c:pt>
              </c:numCache>
            </c:numRef>
          </c:val>
        </c:ser>
        <c:ser>
          <c:idx val="3"/>
          <c:order val="3"/>
          <c:tx>
            <c:strRef>
              <c:f>CONVENTS!$A$15</c:f>
              <c:strCache>
                <c:ptCount val="1"/>
                <c:pt idx="0">
                  <c:v>C.SUPERIOR</c:v>
                </c:pt>
              </c:strCache>
            </c:strRef>
          </c:tx>
          <c:cat>
            <c:strRef>
              <c:f>CONVENTS!$B$10:$I$11</c:f>
              <c:strCache>
                <c:ptCount val="7"/>
                <c:pt idx="0">
                  <c:v>Activitat física i Esport</c:v>
                </c:pt>
                <c:pt idx="1">
                  <c:v>Arts plàstiques i audiovisuals</c:v>
                </c:pt>
                <c:pt idx="2">
                  <c:v>Expressió (Música, dança, teatre)</c:v>
                </c:pt>
                <c:pt idx="3">
                  <c:v>Ciencia i tecnologia</c:v>
                </c:pt>
                <c:pt idx="4">
                  <c:v>Suport Educatiu</c:v>
                </c:pt>
                <c:pt idx="5">
                  <c:v>Lleure Educatiu</c:v>
                </c:pt>
                <c:pt idx="6">
                  <c:v>Llengua i comunicació</c:v>
                </c:pt>
              </c:strCache>
            </c:strRef>
          </c:cat>
          <c:val>
            <c:numRef>
              <c:f>CONVENTS!$B$15:$I$15</c:f>
              <c:numCache>
                <c:formatCode>_-* #,##0.00\ _€_-;\-* #,##0.00\ _€_-;_-* "-"??\ _€_-;_-@_-</c:formatCode>
                <c:ptCount val="8"/>
                <c:pt idx="0">
                  <c:v>72</c:v>
                </c:pt>
                <c:pt idx="1">
                  <c:v>36</c:v>
                </c:pt>
                <c:pt idx="2">
                  <c:v>48</c:v>
                </c:pt>
                <c:pt idx="3">
                  <c:v>44</c:v>
                </c:pt>
                <c:pt idx="4">
                  <c:v>16</c:v>
                </c:pt>
                <c:pt idx="5">
                  <c:v>24</c:v>
                </c:pt>
                <c:pt idx="6">
                  <c:v>40</c:v>
                </c:pt>
              </c:numCache>
            </c:numRef>
          </c:val>
        </c:ser>
        <c:firstSliceAng val="0"/>
      </c:pieChart>
    </c:plotArea>
    <c:legend>
      <c:legendPos val="r"/>
      <c:legendEntry>
        <c:idx val="7"/>
        <c:delete val="1"/>
      </c:legendEntry>
      <c:layout>
        <c:manualLayout>
          <c:xMode val="edge"/>
          <c:yMode val="edge"/>
          <c:x val="0.53279308836395467"/>
          <c:y val="6.6359474551136874E-2"/>
          <c:w val="0.45609580052493426"/>
          <c:h val="0.9259722222222222"/>
        </c:manualLayout>
      </c:layout>
      <c:txPr>
        <a:bodyPr/>
        <a:lstStyle/>
        <a:p>
          <a:pPr>
            <a:defRPr sz="1200"/>
          </a:pPr>
          <a:endParaRPr lang="ca-ES"/>
        </a:p>
      </c:txPr>
    </c:legend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a-ES"/>
  <c:chart>
    <c:title>
      <c:tx>
        <c:rich>
          <a:bodyPr/>
          <a:lstStyle/>
          <a:p>
            <a:pPr>
              <a:defRPr/>
            </a:pPr>
            <a:r>
              <a:rPr lang="en-US"/>
              <a:t> C. MIG</a:t>
            </a:r>
          </a:p>
        </c:rich>
      </c:tx>
      <c:layout>
        <c:manualLayout>
          <c:xMode val="edge"/>
          <c:yMode val="edge"/>
          <c:x val="0.22434033245844293"/>
          <c:y val="4.6179680940386318E-2"/>
        </c:manualLayout>
      </c:layout>
    </c:title>
    <c:plotArea>
      <c:layout/>
      <c:pieChart>
        <c:varyColors val="1"/>
        <c:ser>
          <c:idx val="0"/>
          <c:order val="0"/>
          <c:tx>
            <c:strRef>
              <c:f>'ECHEGARAY  '!$A$22:$B$22</c:f>
              <c:strCache>
                <c:ptCount val="1"/>
                <c:pt idx="0">
                  <c:v>45 C. MIG</c:v>
                </c:pt>
              </c:strCache>
            </c:strRef>
          </c:tx>
          <c:dPt>
            <c:idx val="0"/>
            <c:spPr>
              <a:solidFill>
                <a:srgbClr val="92D050"/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dPt>
            <c:idx val="6"/>
            <c:spPr>
              <a:solidFill>
                <a:srgbClr val="FF0000"/>
              </a:solidFill>
            </c:spPr>
          </c:dPt>
          <c:dLbls>
            <c:showVal val="1"/>
            <c:showLeaderLines val="1"/>
          </c:dLbls>
          <c:cat>
            <c:strRef>
              <c:f>'ECHEGARAY  '!$C$19:$I$19</c:f>
              <c:strCache>
                <c:ptCount val="7"/>
                <c:pt idx="0">
                  <c:v>Activitat física i Esport</c:v>
                </c:pt>
                <c:pt idx="1">
                  <c:v>Arts plàstiques i audiovisuals</c:v>
                </c:pt>
                <c:pt idx="2">
                  <c:v>Expressió (Música, dança, teatre)</c:v>
                </c:pt>
                <c:pt idx="3">
                  <c:v>Ciencia i tecnologia</c:v>
                </c:pt>
                <c:pt idx="4">
                  <c:v>Suport Educatiu</c:v>
                </c:pt>
                <c:pt idx="5">
                  <c:v>Lleure Educatiu</c:v>
                </c:pt>
                <c:pt idx="6">
                  <c:v>Llengua i comunicació</c:v>
                </c:pt>
              </c:strCache>
            </c:strRef>
          </c:cat>
          <c:val>
            <c:numRef>
              <c:f>'ECHEGARAY  '!$C$22:$I$22</c:f>
              <c:numCache>
                <c:formatCode>0.00</c:formatCode>
                <c:ptCount val="7"/>
                <c:pt idx="0">
                  <c:v>79.661016949152582</c:v>
                </c:pt>
                <c:pt idx="1">
                  <c:v>13.559322033898304</c:v>
                </c:pt>
                <c:pt idx="2">
                  <c:v>23.72881355932202</c:v>
                </c:pt>
                <c:pt idx="3">
                  <c:v>37.288135593220339</c:v>
                </c:pt>
                <c:pt idx="4">
                  <c:v>6.7796610169491558</c:v>
                </c:pt>
                <c:pt idx="5">
                  <c:v>13.559322033898304</c:v>
                </c:pt>
                <c:pt idx="6">
                  <c:v>30.508474576271176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64945975503062114"/>
          <c:y val="8.8539042821158764E-2"/>
          <c:w val="0.33665135608048996"/>
          <c:h val="0.75984450306432194"/>
        </c:manualLayout>
      </c:layout>
    </c:legend>
    <c:plotVisOnly val="1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a-ES"/>
  <c:chart>
    <c:plotArea>
      <c:layout>
        <c:manualLayout>
          <c:layoutTarget val="inner"/>
          <c:xMode val="edge"/>
          <c:yMode val="edge"/>
          <c:x val="0.10004305077213654"/>
          <c:y val="0.22281795825714121"/>
          <c:w val="0.41320322047550273"/>
          <c:h val="0.75046188284255"/>
        </c:manualLayout>
      </c:layout>
      <c:pieChart>
        <c:varyColors val="1"/>
        <c:firstSliceAng val="0"/>
      </c:pieChart>
    </c:plotArea>
    <c:legend>
      <c:legendPos val="r"/>
      <c:layout>
        <c:manualLayout>
          <c:xMode val="edge"/>
          <c:yMode val="edge"/>
          <c:x val="0.60223753280839964"/>
          <c:y val="0.1897685185185185"/>
          <c:w val="0.33665135608048996"/>
          <c:h val="0.74071741032371174"/>
        </c:manualLayout>
      </c:layout>
    </c:legend>
    <c:plotVisOnly val="1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a-ES"/>
  <c:chart>
    <c:title>
      <c:tx>
        <c:rich>
          <a:bodyPr/>
          <a:lstStyle/>
          <a:p>
            <a:pPr>
              <a:defRPr/>
            </a:pPr>
            <a:r>
              <a:rPr lang="en-US"/>
              <a:t>C.SUPERIOR</a:t>
            </a:r>
          </a:p>
        </c:rich>
      </c:tx>
      <c:layout>
        <c:manualLayout>
          <c:xMode val="edge"/>
          <c:yMode val="edge"/>
          <c:x val="0.22472222222222224"/>
          <c:y val="2.7777777777777853E-2"/>
        </c:manualLayout>
      </c:layout>
    </c:title>
    <c:plotArea>
      <c:layout/>
      <c:pieChart>
        <c:varyColors val="1"/>
        <c:ser>
          <c:idx val="0"/>
          <c:order val="0"/>
          <c:tx>
            <c:strRef>
              <c:f>'ECHEGARAY  '!$A$23:$B$23</c:f>
              <c:strCache>
                <c:ptCount val="1"/>
                <c:pt idx="0">
                  <c:v>45 C.SUPERIOR</c:v>
                </c:pt>
              </c:strCache>
            </c:strRef>
          </c:tx>
          <c:dPt>
            <c:idx val="0"/>
            <c:spPr>
              <a:solidFill>
                <a:srgbClr val="92D050"/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dPt>
            <c:idx val="6"/>
            <c:spPr>
              <a:solidFill>
                <a:srgbClr val="FF0000"/>
              </a:solidFill>
            </c:spPr>
          </c:dPt>
          <c:dLbls>
            <c:showVal val="1"/>
            <c:showLeaderLines val="1"/>
          </c:dLbls>
          <c:cat>
            <c:strRef>
              <c:f>'ECHEGARAY  '!$C$19:$I$19</c:f>
              <c:strCache>
                <c:ptCount val="7"/>
                <c:pt idx="0">
                  <c:v>Activitat física i Esport</c:v>
                </c:pt>
                <c:pt idx="1">
                  <c:v>Arts plàstiques i audiovisuals</c:v>
                </c:pt>
                <c:pt idx="2">
                  <c:v>Expressió (Música, dança, teatre)</c:v>
                </c:pt>
                <c:pt idx="3">
                  <c:v>Ciencia i tecnologia</c:v>
                </c:pt>
                <c:pt idx="4">
                  <c:v>Suport Educatiu</c:v>
                </c:pt>
                <c:pt idx="5">
                  <c:v>Lleure Educatiu</c:v>
                </c:pt>
                <c:pt idx="6">
                  <c:v>Llengua i comunicació</c:v>
                </c:pt>
              </c:strCache>
            </c:strRef>
          </c:cat>
          <c:val>
            <c:numRef>
              <c:f>'ECHEGARAY  '!$C$23:$I$23</c:f>
              <c:numCache>
                <c:formatCode>0.00</c:formatCode>
                <c:ptCount val="7"/>
                <c:pt idx="0">
                  <c:v>77.777777777777729</c:v>
                </c:pt>
                <c:pt idx="1">
                  <c:v>13.333333333333334</c:v>
                </c:pt>
                <c:pt idx="2">
                  <c:v>8.8888888888888893</c:v>
                </c:pt>
                <c:pt idx="3">
                  <c:v>35.555555555555557</c:v>
                </c:pt>
                <c:pt idx="4">
                  <c:v>13.333333333333334</c:v>
                </c:pt>
                <c:pt idx="5">
                  <c:v>13.333333333333334</c:v>
                </c:pt>
                <c:pt idx="6">
                  <c:v>26.666666666666668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63001531058617832"/>
          <c:y val="5.5509259259259272E-2"/>
          <c:w val="0.33665135608048996"/>
          <c:h val="0.83793963254593284"/>
        </c:manualLayout>
      </c:layout>
    </c:legend>
    <c:plotVisOnly val="1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a-ES"/>
  <c:chart>
    <c:plotArea>
      <c:layout>
        <c:manualLayout>
          <c:layoutTarget val="inner"/>
          <c:xMode val="edge"/>
          <c:yMode val="edge"/>
          <c:x val="0.10004305077213656"/>
          <c:y val="0.22281795825714121"/>
          <c:w val="0.41320322047550273"/>
          <c:h val="0.75046188284255"/>
        </c:manualLayout>
      </c:layout>
      <c:pieChart>
        <c:varyColors val="1"/>
        <c:firstSliceAng val="0"/>
      </c:pieChart>
    </c:plotArea>
    <c:legend>
      <c:legendPos val="r"/>
      <c:layout>
        <c:manualLayout>
          <c:xMode val="edge"/>
          <c:yMode val="edge"/>
          <c:x val="0.60223753280839964"/>
          <c:y val="0.1897685185185185"/>
          <c:w val="0.33665135608048996"/>
          <c:h val="0.74071741032371186"/>
        </c:manualLayout>
      </c:layout>
    </c:legend>
    <c:plotVisOnly val="1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a-ES"/>
  <c:chart>
    <c:title>
      <c:tx>
        <c:rich>
          <a:bodyPr/>
          <a:lstStyle/>
          <a:p>
            <a:pPr>
              <a:defRPr/>
            </a:pPr>
            <a:r>
              <a:rPr lang="en-US" dirty="0"/>
              <a:t> C. </a:t>
            </a:r>
            <a:r>
              <a:rPr lang="en-US" dirty="0" smtClean="0"/>
              <a:t>INFANTIL </a:t>
            </a:r>
            <a:endParaRPr lang="en-US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13462455482474472"/>
          <c:y val="0.23904149538940136"/>
          <c:w val="0.35738397980748748"/>
          <c:h val="0.76095850461059944"/>
        </c:manualLayout>
      </c:layout>
      <c:pieChart>
        <c:varyColors val="1"/>
        <c:ser>
          <c:idx val="0"/>
          <c:order val="0"/>
          <c:tx>
            <c:strRef>
              <c:f>J.R.JIMENEZ!$A$11:$B$11</c:f>
              <c:strCache>
                <c:ptCount val="1"/>
                <c:pt idx="0">
                  <c:v>C.SUPERIOR C. INFANITL </c:v>
                </c:pt>
              </c:strCache>
            </c:strRef>
          </c:tx>
          <c:dPt>
            <c:idx val="0"/>
            <c:spPr>
              <a:solidFill>
                <a:srgbClr val="92D05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FFFF00"/>
              </a:solidFill>
            </c:spPr>
          </c:dPt>
          <c:dLbls>
            <c:showVal val="1"/>
            <c:showLeaderLines val="1"/>
          </c:dLbls>
          <c:cat>
            <c:strRef>
              <c:f>J.R.JIMENEZ!$C$10:$K$10</c:f>
              <c:strCache>
                <c:ptCount val="7"/>
                <c:pt idx="0">
                  <c:v>Activitat física i Esport</c:v>
                </c:pt>
                <c:pt idx="1">
                  <c:v>Arts plàstiques i audiovisuals</c:v>
                </c:pt>
                <c:pt idx="2">
                  <c:v>Expressió (Música, dança, teatre)</c:v>
                </c:pt>
                <c:pt idx="3">
                  <c:v>Ciencia i tecnologia</c:v>
                </c:pt>
                <c:pt idx="4">
                  <c:v>Suport Educatiu</c:v>
                </c:pt>
                <c:pt idx="5">
                  <c:v>Lleure Educatiu</c:v>
                </c:pt>
                <c:pt idx="6">
                  <c:v>Llengua i comunicació</c:v>
                </c:pt>
              </c:strCache>
            </c:strRef>
          </c:cat>
          <c:val>
            <c:numRef>
              <c:f>J.R.JIMENEZ!$C$11:$K$11</c:f>
              <c:numCache>
                <c:formatCode>0.00</c:formatCode>
                <c:ptCount val="9"/>
                <c:pt idx="0">
                  <c:v>91.489361702127653</c:v>
                </c:pt>
                <c:pt idx="1">
                  <c:v>34.042553191489361</c:v>
                </c:pt>
                <c:pt idx="2">
                  <c:v>54.255319148936209</c:v>
                </c:pt>
                <c:pt idx="3">
                  <c:v>30.851063829787233</c:v>
                </c:pt>
                <c:pt idx="4">
                  <c:v>9.5744680851063837</c:v>
                </c:pt>
                <c:pt idx="5">
                  <c:v>17.021276595744681</c:v>
                </c:pt>
                <c:pt idx="6">
                  <c:v>17.021276595744681</c:v>
                </c:pt>
              </c:numCache>
            </c:numRef>
          </c:val>
        </c:ser>
        <c:firstSliceAng val="0"/>
      </c:pieChart>
    </c:plotArea>
    <c:legend>
      <c:legendPos val="r"/>
      <c:legendEntry>
        <c:idx val="7"/>
        <c:delete val="1"/>
      </c:legendEntry>
      <c:legendEntry>
        <c:idx val="8"/>
        <c:delete val="1"/>
      </c:legendEntry>
      <c:layout>
        <c:manualLayout>
          <c:xMode val="edge"/>
          <c:yMode val="edge"/>
          <c:x val="0.65923667657401408"/>
          <c:y val="0.19996354571714262"/>
          <c:w val="0.32887325877649048"/>
          <c:h val="0.72342135596044888"/>
        </c:manualLayout>
      </c:layout>
      <c:txPr>
        <a:bodyPr/>
        <a:lstStyle/>
        <a:p>
          <a:pPr>
            <a:defRPr sz="1100"/>
          </a:pPr>
          <a:endParaRPr lang="ca-ES"/>
        </a:p>
      </c:txPr>
    </c:legend>
    <c:plotVisOnly val="1"/>
  </c:chart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a-ES"/>
  <c:chart>
    <c:title>
      <c:tx>
        <c:rich>
          <a:bodyPr/>
          <a:lstStyle/>
          <a:p>
            <a:pPr>
              <a:defRPr/>
            </a:pPr>
            <a:r>
              <a:rPr lang="en-US"/>
              <a:t> C. INICIAL </a:t>
            </a:r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J.R.JIMENEZ!$A$12:$B$12</c:f>
              <c:strCache>
                <c:ptCount val="1"/>
                <c:pt idx="0">
                  <c:v>C.SUPERIOR C. INICIAL </c:v>
                </c:pt>
              </c:strCache>
            </c:strRef>
          </c:tx>
          <c:dPt>
            <c:idx val="0"/>
            <c:spPr>
              <a:solidFill>
                <a:srgbClr val="92D050"/>
              </a:solidFill>
            </c:spPr>
          </c:dPt>
          <c:dPt>
            <c:idx val="2"/>
            <c:spPr>
              <a:solidFill>
                <a:srgbClr val="FFFF00"/>
              </a:solidFill>
            </c:spPr>
          </c:dPt>
          <c:dPt>
            <c:idx val="3"/>
            <c:spPr>
              <a:solidFill>
                <a:srgbClr val="FF0000"/>
              </a:solidFill>
            </c:spPr>
          </c:dPt>
          <c:dLbls>
            <c:showVal val="1"/>
            <c:showLeaderLines val="1"/>
          </c:dLbls>
          <c:cat>
            <c:strRef>
              <c:f>J.R.JIMENEZ!$C$10:$K$10</c:f>
              <c:strCache>
                <c:ptCount val="7"/>
                <c:pt idx="0">
                  <c:v>Activitat física i Esport</c:v>
                </c:pt>
                <c:pt idx="1">
                  <c:v>Arts plàstiques i audiovisuals</c:v>
                </c:pt>
                <c:pt idx="2">
                  <c:v>Expressió (Música, dança, teatre)</c:v>
                </c:pt>
                <c:pt idx="3">
                  <c:v>Ciencia i tecnologia</c:v>
                </c:pt>
                <c:pt idx="4">
                  <c:v>Suport Educatiu</c:v>
                </c:pt>
                <c:pt idx="5">
                  <c:v>Lleure Educatiu</c:v>
                </c:pt>
                <c:pt idx="6">
                  <c:v>Llengua i comunicació</c:v>
                </c:pt>
              </c:strCache>
            </c:strRef>
          </c:cat>
          <c:val>
            <c:numRef>
              <c:f>J.R.JIMENEZ!$C$12:$K$12</c:f>
              <c:numCache>
                <c:formatCode>0.00</c:formatCode>
                <c:ptCount val="9"/>
                <c:pt idx="0">
                  <c:v>78.181818181818187</c:v>
                </c:pt>
                <c:pt idx="1">
                  <c:v>40</c:v>
                </c:pt>
                <c:pt idx="2">
                  <c:v>47.272727272727273</c:v>
                </c:pt>
                <c:pt idx="3">
                  <c:v>45.454545454545418</c:v>
                </c:pt>
                <c:pt idx="4">
                  <c:v>18.181818181818198</c:v>
                </c:pt>
                <c:pt idx="5">
                  <c:v>30.90909090909091</c:v>
                </c:pt>
                <c:pt idx="6">
                  <c:v>29.090909090909086</c:v>
                </c:pt>
              </c:numCache>
            </c:numRef>
          </c:val>
        </c:ser>
        <c:firstSliceAng val="0"/>
      </c:pieChart>
    </c:plotArea>
    <c:legend>
      <c:legendPos val="r"/>
      <c:layout/>
      <c:txPr>
        <a:bodyPr/>
        <a:lstStyle/>
        <a:p>
          <a:pPr>
            <a:defRPr sz="1100"/>
          </a:pPr>
          <a:endParaRPr lang="ca-ES"/>
        </a:p>
      </c:txPr>
    </c:legend>
    <c:plotVisOnly val="1"/>
  </c:chart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a-E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C</a:t>
            </a:r>
            <a:r>
              <a:rPr lang="en-US" dirty="0"/>
              <a:t>. MIG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7070647419072638"/>
          <c:y val="0.22934747739865838"/>
          <c:w val="0.38860258092738448"/>
          <c:h val="0.64767096821230674"/>
        </c:manualLayout>
      </c:layout>
      <c:pieChart>
        <c:varyColors val="1"/>
        <c:ser>
          <c:idx val="0"/>
          <c:order val="0"/>
          <c:tx>
            <c:strRef>
              <c:f>J.R.JIMENEZ!$A$13:$B$13</c:f>
              <c:strCache>
                <c:ptCount val="1"/>
                <c:pt idx="0">
                  <c:v>C.SUPERIOR C. MIG</c:v>
                </c:pt>
              </c:strCache>
            </c:strRef>
          </c:tx>
          <c:dPt>
            <c:idx val="0"/>
            <c:spPr>
              <a:solidFill>
                <a:srgbClr val="92D050"/>
              </a:solidFill>
            </c:spPr>
          </c:dPt>
          <c:dPt>
            <c:idx val="2"/>
            <c:spPr>
              <a:solidFill>
                <a:srgbClr val="FFFF00"/>
              </a:solidFill>
            </c:spPr>
          </c:dPt>
          <c:dPt>
            <c:idx val="3"/>
            <c:spPr>
              <a:solidFill>
                <a:srgbClr val="FF0000"/>
              </a:solidFill>
            </c:spPr>
          </c:dPt>
          <c:dLbls>
            <c:showVal val="1"/>
            <c:showLeaderLines val="1"/>
          </c:dLbls>
          <c:cat>
            <c:strRef>
              <c:f>J.R.JIMENEZ!$C$10:$K$10</c:f>
              <c:strCache>
                <c:ptCount val="7"/>
                <c:pt idx="0">
                  <c:v>Activitat física i Esport</c:v>
                </c:pt>
                <c:pt idx="1">
                  <c:v>Arts plàstiques i audiovisuals</c:v>
                </c:pt>
                <c:pt idx="2">
                  <c:v>Expressió (Música, dança, teatre)</c:v>
                </c:pt>
                <c:pt idx="3">
                  <c:v>Ciencia i tecnologia</c:v>
                </c:pt>
                <c:pt idx="4">
                  <c:v>Suport Educatiu</c:v>
                </c:pt>
                <c:pt idx="5">
                  <c:v>Lleure Educatiu</c:v>
                </c:pt>
                <c:pt idx="6">
                  <c:v>Llengua i comunicació</c:v>
                </c:pt>
              </c:strCache>
            </c:strRef>
          </c:cat>
          <c:val>
            <c:numRef>
              <c:f>J.R.JIMENEZ!$C$13:$K$13</c:f>
              <c:numCache>
                <c:formatCode>General</c:formatCode>
                <c:ptCount val="9"/>
                <c:pt idx="0">
                  <c:v>57.5</c:v>
                </c:pt>
                <c:pt idx="1">
                  <c:v>25</c:v>
                </c:pt>
                <c:pt idx="2">
                  <c:v>42.5</c:v>
                </c:pt>
                <c:pt idx="3">
                  <c:v>37.5</c:v>
                </c:pt>
                <c:pt idx="4">
                  <c:v>12.5</c:v>
                </c:pt>
                <c:pt idx="5">
                  <c:v>25</c:v>
                </c:pt>
                <c:pt idx="6">
                  <c:v>22.5</c:v>
                </c:pt>
              </c:numCache>
            </c:numRef>
          </c:val>
        </c:ser>
        <c:firstSliceAng val="0"/>
      </c:pieChart>
    </c:plotArea>
    <c:legend>
      <c:legendPos val="r"/>
      <c:layout/>
      <c:txPr>
        <a:bodyPr/>
        <a:lstStyle/>
        <a:p>
          <a:pPr>
            <a:defRPr sz="1100"/>
          </a:pPr>
          <a:endParaRPr lang="ca-ES"/>
        </a:p>
      </c:txPr>
    </c:legend>
    <c:plotVisOnly val="1"/>
  </c:chart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a-ES"/>
  <c:chart>
    <c:title>
      <c:tx>
        <c:rich>
          <a:bodyPr/>
          <a:lstStyle/>
          <a:p>
            <a:pPr>
              <a:defRPr/>
            </a:pPr>
            <a:r>
              <a:rPr lang="en-US"/>
              <a:t> C.SUPERIOR</a:t>
            </a:r>
          </a:p>
        </c:rich>
      </c:tx>
      <c:layout>
        <c:manualLayout>
          <c:xMode val="edge"/>
          <c:yMode val="edge"/>
          <c:x val="0.16351377952755905"/>
          <c:y val="6.4814814814814908E-2"/>
        </c:manualLayout>
      </c:layout>
    </c:title>
    <c:plotArea>
      <c:layout>
        <c:manualLayout>
          <c:layoutTarget val="inner"/>
          <c:xMode val="edge"/>
          <c:yMode val="edge"/>
          <c:x val="9.8296176967991228E-2"/>
          <c:y val="0.23063475751371537"/>
          <c:w val="0.42687868786184308"/>
          <c:h val="0.73179203633458811"/>
        </c:manualLayout>
      </c:layout>
      <c:pieChart>
        <c:varyColors val="1"/>
        <c:ser>
          <c:idx val="0"/>
          <c:order val="0"/>
          <c:tx>
            <c:strRef>
              <c:f>J.R.JIMENEZ!$A$14:$B$14</c:f>
              <c:strCache>
                <c:ptCount val="1"/>
                <c:pt idx="0">
                  <c:v>C.SUPERIOR C.SUPERIOR</c:v>
                </c:pt>
              </c:strCache>
            </c:strRef>
          </c:tx>
          <c:dPt>
            <c:idx val="0"/>
            <c:spPr>
              <a:solidFill>
                <a:srgbClr val="92D050"/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dPt>
            <c:idx val="5"/>
            <c:spPr>
              <a:solidFill>
                <a:srgbClr val="FF0000"/>
              </a:solidFill>
            </c:spPr>
          </c:dPt>
          <c:dPt>
            <c:idx val="6"/>
            <c:spPr>
              <a:solidFill>
                <a:srgbClr val="FF0000"/>
              </a:solidFill>
            </c:spPr>
          </c:dPt>
          <c:dLbls>
            <c:showVal val="1"/>
            <c:showLeaderLines val="1"/>
          </c:dLbls>
          <c:cat>
            <c:strRef>
              <c:f>J.R.JIMENEZ!$C$10:$K$10</c:f>
              <c:strCache>
                <c:ptCount val="7"/>
                <c:pt idx="0">
                  <c:v>Activitat física i Esport</c:v>
                </c:pt>
                <c:pt idx="1">
                  <c:v>Arts plàstiques i audiovisuals</c:v>
                </c:pt>
                <c:pt idx="2">
                  <c:v>Expressió (Música, dança, teatre)</c:v>
                </c:pt>
                <c:pt idx="3">
                  <c:v>Ciencia i tecnologia</c:v>
                </c:pt>
                <c:pt idx="4">
                  <c:v>Suport Educatiu</c:v>
                </c:pt>
                <c:pt idx="5">
                  <c:v>Lleure Educatiu</c:v>
                </c:pt>
                <c:pt idx="6">
                  <c:v>Llengua i comunicació</c:v>
                </c:pt>
              </c:strCache>
            </c:strRef>
          </c:cat>
          <c:val>
            <c:numRef>
              <c:f>J.R.JIMENEZ!$C$14:$K$14</c:f>
              <c:numCache>
                <c:formatCode>0.00</c:formatCode>
                <c:ptCount val="9"/>
                <c:pt idx="0">
                  <c:v>70.588235294117666</c:v>
                </c:pt>
                <c:pt idx="1">
                  <c:v>29.411764705882351</c:v>
                </c:pt>
                <c:pt idx="2">
                  <c:v>23.529411764705884</c:v>
                </c:pt>
                <c:pt idx="3">
                  <c:v>55.882352941176492</c:v>
                </c:pt>
                <c:pt idx="4">
                  <c:v>11.764705882352942</c:v>
                </c:pt>
                <c:pt idx="5">
                  <c:v>29.411764705882351</c:v>
                </c:pt>
                <c:pt idx="6">
                  <c:v>29.411764705882351</c:v>
                </c:pt>
              </c:numCache>
            </c:numRef>
          </c:val>
        </c:ser>
        <c:firstSliceAng val="0"/>
      </c:pieChart>
    </c:plotArea>
    <c:legend>
      <c:legendPos val="r"/>
      <c:legendEntry>
        <c:idx val="7"/>
        <c:delete val="1"/>
      </c:legendEntry>
      <c:legendEntry>
        <c:idx val="8"/>
        <c:delete val="1"/>
      </c:legendEntry>
      <c:layout>
        <c:manualLayout>
          <c:xMode val="edge"/>
          <c:yMode val="edge"/>
          <c:x val="0.66057086614173299"/>
          <c:y val="0.16199074074074074"/>
          <c:w val="0.33665135608048996"/>
          <c:h val="0.83793963254593273"/>
        </c:manualLayout>
      </c:layout>
      <c:txPr>
        <a:bodyPr/>
        <a:lstStyle/>
        <a:p>
          <a:pPr>
            <a:defRPr sz="1100"/>
          </a:pPr>
          <a:endParaRPr lang="ca-ES"/>
        </a:p>
      </c:txPr>
    </c:legend>
    <c:plotVisOnly val="1"/>
  </c:chart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a-ES"/>
  <c:chart>
    <c:plotArea>
      <c:layout>
        <c:manualLayout>
          <c:layoutTarget val="inner"/>
          <c:xMode val="edge"/>
          <c:yMode val="edge"/>
          <c:x val="0.10004305077213657"/>
          <c:y val="0.22281795825714121"/>
          <c:w val="0.41320322047550273"/>
          <c:h val="0.75046188284255"/>
        </c:manualLayout>
      </c:layout>
      <c:pieChart>
        <c:varyColors val="1"/>
        <c:firstSliceAng val="0"/>
      </c:pieChart>
    </c:plotArea>
    <c:legend>
      <c:legendPos val="r"/>
      <c:layout>
        <c:manualLayout>
          <c:xMode val="edge"/>
          <c:yMode val="edge"/>
          <c:x val="0.60223753280839964"/>
          <c:y val="0.1897685185185185"/>
          <c:w val="0.33665135608048996"/>
          <c:h val="0.74071741032371208"/>
        </c:manualLayout>
      </c:layout>
    </c:legend>
    <c:plotVisOnly val="1"/>
  </c:chart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a-ES"/>
  <c:chart>
    <c:title>
      <c:layout/>
    </c:title>
    <c:plotArea>
      <c:layout>
        <c:manualLayout>
          <c:layoutTarget val="inner"/>
          <c:xMode val="edge"/>
          <c:yMode val="edge"/>
          <c:x val="0.13227714067435581"/>
          <c:y val="0.23063475751371537"/>
          <c:w val="0.37509292520309839"/>
          <c:h val="0.72339349860597535"/>
        </c:manualLayout>
      </c:layout>
      <c:pieChart>
        <c:varyColors val="1"/>
        <c:ser>
          <c:idx val="0"/>
          <c:order val="0"/>
          <c:tx>
            <c:strRef>
              <c:f>L.ANGLADA!$A$12</c:f>
              <c:strCache>
                <c:ptCount val="1"/>
                <c:pt idx="0">
                  <c:v>C. INFANTIL </c:v>
                </c:pt>
              </c:strCache>
            </c:strRef>
          </c:tx>
          <c:dPt>
            <c:idx val="0"/>
            <c:spPr>
              <a:solidFill>
                <a:srgbClr val="92D05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FFFF00"/>
              </a:solidFill>
            </c:spPr>
          </c:dPt>
          <c:dLbls>
            <c:showVal val="1"/>
            <c:showLeaderLines val="1"/>
          </c:dLbls>
          <c:cat>
            <c:strRef>
              <c:f>L.ANGLADA!$B$10:$I$10</c:f>
              <c:strCache>
                <c:ptCount val="7"/>
                <c:pt idx="0">
                  <c:v>Activitat física i Esport</c:v>
                </c:pt>
                <c:pt idx="1">
                  <c:v>Arts plàstiques i audiovisuals</c:v>
                </c:pt>
                <c:pt idx="2">
                  <c:v>Expressió (Música, dança, teatre)</c:v>
                </c:pt>
                <c:pt idx="3">
                  <c:v>Ciencia i tecnologia</c:v>
                </c:pt>
                <c:pt idx="4">
                  <c:v>Suport Educatiu</c:v>
                </c:pt>
                <c:pt idx="5">
                  <c:v>Lleure Educatiu</c:v>
                </c:pt>
                <c:pt idx="6">
                  <c:v>Llengua i comunicació</c:v>
                </c:pt>
              </c:strCache>
            </c:strRef>
          </c:cat>
          <c:val>
            <c:numRef>
              <c:f>L.ANGLADA!$B$12:$I$12</c:f>
              <c:numCache>
                <c:formatCode>0.00</c:formatCode>
                <c:ptCount val="8"/>
                <c:pt idx="0">
                  <c:v>76.811594202898547</c:v>
                </c:pt>
                <c:pt idx="1">
                  <c:v>36.231884057970994</c:v>
                </c:pt>
                <c:pt idx="2">
                  <c:v>63.768115942029063</c:v>
                </c:pt>
                <c:pt idx="3">
                  <c:v>24.637681159420303</c:v>
                </c:pt>
                <c:pt idx="4">
                  <c:v>10.144927536231879</c:v>
                </c:pt>
                <c:pt idx="5">
                  <c:v>24.637681159420303</c:v>
                </c:pt>
                <c:pt idx="6">
                  <c:v>36.231884057970994</c:v>
                </c:pt>
              </c:numCache>
            </c:numRef>
          </c:val>
        </c:ser>
        <c:firstSliceAng val="0"/>
      </c:pieChart>
    </c:plotArea>
    <c:legend>
      <c:legendPos val="r"/>
      <c:layout/>
      <c:txPr>
        <a:bodyPr/>
        <a:lstStyle/>
        <a:p>
          <a:pPr>
            <a:defRPr sz="1100"/>
          </a:pPr>
          <a:endParaRPr lang="ca-E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a-ES"/>
  <c:chart>
    <c:title>
      <c:layout>
        <c:manualLayout>
          <c:xMode val="edge"/>
          <c:yMode val="edge"/>
          <c:x val="0.29347222222222258"/>
          <c:y val="3.2407407407407447E-2"/>
        </c:manualLayout>
      </c:layout>
    </c:title>
    <c:plotArea>
      <c:layout/>
      <c:pieChart>
        <c:varyColors val="1"/>
        <c:ser>
          <c:idx val="0"/>
          <c:order val="0"/>
          <c:tx>
            <c:strRef>
              <c:f>CONVENTS!$A$13</c:f>
              <c:strCache>
                <c:ptCount val="1"/>
                <c:pt idx="0">
                  <c:v>C. INICIAL </c:v>
                </c:pt>
              </c:strCache>
            </c:strRef>
          </c:tx>
          <c:dPt>
            <c:idx val="0"/>
            <c:spPr>
              <a:solidFill>
                <a:srgbClr val="92D050"/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dPt>
            <c:idx val="6"/>
            <c:spPr>
              <a:solidFill>
                <a:srgbClr val="FF0000"/>
              </a:solidFill>
            </c:spPr>
          </c:dPt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Lbl>
              <c:idx val="3"/>
              <c:layout/>
              <c:showVal val="1"/>
            </c:dLbl>
            <c:dLbl>
              <c:idx val="5"/>
              <c:layout/>
              <c:showVal val="1"/>
            </c:dLbl>
            <c:dLbl>
              <c:idx val="6"/>
              <c:layout/>
              <c:showVal val="1"/>
            </c:dLbl>
            <c:delete val="1"/>
          </c:dLbls>
          <c:cat>
            <c:strRef>
              <c:f>CONVENTS!$B$10:$H$10</c:f>
              <c:strCache>
                <c:ptCount val="7"/>
                <c:pt idx="0">
                  <c:v>Activitat física i Esport</c:v>
                </c:pt>
                <c:pt idx="1">
                  <c:v>Arts plàstiques i audiovisuals</c:v>
                </c:pt>
                <c:pt idx="2">
                  <c:v>Expressió (Música, dança, teatre)</c:v>
                </c:pt>
                <c:pt idx="3">
                  <c:v>Ciencia i tecnologia</c:v>
                </c:pt>
                <c:pt idx="4">
                  <c:v>Suport Educatiu</c:v>
                </c:pt>
                <c:pt idx="5">
                  <c:v>Lleure Educatiu</c:v>
                </c:pt>
                <c:pt idx="6">
                  <c:v>Llengua i comunicació</c:v>
                </c:pt>
              </c:strCache>
            </c:strRef>
          </c:cat>
          <c:val>
            <c:numRef>
              <c:f>CONVENTS!$B$13:$H$13</c:f>
              <c:numCache>
                <c:formatCode>_-* #,##0.00\ _€_-;\-* #,##0.00\ _€_-;_-* "-"??\ _€_-;_-@_-</c:formatCode>
                <c:ptCount val="7"/>
                <c:pt idx="0">
                  <c:v>86.666666666666671</c:v>
                </c:pt>
                <c:pt idx="1">
                  <c:v>26.666666666666668</c:v>
                </c:pt>
                <c:pt idx="2">
                  <c:v>20</c:v>
                </c:pt>
                <c:pt idx="3">
                  <c:v>40</c:v>
                </c:pt>
                <c:pt idx="4">
                  <c:v>0</c:v>
                </c:pt>
                <c:pt idx="5">
                  <c:v>13.333333333333334</c:v>
                </c:pt>
                <c:pt idx="6">
                  <c:v>33.333333333333336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63001531058617788"/>
          <c:y val="9.2546296296296418E-2"/>
          <c:w val="0.33665135608048996"/>
          <c:h val="0.83793963254593262"/>
        </c:manualLayout>
      </c:layout>
    </c:legend>
    <c:plotVisOnly val="1"/>
  </c:chart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a-ES"/>
  <c:chart>
    <c:plotArea>
      <c:layout>
        <c:manualLayout>
          <c:layoutTarget val="inner"/>
          <c:xMode val="edge"/>
          <c:yMode val="edge"/>
          <c:x val="0.10004305077213659"/>
          <c:y val="0.22281795825714121"/>
          <c:w val="0.41320322047550273"/>
          <c:h val="0.75046188284255"/>
        </c:manualLayout>
      </c:layout>
      <c:pieChart>
        <c:varyColors val="1"/>
        <c:firstSliceAng val="0"/>
      </c:pieChart>
    </c:plotArea>
    <c:legend>
      <c:legendPos val="r"/>
      <c:layout>
        <c:manualLayout>
          <c:xMode val="edge"/>
          <c:yMode val="edge"/>
          <c:x val="0.60223753280839964"/>
          <c:y val="0.1897685185185185"/>
          <c:w val="0.33665135608048996"/>
          <c:h val="0.7407174103237123"/>
        </c:manualLayout>
      </c:layout>
    </c:legend>
    <c:plotVisOnly val="1"/>
  </c:chart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a-ES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L.ANGLADA!$A$13</c:f>
              <c:strCache>
                <c:ptCount val="1"/>
                <c:pt idx="0">
                  <c:v>C. INICIAL </c:v>
                </c:pt>
              </c:strCache>
            </c:strRef>
          </c:tx>
          <c:dPt>
            <c:idx val="0"/>
            <c:spPr>
              <a:solidFill>
                <a:srgbClr val="92D050"/>
              </a:solidFill>
            </c:spPr>
          </c:dPt>
          <c:dPt>
            <c:idx val="1"/>
            <c:spPr>
              <a:solidFill>
                <a:schemeClr val="accent1">
                  <a:lumMod val="75000"/>
                </a:schemeClr>
              </a:solidFill>
            </c:spPr>
          </c:dPt>
          <c:dPt>
            <c:idx val="2"/>
            <c:spPr>
              <a:solidFill>
                <a:srgbClr val="FFFF00"/>
              </a:solidFill>
            </c:spPr>
          </c:dPt>
          <c:dPt>
            <c:idx val="3"/>
            <c:spPr>
              <a:solidFill>
                <a:srgbClr val="FF0000"/>
              </a:solidFill>
            </c:spPr>
          </c:dPt>
          <c:dLbls>
            <c:showVal val="1"/>
            <c:showLeaderLines val="1"/>
          </c:dLbls>
          <c:cat>
            <c:strRef>
              <c:f>L.ANGLADA!$B$10:$I$10</c:f>
              <c:strCache>
                <c:ptCount val="7"/>
                <c:pt idx="0">
                  <c:v>Activitat física i Esport</c:v>
                </c:pt>
                <c:pt idx="1">
                  <c:v>Arts plàstiques i audiovisuals</c:v>
                </c:pt>
                <c:pt idx="2">
                  <c:v>Expressió (Música, dança, teatre)</c:v>
                </c:pt>
                <c:pt idx="3">
                  <c:v>Ciencia i tecnologia</c:v>
                </c:pt>
                <c:pt idx="4">
                  <c:v>Suport Educatiu</c:v>
                </c:pt>
                <c:pt idx="5">
                  <c:v>Lleure Educatiu</c:v>
                </c:pt>
                <c:pt idx="6">
                  <c:v>Llengua i comunicació</c:v>
                </c:pt>
              </c:strCache>
            </c:strRef>
          </c:cat>
          <c:val>
            <c:numRef>
              <c:f>L.ANGLADA!$B$13:$I$13</c:f>
              <c:numCache>
                <c:formatCode>General</c:formatCode>
                <c:ptCount val="8"/>
                <c:pt idx="0">
                  <c:v>87.5</c:v>
                </c:pt>
                <c:pt idx="1">
                  <c:v>37.5</c:v>
                </c:pt>
                <c:pt idx="2">
                  <c:v>50</c:v>
                </c:pt>
                <c:pt idx="3">
                  <c:v>40</c:v>
                </c:pt>
                <c:pt idx="4">
                  <c:v>12.5</c:v>
                </c:pt>
                <c:pt idx="5">
                  <c:v>17.5</c:v>
                </c:pt>
                <c:pt idx="6">
                  <c:v>20</c:v>
                </c:pt>
              </c:numCache>
            </c:numRef>
          </c:val>
        </c:ser>
        <c:firstSliceAng val="0"/>
      </c:pieChart>
    </c:plotArea>
    <c:legend>
      <c:legendPos val="r"/>
      <c:layout/>
      <c:txPr>
        <a:bodyPr/>
        <a:lstStyle/>
        <a:p>
          <a:pPr>
            <a:defRPr sz="1100"/>
          </a:pPr>
          <a:endParaRPr lang="ca-ES"/>
        </a:p>
      </c:txPr>
    </c:legend>
    <c:plotVisOnly val="1"/>
  </c:chart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a-ES"/>
  <c:chart>
    <c:plotArea>
      <c:layout>
        <c:manualLayout>
          <c:layoutTarget val="inner"/>
          <c:xMode val="edge"/>
          <c:yMode val="edge"/>
          <c:x val="0.1000430507721366"/>
          <c:y val="0.22281795825714121"/>
          <c:w val="0.41320322047550273"/>
          <c:h val="0.75046188284255"/>
        </c:manualLayout>
      </c:layout>
      <c:pieChart>
        <c:varyColors val="1"/>
        <c:firstSliceAng val="0"/>
      </c:pieChart>
    </c:plotArea>
    <c:legend>
      <c:legendPos val="r"/>
      <c:layout>
        <c:manualLayout>
          <c:xMode val="edge"/>
          <c:yMode val="edge"/>
          <c:x val="0.60223753280839964"/>
          <c:y val="0.1897685185185185"/>
          <c:w val="0.33665135608048996"/>
          <c:h val="0.74071741032371252"/>
        </c:manualLayout>
      </c:layout>
    </c:legend>
    <c:plotVisOnly val="1"/>
  </c:chart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a-ES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L.ANGLADA!$A$14</c:f>
              <c:strCache>
                <c:ptCount val="1"/>
                <c:pt idx="0">
                  <c:v>C. MIG</c:v>
                </c:pt>
              </c:strCache>
            </c:strRef>
          </c:tx>
          <c:dPt>
            <c:idx val="0"/>
            <c:spPr>
              <a:solidFill>
                <a:srgbClr val="92D050"/>
              </a:solidFill>
            </c:spPr>
          </c:dPt>
          <c:dPt>
            <c:idx val="1"/>
            <c:spPr>
              <a:solidFill>
                <a:srgbClr val="FFFF00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92D050"/>
              </a:solidFill>
            </c:spPr>
          </c:dPt>
          <c:dPt>
            <c:idx val="6"/>
            <c:spPr>
              <a:solidFill>
                <a:schemeClr val="accent1">
                  <a:lumMod val="60000"/>
                  <a:lumOff val="40000"/>
                </a:schemeClr>
              </a:solidFill>
            </c:spPr>
          </c:dPt>
          <c:dLbls>
            <c:showVal val="1"/>
            <c:showLeaderLines val="1"/>
          </c:dLbls>
          <c:cat>
            <c:strRef>
              <c:f>L.ANGLADA!$B$10:$I$10</c:f>
              <c:strCache>
                <c:ptCount val="7"/>
                <c:pt idx="0">
                  <c:v>Activitat física i Esport</c:v>
                </c:pt>
                <c:pt idx="1">
                  <c:v>Arts plàstiques i audiovisuals</c:v>
                </c:pt>
                <c:pt idx="2">
                  <c:v>Expressió (Música, dança, teatre)</c:v>
                </c:pt>
                <c:pt idx="3">
                  <c:v>Ciencia i tecnologia</c:v>
                </c:pt>
                <c:pt idx="4">
                  <c:v>Suport Educatiu</c:v>
                </c:pt>
                <c:pt idx="5">
                  <c:v>Lleure Educatiu</c:v>
                </c:pt>
                <c:pt idx="6">
                  <c:v>Llengua i comunicació</c:v>
                </c:pt>
              </c:strCache>
            </c:strRef>
          </c:cat>
          <c:val>
            <c:numRef>
              <c:f>L.ANGLADA!$B$14:$I$14</c:f>
              <c:numCache>
                <c:formatCode>0.00</c:formatCode>
                <c:ptCount val="8"/>
                <c:pt idx="0">
                  <c:v>63.333333333333336</c:v>
                </c:pt>
                <c:pt idx="1">
                  <c:v>40</c:v>
                </c:pt>
                <c:pt idx="2">
                  <c:v>36.666666666666622</c:v>
                </c:pt>
                <c:pt idx="3">
                  <c:v>63.333333333333336</c:v>
                </c:pt>
                <c:pt idx="4">
                  <c:v>13.333333333333334</c:v>
                </c:pt>
                <c:pt idx="5">
                  <c:v>10</c:v>
                </c:pt>
                <c:pt idx="6">
                  <c:v>33.333333333333336</c:v>
                </c:pt>
              </c:numCache>
            </c:numRef>
          </c:val>
        </c:ser>
        <c:firstSliceAng val="0"/>
      </c:pieChart>
    </c:plotArea>
    <c:legend>
      <c:legendPos val="r"/>
      <c:legendEntry>
        <c:idx val="7"/>
        <c:delete val="1"/>
      </c:legendEntry>
      <c:layout>
        <c:manualLayout>
          <c:xMode val="edge"/>
          <c:yMode val="edge"/>
          <c:x val="0.6522375328083998"/>
          <c:y val="0.16199074074074071"/>
          <c:w val="0.33665135608048996"/>
          <c:h val="0.83793963254593273"/>
        </c:manualLayout>
      </c:layout>
      <c:txPr>
        <a:bodyPr/>
        <a:lstStyle/>
        <a:p>
          <a:pPr>
            <a:defRPr sz="1100"/>
          </a:pPr>
          <a:endParaRPr lang="ca-ES"/>
        </a:p>
      </c:txPr>
    </c:legend>
    <c:plotVisOnly val="1"/>
  </c:chart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a-ES"/>
  <c:chart>
    <c:plotArea>
      <c:layout>
        <c:manualLayout>
          <c:layoutTarget val="inner"/>
          <c:xMode val="edge"/>
          <c:yMode val="edge"/>
          <c:x val="0.10004305077213661"/>
          <c:y val="0.22281795825714121"/>
          <c:w val="0.41320322047550273"/>
          <c:h val="0.75046188284255"/>
        </c:manualLayout>
      </c:layout>
      <c:pieChart>
        <c:varyColors val="1"/>
        <c:firstSliceAng val="0"/>
      </c:pieChart>
    </c:plotArea>
    <c:legend>
      <c:legendPos val="r"/>
      <c:layout>
        <c:manualLayout>
          <c:xMode val="edge"/>
          <c:yMode val="edge"/>
          <c:x val="0.60223753280839964"/>
          <c:y val="0.1897685185185185"/>
          <c:w val="0.33665135608048996"/>
          <c:h val="0.74071741032371274"/>
        </c:manualLayout>
      </c:layout>
    </c:legend>
    <c:plotVisOnly val="1"/>
  </c:chart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a-ES"/>
  <c:chart>
    <c:title>
      <c:layout>
        <c:manualLayout>
          <c:xMode val="edge"/>
          <c:yMode val="edge"/>
          <c:x val="0.20805555555555558"/>
          <c:y val="2.7777777777777842E-2"/>
        </c:manualLayout>
      </c:layout>
    </c:title>
    <c:plotArea>
      <c:layout/>
      <c:pieChart>
        <c:varyColors val="1"/>
        <c:ser>
          <c:idx val="0"/>
          <c:order val="0"/>
          <c:tx>
            <c:strRef>
              <c:f>L.ANGLADA!$A$15</c:f>
              <c:strCache>
                <c:ptCount val="1"/>
                <c:pt idx="0">
                  <c:v>C.SUPERIOR</c:v>
                </c:pt>
              </c:strCache>
            </c:strRef>
          </c:tx>
          <c:dPt>
            <c:idx val="0"/>
            <c:spPr>
              <a:solidFill>
                <a:srgbClr val="92D050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dPt>
            <c:idx val="6"/>
            <c:spPr>
              <a:solidFill>
                <a:schemeClr val="accent1">
                  <a:lumMod val="60000"/>
                  <a:lumOff val="40000"/>
                </a:schemeClr>
              </a:solidFill>
            </c:spPr>
          </c:dPt>
          <c:dLbls>
            <c:showVal val="1"/>
            <c:showLeaderLines val="1"/>
          </c:dLbls>
          <c:cat>
            <c:strRef>
              <c:f>L.ANGLADA!$B$10:$I$10</c:f>
              <c:strCache>
                <c:ptCount val="7"/>
                <c:pt idx="0">
                  <c:v>Activitat física i Esport</c:v>
                </c:pt>
                <c:pt idx="1">
                  <c:v>Arts plàstiques i audiovisuals</c:v>
                </c:pt>
                <c:pt idx="2">
                  <c:v>Expressió (Música, dança, teatre)</c:v>
                </c:pt>
                <c:pt idx="3">
                  <c:v>Ciencia i tecnologia</c:v>
                </c:pt>
                <c:pt idx="4">
                  <c:v>Suport Educatiu</c:v>
                </c:pt>
                <c:pt idx="5">
                  <c:v>Lleure Educatiu</c:v>
                </c:pt>
                <c:pt idx="6">
                  <c:v>Llengua i comunicació</c:v>
                </c:pt>
              </c:strCache>
            </c:strRef>
          </c:cat>
          <c:val>
            <c:numRef>
              <c:f>L.ANGLADA!$B$15:$I$15</c:f>
              <c:numCache>
                <c:formatCode>0.00</c:formatCode>
                <c:ptCount val="8"/>
                <c:pt idx="0">
                  <c:v>76.666666666666671</c:v>
                </c:pt>
                <c:pt idx="1">
                  <c:v>23.333333333333311</c:v>
                </c:pt>
                <c:pt idx="2">
                  <c:v>26.666666666666668</c:v>
                </c:pt>
                <c:pt idx="3">
                  <c:v>40</c:v>
                </c:pt>
                <c:pt idx="4">
                  <c:v>16.666666666666668</c:v>
                </c:pt>
                <c:pt idx="5">
                  <c:v>10</c:v>
                </c:pt>
                <c:pt idx="6">
                  <c:v>16.666666666666668</c:v>
                </c:pt>
              </c:numCache>
            </c:numRef>
          </c:val>
        </c:ser>
        <c:firstSliceAng val="0"/>
      </c:pieChart>
    </c:plotArea>
    <c:legend>
      <c:legendPos val="r"/>
      <c:legendEntry>
        <c:idx val="7"/>
        <c:delete val="1"/>
      </c:legendEntry>
      <c:layout>
        <c:manualLayout>
          <c:xMode val="edge"/>
          <c:yMode val="edge"/>
          <c:x val="0.65779308836395534"/>
          <c:y val="0.10643518518518527"/>
          <c:w val="0.33665135608048996"/>
          <c:h val="0.83793963254593273"/>
        </c:manualLayout>
      </c:layout>
    </c:legend>
    <c:plotVisOnly val="1"/>
  </c:chart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a-ES"/>
  <c:chart>
    <c:plotArea>
      <c:layout>
        <c:manualLayout>
          <c:layoutTarget val="inner"/>
          <c:xMode val="edge"/>
          <c:yMode val="edge"/>
          <c:x val="0.10004305077213657"/>
          <c:y val="0.22281795825714121"/>
          <c:w val="0.41320322047550273"/>
          <c:h val="0.75046188284255"/>
        </c:manualLayout>
      </c:layout>
      <c:pieChart>
        <c:varyColors val="1"/>
        <c:firstSliceAng val="0"/>
      </c:pieChart>
    </c:plotArea>
    <c:legend>
      <c:legendPos val="r"/>
      <c:layout>
        <c:manualLayout>
          <c:xMode val="edge"/>
          <c:yMode val="edge"/>
          <c:x val="0.60223753280839964"/>
          <c:y val="0.1897685185185185"/>
          <c:w val="0.33665135608048996"/>
          <c:h val="0.74071741032371208"/>
        </c:manualLayout>
      </c:layout>
    </c:legend>
    <c:plotVisOnly val="1"/>
  </c:chart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a-ES"/>
  <c:chart>
    <c:title>
      <c:tx>
        <c:rich>
          <a:bodyPr/>
          <a:lstStyle/>
          <a:p>
            <a:pPr>
              <a:defRPr/>
            </a:pPr>
            <a:r>
              <a:rPr lang="en-US"/>
              <a:t>C. INFANTIL </a:t>
            </a:r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M.RODOREDA!$A$12</c:f>
              <c:strCache>
                <c:ptCount val="1"/>
                <c:pt idx="0">
                  <c:v>C. INFANITL </c:v>
                </c:pt>
              </c:strCache>
            </c:strRef>
          </c:tx>
          <c:dPt>
            <c:idx val="0"/>
            <c:spPr>
              <a:solidFill>
                <a:srgbClr val="92D05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FFFF00"/>
              </a:solidFill>
            </c:spPr>
          </c:dPt>
          <c:dLbls>
            <c:showVal val="1"/>
            <c:showLeaderLines val="1"/>
          </c:dLbls>
          <c:cat>
            <c:strRef>
              <c:f>M.RODOREDA!$B$10:$I$10</c:f>
              <c:strCache>
                <c:ptCount val="7"/>
                <c:pt idx="0">
                  <c:v>Activitat física i Esport</c:v>
                </c:pt>
                <c:pt idx="1">
                  <c:v>Arts plàstiques i audiovisuals</c:v>
                </c:pt>
                <c:pt idx="2">
                  <c:v>Expressió (Música, dança, teatre)</c:v>
                </c:pt>
                <c:pt idx="3">
                  <c:v>Ciencia i tecnologia</c:v>
                </c:pt>
                <c:pt idx="4">
                  <c:v>Suport Educatiu</c:v>
                </c:pt>
                <c:pt idx="5">
                  <c:v>Lleure Educatiu</c:v>
                </c:pt>
                <c:pt idx="6">
                  <c:v>Llengua i comunicació</c:v>
                </c:pt>
              </c:strCache>
            </c:strRef>
          </c:cat>
          <c:val>
            <c:numRef>
              <c:f>M.RODOREDA!$B$12:$I$12</c:f>
              <c:numCache>
                <c:formatCode>0.00</c:formatCode>
                <c:ptCount val="8"/>
                <c:pt idx="0">
                  <c:v>88.235294117647072</c:v>
                </c:pt>
                <c:pt idx="1">
                  <c:v>54.901960784313701</c:v>
                </c:pt>
                <c:pt idx="2">
                  <c:v>68.627450980392197</c:v>
                </c:pt>
                <c:pt idx="3">
                  <c:v>45.098039215686278</c:v>
                </c:pt>
                <c:pt idx="4">
                  <c:v>15.686274509803924</c:v>
                </c:pt>
                <c:pt idx="5">
                  <c:v>31.372549019607824</c:v>
                </c:pt>
                <c:pt idx="6">
                  <c:v>35.294117647058869</c:v>
                </c:pt>
              </c:numCache>
            </c:numRef>
          </c:val>
        </c:ser>
        <c:firstSliceAng val="0"/>
      </c:pieChart>
    </c:plotArea>
    <c:legend>
      <c:legendPos val="r"/>
      <c:layout/>
      <c:txPr>
        <a:bodyPr/>
        <a:lstStyle/>
        <a:p>
          <a:pPr>
            <a:defRPr sz="1100"/>
          </a:pPr>
          <a:endParaRPr lang="ca-ES"/>
        </a:p>
      </c:txPr>
    </c:legend>
    <c:plotVisOnly val="1"/>
  </c:chart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a-ES"/>
  <c:chart>
    <c:plotArea>
      <c:layout>
        <c:manualLayout>
          <c:layoutTarget val="inner"/>
          <c:xMode val="edge"/>
          <c:yMode val="edge"/>
          <c:x val="0.10004305077213659"/>
          <c:y val="0.22281795825714121"/>
          <c:w val="0.41320322047550273"/>
          <c:h val="0.75046188284255"/>
        </c:manualLayout>
      </c:layout>
      <c:pieChart>
        <c:varyColors val="1"/>
        <c:firstSliceAng val="0"/>
      </c:pieChart>
    </c:plotArea>
    <c:legend>
      <c:legendPos val="r"/>
      <c:layout>
        <c:manualLayout>
          <c:xMode val="edge"/>
          <c:yMode val="edge"/>
          <c:x val="0.60223753280839964"/>
          <c:y val="0.1897685185185185"/>
          <c:w val="0.33665135608048996"/>
          <c:h val="0.7407174103237123"/>
        </c:manualLayout>
      </c:layout>
    </c:legend>
    <c:plotVisOnly val="1"/>
  </c:chart>
  <c:externalData r:id="rId1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a-ES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M.RODOREDA!$A$13</c:f>
              <c:strCache>
                <c:ptCount val="1"/>
                <c:pt idx="0">
                  <c:v>C. INICIAL </c:v>
                </c:pt>
              </c:strCache>
            </c:strRef>
          </c:tx>
          <c:dPt>
            <c:idx val="0"/>
            <c:spPr>
              <a:solidFill>
                <a:srgbClr val="92D05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FFFF00"/>
              </a:solidFill>
            </c:spPr>
          </c:dPt>
          <c:dLbls>
            <c:showVal val="1"/>
            <c:showLeaderLines val="1"/>
          </c:dLbls>
          <c:cat>
            <c:strRef>
              <c:f>M.RODOREDA!$B$10:$I$10</c:f>
              <c:strCache>
                <c:ptCount val="7"/>
                <c:pt idx="0">
                  <c:v>Activitat física i Esport</c:v>
                </c:pt>
                <c:pt idx="1">
                  <c:v>Arts plàstiques i audiovisuals</c:v>
                </c:pt>
                <c:pt idx="2">
                  <c:v>Expressió (Música, dança, teatre)</c:v>
                </c:pt>
                <c:pt idx="3">
                  <c:v>Ciencia i tecnologia</c:v>
                </c:pt>
                <c:pt idx="4">
                  <c:v>Suport Educatiu</c:v>
                </c:pt>
                <c:pt idx="5">
                  <c:v>Lleure Educatiu</c:v>
                </c:pt>
                <c:pt idx="6">
                  <c:v>Llengua i comunicació</c:v>
                </c:pt>
              </c:strCache>
            </c:strRef>
          </c:cat>
          <c:val>
            <c:numRef>
              <c:f>M.RODOREDA!$B$13:$I$13</c:f>
              <c:numCache>
                <c:formatCode>General</c:formatCode>
                <c:ptCount val="8"/>
                <c:pt idx="0">
                  <c:v>75</c:v>
                </c:pt>
                <c:pt idx="1">
                  <c:v>50</c:v>
                </c:pt>
                <c:pt idx="2">
                  <c:v>60</c:v>
                </c:pt>
                <c:pt idx="3">
                  <c:v>40</c:v>
                </c:pt>
                <c:pt idx="4">
                  <c:v>25</c:v>
                </c:pt>
                <c:pt idx="5">
                  <c:v>20</c:v>
                </c:pt>
                <c:pt idx="6">
                  <c:v>30</c:v>
                </c:pt>
              </c:numCache>
            </c:numRef>
          </c:val>
        </c:ser>
        <c:firstSliceAng val="0"/>
      </c:pieChart>
    </c:plotArea>
    <c:legend>
      <c:legendPos val="r"/>
      <c:legendEntry>
        <c:idx val="7"/>
        <c:delete val="1"/>
      </c:legendEntry>
      <c:layout>
        <c:manualLayout>
          <c:xMode val="edge"/>
          <c:yMode val="edge"/>
          <c:x val="0.66795321781804795"/>
          <c:y val="0.13082634538191409"/>
          <c:w val="0.31898239015966728"/>
          <c:h val="0.80343126126082609"/>
        </c:manualLayout>
      </c:layout>
      <c:txPr>
        <a:bodyPr/>
        <a:lstStyle/>
        <a:p>
          <a:pPr>
            <a:defRPr sz="1100"/>
          </a:pPr>
          <a:endParaRPr lang="ca-E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a-ES"/>
  <c:chart>
    <c:title>
      <c:layout>
        <c:manualLayout>
          <c:xMode val="edge"/>
          <c:yMode val="edge"/>
          <c:x val="0.23504919206507932"/>
          <c:y val="2.2046161537606947E-2"/>
        </c:manualLayout>
      </c:layout>
    </c:title>
    <c:plotArea>
      <c:layout/>
      <c:pieChart>
        <c:varyColors val="1"/>
        <c:ser>
          <c:idx val="0"/>
          <c:order val="0"/>
          <c:tx>
            <c:strRef>
              <c:f>CONVENTS!$A$14</c:f>
              <c:strCache>
                <c:ptCount val="1"/>
                <c:pt idx="0">
                  <c:v>C. MIG</c:v>
                </c:pt>
              </c:strCache>
            </c:strRef>
          </c:tx>
          <c:dPt>
            <c:idx val="0"/>
            <c:spPr>
              <a:solidFill>
                <a:srgbClr val="92D050"/>
              </a:solidFill>
            </c:spPr>
          </c:dPt>
          <c:dPt>
            <c:idx val="3"/>
            <c:spPr>
              <a:solidFill>
                <a:srgbClr val="FF0000"/>
              </a:solidFill>
            </c:spPr>
          </c:dPt>
          <c:dPt>
            <c:idx val="6"/>
            <c:spPr>
              <a:solidFill>
                <a:srgbClr val="FFFF00"/>
              </a:solidFill>
            </c:spPr>
          </c:dPt>
          <c:dLbls>
            <c:showVal val="1"/>
            <c:showLeaderLines val="1"/>
          </c:dLbls>
          <c:cat>
            <c:strRef>
              <c:f>CONVENTS!$B$10:$I$10</c:f>
              <c:strCache>
                <c:ptCount val="7"/>
                <c:pt idx="0">
                  <c:v>Activitat física i Esport</c:v>
                </c:pt>
                <c:pt idx="1">
                  <c:v>Arts plàstiques i audiovisuals</c:v>
                </c:pt>
                <c:pt idx="2">
                  <c:v>Expressió (Música, dança, teatre)</c:v>
                </c:pt>
                <c:pt idx="3">
                  <c:v>Ciencia i tecnologia</c:v>
                </c:pt>
                <c:pt idx="4">
                  <c:v>Suport Educatiu</c:v>
                </c:pt>
                <c:pt idx="5">
                  <c:v>Lleure Educatiu</c:v>
                </c:pt>
                <c:pt idx="6">
                  <c:v>Llengua i comunicació</c:v>
                </c:pt>
              </c:strCache>
            </c:strRef>
          </c:cat>
          <c:val>
            <c:numRef>
              <c:f>CONVENTS!$B$14:$I$14</c:f>
              <c:numCache>
                <c:formatCode>_-* #,##0.00\ _€_-;\-* #,##0.00\ _€_-;_-* "-"??\ _€_-;_-@_-</c:formatCode>
                <c:ptCount val="8"/>
                <c:pt idx="0">
                  <c:v>86.956521739130437</c:v>
                </c:pt>
                <c:pt idx="1">
                  <c:v>39.130434782608695</c:v>
                </c:pt>
                <c:pt idx="2">
                  <c:v>21.739130434782609</c:v>
                </c:pt>
                <c:pt idx="3">
                  <c:v>43.478260869565204</c:v>
                </c:pt>
                <c:pt idx="4">
                  <c:v>17.39130434782609</c:v>
                </c:pt>
                <c:pt idx="5">
                  <c:v>30.434782608695652</c:v>
                </c:pt>
                <c:pt idx="6">
                  <c:v>47.826086956521763</c:v>
                </c:pt>
              </c:numCache>
            </c:numRef>
          </c:val>
        </c:ser>
        <c:firstSliceAng val="0"/>
      </c:pieChart>
    </c:plotArea>
    <c:legend>
      <c:legendPos val="r"/>
      <c:legendEntry>
        <c:idx val="7"/>
        <c:delete val="1"/>
      </c:legendEntry>
      <c:layout>
        <c:manualLayout>
          <c:xMode val="edge"/>
          <c:yMode val="edge"/>
          <c:x val="0.6550153105861779"/>
          <c:y val="0.16199074074074074"/>
          <c:w val="0.33665135608048996"/>
          <c:h val="0.83793963254593262"/>
        </c:manualLayout>
      </c:layout>
    </c:legend>
    <c:plotVisOnly val="1"/>
  </c:chart>
  <c:externalData r:id="rId1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a-ES"/>
  <c:chart>
    <c:plotArea>
      <c:layout>
        <c:manualLayout>
          <c:layoutTarget val="inner"/>
          <c:xMode val="edge"/>
          <c:yMode val="edge"/>
          <c:x val="0.1000430507721366"/>
          <c:y val="0.22281795825714121"/>
          <c:w val="0.41320322047550273"/>
          <c:h val="0.75046188284255"/>
        </c:manualLayout>
      </c:layout>
      <c:pieChart>
        <c:varyColors val="1"/>
        <c:firstSliceAng val="0"/>
      </c:pieChart>
    </c:plotArea>
    <c:legend>
      <c:legendPos val="r"/>
      <c:layout>
        <c:manualLayout>
          <c:xMode val="edge"/>
          <c:yMode val="edge"/>
          <c:x val="0.60223753280839964"/>
          <c:y val="0.1897685185185185"/>
          <c:w val="0.33665135608048996"/>
          <c:h val="0.74071741032371252"/>
        </c:manualLayout>
      </c:layout>
    </c:legend>
    <c:plotVisOnly val="1"/>
  </c:chart>
  <c:externalData r:id="rId1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a-ES"/>
  <c:chart>
    <c:title>
      <c:layout>
        <c:manualLayout>
          <c:xMode val="edge"/>
          <c:yMode val="edge"/>
          <c:x val="0.23832633420822399"/>
          <c:y val="6.0185185185185147E-2"/>
        </c:manualLayout>
      </c:layout>
    </c:title>
    <c:plotArea>
      <c:layout/>
      <c:pieChart>
        <c:varyColors val="1"/>
        <c:ser>
          <c:idx val="0"/>
          <c:order val="0"/>
          <c:tx>
            <c:strRef>
              <c:f>M.RODOREDA!$A$14</c:f>
              <c:strCache>
                <c:ptCount val="1"/>
                <c:pt idx="0">
                  <c:v>C. MIG</c:v>
                </c:pt>
              </c:strCache>
            </c:strRef>
          </c:tx>
          <c:dPt>
            <c:idx val="0"/>
            <c:spPr>
              <a:solidFill>
                <a:srgbClr val="92D050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dPt>
            <c:idx val="6"/>
            <c:spPr>
              <a:solidFill>
                <a:schemeClr val="accent1">
                  <a:lumMod val="60000"/>
                  <a:lumOff val="40000"/>
                </a:schemeClr>
              </a:solidFill>
            </c:spPr>
          </c:dPt>
          <c:dLbls>
            <c:showVal val="1"/>
            <c:showLeaderLines val="1"/>
          </c:dLbls>
          <c:cat>
            <c:strRef>
              <c:f>M.RODOREDA!$B$10:$I$10</c:f>
              <c:strCache>
                <c:ptCount val="7"/>
                <c:pt idx="0">
                  <c:v>Activitat física i Esport</c:v>
                </c:pt>
                <c:pt idx="1">
                  <c:v>Arts plàstiques i audiovisuals</c:v>
                </c:pt>
                <c:pt idx="2">
                  <c:v>Expressió (Música, dança, teatre)</c:v>
                </c:pt>
                <c:pt idx="3">
                  <c:v>Ciencia i tecnologia</c:v>
                </c:pt>
                <c:pt idx="4">
                  <c:v>Suport Educatiu</c:v>
                </c:pt>
                <c:pt idx="5">
                  <c:v>Lleure Educatiu</c:v>
                </c:pt>
                <c:pt idx="6">
                  <c:v>Llengua i comunicació</c:v>
                </c:pt>
              </c:strCache>
            </c:strRef>
          </c:cat>
          <c:val>
            <c:numRef>
              <c:f>M.RODOREDA!$B$14:$I$14</c:f>
              <c:numCache>
                <c:formatCode>0.00</c:formatCode>
                <c:ptCount val="8"/>
                <c:pt idx="0">
                  <c:v>73.913043478260931</c:v>
                </c:pt>
                <c:pt idx="1">
                  <c:v>47.826086956521763</c:v>
                </c:pt>
                <c:pt idx="2">
                  <c:v>56.52173913043481</c:v>
                </c:pt>
                <c:pt idx="3">
                  <c:v>65.217391304347871</c:v>
                </c:pt>
                <c:pt idx="4">
                  <c:v>47.826086956521763</c:v>
                </c:pt>
                <c:pt idx="5">
                  <c:v>30.434782608695652</c:v>
                </c:pt>
                <c:pt idx="6">
                  <c:v>47.826086956521763</c:v>
                </c:pt>
              </c:numCache>
            </c:numRef>
          </c:val>
        </c:ser>
        <c:firstSliceAng val="0"/>
      </c:pieChart>
    </c:plotArea>
    <c:legend>
      <c:legendPos val="r"/>
      <c:legendEntry>
        <c:idx val="7"/>
        <c:delete val="1"/>
      </c:legendEntry>
      <c:layout>
        <c:manualLayout>
          <c:xMode val="edge"/>
          <c:yMode val="edge"/>
          <c:x val="0.63557086614173264"/>
          <c:y val="6.0138888888888901E-2"/>
          <c:w val="0.33665135608048996"/>
          <c:h val="0.83793963254593273"/>
        </c:manualLayout>
      </c:layout>
    </c:legend>
    <c:plotVisOnly val="1"/>
  </c:chart>
  <c:externalData r:id="rId1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a-ES"/>
  <c:chart>
    <c:plotArea>
      <c:layout>
        <c:manualLayout>
          <c:layoutTarget val="inner"/>
          <c:xMode val="edge"/>
          <c:yMode val="edge"/>
          <c:x val="0.10004305077213661"/>
          <c:y val="0.22281795825714121"/>
          <c:w val="0.41320322047550273"/>
          <c:h val="0.75046188284255"/>
        </c:manualLayout>
      </c:layout>
      <c:pieChart>
        <c:varyColors val="1"/>
        <c:firstSliceAng val="0"/>
      </c:pieChart>
    </c:plotArea>
    <c:legend>
      <c:legendPos val="r"/>
      <c:layout>
        <c:manualLayout>
          <c:xMode val="edge"/>
          <c:yMode val="edge"/>
          <c:x val="0.60223753280839964"/>
          <c:y val="0.1897685185185185"/>
          <c:w val="0.33665135608048996"/>
          <c:h val="0.74071741032371274"/>
        </c:manualLayout>
      </c:layout>
    </c:legend>
    <c:plotVisOnly val="1"/>
  </c:chart>
  <c:externalData r:id="rId1"/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a-ES"/>
  <c:chart>
    <c:title>
      <c:layout>
        <c:manualLayout>
          <c:xMode val="edge"/>
          <c:yMode val="edge"/>
          <c:x val="0.19694444444444481"/>
          <c:y val="4.6296296296296363E-2"/>
        </c:manualLayout>
      </c:layout>
    </c:title>
    <c:plotArea>
      <c:layout/>
      <c:pieChart>
        <c:varyColors val="1"/>
        <c:ser>
          <c:idx val="0"/>
          <c:order val="0"/>
          <c:tx>
            <c:strRef>
              <c:f>M.RODOREDA!$A$15</c:f>
              <c:strCache>
                <c:ptCount val="1"/>
                <c:pt idx="0">
                  <c:v>C.SUPERIOR</c:v>
                </c:pt>
              </c:strCache>
            </c:strRef>
          </c:tx>
          <c:dPt>
            <c:idx val="0"/>
            <c:spPr>
              <a:solidFill>
                <a:srgbClr val="92D05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dPt>
            <c:idx val="6"/>
            <c:spPr>
              <a:solidFill>
                <a:srgbClr val="FFFF00"/>
              </a:solidFill>
            </c:spPr>
          </c:dPt>
          <c:dLbls>
            <c:showVal val="1"/>
            <c:showLeaderLines val="1"/>
          </c:dLbls>
          <c:cat>
            <c:strRef>
              <c:f>M.RODOREDA!$B$10:$I$10</c:f>
              <c:strCache>
                <c:ptCount val="7"/>
                <c:pt idx="0">
                  <c:v>Activitat física i Esport</c:v>
                </c:pt>
                <c:pt idx="1">
                  <c:v>Arts plàstiques i audiovisuals</c:v>
                </c:pt>
                <c:pt idx="2">
                  <c:v>Expressió (Música, dança, teatre)</c:v>
                </c:pt>
                <c:pt idx="3">
                  <c:v>Ciencia i tecnologia</c:v>
                </c:pt>
                <c:pt idx="4">
                  <c:v>Suport Educatiu</c:v>
                </c:pt>
                <c:pt idx="5">
                  <c:v>Lleure Educatiu</c:v>
                </c:pt>
                <c:pt idx="6">
                  <c:v>Llengua i comunicació</c:v>
                </c:pt>
              </c:strCache>
            </c:strRef>
          </c:cat>
          <c:val>
            <c:numRef>
              <c:f>M.RODOREDA!$B$15:$I$15</c:f>
              <c:numCache>
                <c:formatCode>0.00</c:formatCode>
                <c:ptCount val="8"/>
                <c:pt idx="0">
                  <c:v>63.157894736842067</c:v>
                </c:pt>
                <c:pt idx="1">
                  <c:v>36.842105263157912</c:v>
                </c:pt>
                <c:pt idx="2">
                  <c:v>36.842105263157912</c:v>
                </c:pt>
                <c:pt idx="3">
                  <c:v>42.10526315789474</c:v>
                </c:pt>
                <c:pt idx="4">
                  <c:v>26.315789473684209</c:v>
                </c:pt>
                <c:pt idx="5">
                  <c:v>15.789473684210517</c:v>
                </c:pt>
                <c:pt idx="6">
                  <c:v>42.10526315789474</c:v>
                </c:pt>
              </c:numCache>
            </c:numRef>
          </c:val>
        </c:ser>
        <c:firstSliceAng val="0"/>
      </c:pieChart>
    </c:plotArea>
    <c:legend>
      <c:legendPos val="r"/>
      <c:legendEntry>
        <c:idx val="7"/>
        <c:delete val="1"/>
      </c:legendEntry>
      <c:layout>
        <c:manualLayout>
          <c:xMode val="edge"/>
          <c:yMode val="edge"/>
          <c:x val="0.64112642169728784"/>
          <c:y val="0.10180555555555559"/>
          <c:w val="0.33665135608048996"/>
          <c:h val="0.83793963254593273"/>
        </c:manualLayout>
      </c:layout>
    </c:legend>
    <c:plotVisOnly val="1"/>
  </c:chart>
  <c:externalData r:id="rId1"/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a-ES"/>
  <c:chart>
    <c:plotArea>
      <c:layout>
        <c:manualLayout>
          <c:layoutTarget val="inner"/>
          <c:xMode val="edge"/>
          <c:yMode val="edge"/>
          <c:x val="0.10004305077213659"/>
          <c:y val="0.22281795825714121"/>
          <c:w val="0.41320322047550273"/>
          <c:h val="0.75046188284255"/>
        </c:manualLayout>
      </c:layout>
      <c:pieChart>
        <c:varyColors val="1"/>
        <c:firstSliceAng val="0"/>
      </c:pieChart>
    </c:plotArea>
    <c:legend>
      <c:legendPos val="r"/>
      <c:layout>
        <c:manualLayout>
          <c:xMode val="edge"/>
          <c:yMode val="edge"/>
          <c:x val="0.60223753280839964"/>
          <c:y val="0.1897685185185185"/>
          <c:w val="0.33665135608048996"/>
          <c:h val="0.7407174103237123"/>
        </c:manualLayout>
      </c:layout>
    </c:legend>
    <c:plotVisOnly val="1"/>
  </c:chart>
  <c:externalData r:id="rId1"/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a-ES"/>
  <c:chart>
    <c:title>
      <c:layout/>
    </c:title>
    <c:plotArea>
      <c:layout>
        <c:manualLayout>
          <c:layoutTarget val="inner"/>
          <c:xMode val="edge"/>
          <c:yMode val="edge"/>
          <c:x val="0.16708897031315917"/>
          <c:y val="0.24809946301709085"/>
          <c:w val="0.31939305679740831"/>
          <c:h val="0.70300998046538554"/>
        </c:manualLayout>
      </c:layout>
      <c:pieChart>
        <c:varyColors val="1"/>
        <c:ser>
          <c:idx val="0"/>
          <c:order val="0"/>
          <c:tx>
            <c:strRef>
              <c:f>V.ALEIXANDRE!$A$4</c:f>
              <c:strCache>
                <c:ptCount val="1"/>
                <c:pt idx="0">
                  <c:v>C. INFANTIL </c:v>
                </c:pt>
              </c:strCache>
            </c:strRef>
          </c:tx>
          <c:dPt>
            <c:idx val="0"/>
            <c:explosion val="2"/>
            <c:spPr>
              <a:solidFill>
                <a:srgbClr val="FFFF00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7"/>
            <c:spPr>
              <a:solidFill>
                <a:srgbClr val="92D050"/>
              </a:solidFill>
            </c:spPr>
          </c:dPt>
          <c:dLbls>
            <c:showVal val="1"/>
            <c:showLeaderLines val="1"/>
          </c:dLbls>
          <c:cat>
            <c:strRef>
              <c:f>V.ALEIXANDRE!$B$2:$O$2</c:f>
              <c:strCache>
                <c:ptCount val="7"/>
                <c:pt idx="0">
                  <c:v>Activitat física i Esport</c:v>
                </c:pt>
                <c:pt idx="1">
                  <c:v>Arts plàstiques i audiovisuals</c:v>
                </c:pt>
                <c:pt idx="2">
                  <c:v>Expressió (Música, dança, teatre)</c:v>
                </c:pt>
                <c:pt idx="3">
                  <c:v>Ciencia i tecnologia</c:v>
                </c:pt>
                <c:pt idx="4">
                  <c:v>Suport Educatiu</c:v>
                </c:pt>
                <c:pt idx="5">
                  <c:v>Lleure Educatiu</c:v>
                </c:pt>
                <c:pt idx="6">
                  <c:v>Llengua i comunicació</c:v>
                </c:pt>
              </c:strCache>
            </c:strRef>
          </c:cat>
          <c:val>
            <c:numRef>
              <c:f>V.ALEIXANDRE!$B$4:$O$4</c:f>
              <c:numCache>
                <c:formatCode>General</c:formatCode>
                <c:ptCount val="14"/>
                <c:pt idx="0">
                  <c:v>15</c:v>
                </c:pt>
                <c:pt idx="1">
                  <c:v>14</c:v>
                </c:pt>
                <c:pt idx="2">
                  <c:v>16</c:v>
                </c:pt>
                <c:pt idx="3">
                  <c:v>7</c:v>
                </c:pt>
                <c:pt idx="4">
                  <c:v>4</c:v>
                </c:pt>
                <c:pt idx="5">
                  <c:v>8</c:v>
                </c:pt>
                <c:pt idx="6">
                  <c:v>8</c:v>
                </c:pt>
                <c:pt idx="7">
                  <c:v>20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67884271997155765"/>
          <c:y val="0.13384131118437007"/>
          <c:w val="0.30852133584150748"/>
          <c:h val="0.8156395177373722"/>
        </c:manualLayout>
      </c:layout>
      <c:txPr>
        <a:bodyPr/>
        <a:lstStyle/>
        <a:p>
          <a:pPr>
            <a:defRPr sz="1100"/>
          </a:pPr>
          <a:endParaRPr lang="ca-ES"/>
        </a:p>
      </c:txPr>
    </c:legend>
    <c:plotVisOnly val="1"/>
  </c:chart>
  <c:externalData r:id="rId1"/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a-ES"/>
  <c:chart>
    <c:plotArea>
      <c:layout>
        <c:manualLayout>
          <c:layoutTarget val="inner"/>
          <c:xMode val="edge"/>
          <c:yMode val="edge"/>
          <c:x val="0.1000430507721366"/>
          <c:y val="0.22281795825714121"/>
          <c:w val="0.41320322047550273"/>
          <c:h val="0.75046188284255"/>
        </c:manualLayout>
      </c:layout>
      <c:pieChart>
        <c:varyColors val="1"/>
        <c:firstSliceAng val="0"/>
      </c:pieChart>
    </c:plotArea>
    <c:legend>
      <c:legendPos val="r"/>
      <c:layout>
        <c:manualLayout>
          <c:xMode val="edge"/>
          <c:yMode val="edge"/>
          <c:x val="0.60223753280839964"/>
          <c:y val="0.1897685185185185"/>
          <c:w val="0.33665135608048996"/>
          <c:h val="0.74071741032371252"/>
        </c:manualLayout>
      </c:layout>
    </c:legend>
    <c:plotVisOnly val="1"/>
  </c:chart>
  <c:externalData r:id="rId1"/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a-ES"/>
  <c:chart>
    <c:title>
      <c:layout/>
    </c:title>
    <c:plotArea>
      <c:layout>
        <c:manualLayout>
          <c:layoutTarget val="inner"/>
          <c:xMode val="edge"/>
          <c:yMode val="edge"/>
          <c:x val="0.11442977133594842"/>
          <c:y val="0.23453468733760618"/>
          <c:w val="0.38788336196263151"/>
          <c:h val="0.7370636340507537"/>
        </c:manualLayout>
      </c:layout>
      <c:pieChart>
        <c:varyColors val="1"/>
        <c:ser>
          <c:idx val="0"/>
          <c:order val="0"/>
          <c:tx>
            <c:strRef>
              <c:f>V.ALEIXANDRE!$A$14</c:f>
              <c:strCache>
                <c:ptCount val="1"/>
                <c:pt idx="0">
                  <c:v>C. INICIAL </c:v>
                </c:pt>
              </c:strCache>
            </c:strRef>
          </c:tx>
          <c:dPt>
            <c:idx val="0"/>
            <c:spPr>
              <a:solidFill>
                <a:srgbClr val="92D050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dLbls>
            <c:showVal val="1"/>
            <c:showLeaderLines val="1"/>
          </c:dLbls>
          <c:cat>
            <c:strRef>
              <c:f>V.ALEIXANDRE!$B$11:$O$11</c:f>
              <c:strCache>
                <c:ptCount val="7"/>
                <c:pt idx="0">
                  <c:v>Activitat física i Esport</c:v>
                </c:pt>
                <c:pt idx="1">
                  <c:v>Arts plàstiques i audiovisuals</c:v>
                </c:pt>
                <c:pt idx="2">
                  <c:v>Expressió (Música, dança, teatre)</c:v>
                </c:pt>
                <c:pt idx="3">
                  <c:v>Ciencia i tecnologia</c:v>
                </c:pt>
                <c:pt idx="4">
                  <c:v>Suport Educatiu</c:v>
                </c:pt>
                <c:pt idx="5">
                  <c:v>Lleure Educatiu</c:v>
                </c:pt>
                <c:pt idx="6">
                  <c:v>Llengua i comunicació</c:v>
                </c:pt>
              </c:strCache>
            </c:strRef>
          </c:cat>
          <c:val>
            <c:numRef>
              <c:f>V.ALEIXANDRE!$B$14:$O$14</c:f>
              <c:numCache>
                <c:formatCode>0.00</c:formatCode>
                <c:ptCount val="14"/>
                <c:pt idx="0">
                  <c:v>67.857142857142819</c:v>
                </c:pt>
                <c:pt idx="1">
                  <c:v>39.285714285714285</c:v>
                </c:pt>
                <c:pt idx="2">
                  <c:v>42.857142857142833</c:v>
                </c:pt>
                <c:pt idx="3">
                  <c:v>50</c:v>
                </c:pt>
                <c:pt idx="4">
                  <c:v>10.714285714285714</c:v>
                </c:pt>
                <c:pt idx="5">
                  <c:v>28.571428571428573</c:v>
                </c:pt>
                <c:pt idx="6">
                  <c:v>39.285714285714285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64631636370887569"/>
          <c:y val="0.12220614823315447"/>
          <c:w val="0.34011676765259724"/>
          <c:h val="0.80274350965702412"/>
        </c:manualLayout>
      </c:layout>
      <c:txPr>
        <a:bodyPr/>
        <a:lstStyle/>
        <a:p>
          <a:pPr>
            <a:defRPr sz="1100"/>
          </a:pPr>
          <a:endParaRPr lang="ca-ES"/>
        </a:p>
      </c:txPr>
    </c:legend>
    <c:plotVisOnly val="1"/>
  </c:chart>
  <c:externalData r:id="rId1"/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a-ES"/>
  <c:chart>
    <c:title>
      <c:layout>
        <c:manualLayout>
          <c:xMode val="edge"/>
          <c:yMode val="edge"/>
          <c:x val="0.20499300087489097"/>
          <c:y val="2.3148148148148147E-2"/>
        </c:manualLayout>
      </c:layout>
    </c:title>
    <c:plotArea>
      <c:layout>
        <c:manualLayout>
          <c:layoutTarget val="inner"/>
          <c:xMode val="edge"/>
          <c:yMode val="edge"/>
          <c:x val="9.9716946829052286E-2"/>
          <c:y val="0.2617548848060659"/>
          <c:w val="0.36510010476485061"/>
          <c:h val="0.67635021962763964"/>
        </c:manualLayout>
      </c:layout>
      <c:pieChart>
        <c:varyColors val="1"/>
        <c:ser>
          <c:idx val="0"/>
          <c:order val="0"/>
          <c:tx>
            <c:strRef>
              <c:f>V.ALEIXANDRE!$A$15</c:f>
              <c:strCache>
                <c:ptCount val="1"/>
                <c:pt idx="0">
                  <c:v>C. MIG</c:v>
                </c:pt>
              </c:strCache>
            </c:strRef>
          </c:tx>
          <c:dPt>
            <c:idx val="0"/>
            <c:spPr>
              <a:solidFill>
                <a:srgbClr val="92D050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dPt>
            <c:idx val="6"/>
            <c:spPr>
              <a:solidFill>
                <a:schemeClr val="accent1">
                  <a:lumMod val="60000"/>
                  <a:lumOff val="40000"/>
                </a:schemeClr>
              </a:solidFill>
            </c:spPr>
          </c:dPt>
          <c:dLbls>
            <c:showVal val="1"/>
            <c:showLeaderLines val="1"/>
          </c:dLbls>
          <c:cat>
            <c:strRef>
              <c:f>V.ALEIXANDRE!$B$11:$O$11</c:f>
              <c:strCache>
                <c:ptCount val="7"/>
                <c:pt idx="0">
                  <c:v>Activitat física i Esport</c:v>
                </c:pt>
                <c:pt idx="1">
                  <c:v>Arts plàstiques i audiovisuals</c:v>
                </c:pt>
                <c:pt idx="2">
                  <c:v>Expressió (Música, dança, teatre)</c:v>
                </c:pt>
                <c:pt idx="3">
                  <c:v>Ciencia i tecnologia</c:v>
                </c:pt>
                <c:pt idx="4">
                  <c:v>Suport Educatiu</c:v>
                </c:pt>
                <c:pt idx="5">
                  <c:v>Lleure Educatiu</c:v>
                </c:pt>
                <c:pt idx="6">
                  <c:v>Llengua i comunicació</c:v>
                </c:pt>
              </c:strCache>
            </c:strRef>
          </c:cat>
          <c:val>
            <c:numRef>
              <c:f>V.ALEIXANDRE!$B$15:$O$15</c:f>
              <c:numCache>
                <c:formatCode>0.00</c:formatCode>
                <c:ptCount val="14"/>
                <c:pt idx="0">
                  <c:v>77.142857142857068</c:v>
                </c:pt>
                <c:pt idx="1">
                  <c:v>17.142857142857153</c:v>
                </c:pt>
                <c:pt idx="2">
                  <c:v>40</c:v>
                </c:pt>
                <c:pt idx="3">
                  <c:v>51.428571428571459</c:v>
                </c:pt>
                <c:pt idx="4">
                  <c:v>17.142857142857153</c:v>
                </c:pt>
                <c:pt idx="5">
                  <c:v>14.285714285714286</c:v>
                </c:pt>
                <c:pt idx="6">
                  <c:v>17.142857142857153</c:v>
                </c:pt>
              </c:numCache>
            </c:numRef>
          </c:val>
        </c:ser>
        <c:firstSliceAng val="0"/>
      </c:pieChart>
    </c:plotArea>
    <c:legend>
      <c:legendPos val="r"/>
      <c:legendEntry>
        <c:idx val="7"/>
        <c:delete val="1"/>
      </c:legendEntry>
      <c:legendEntry>
        <c:idx val="8"/>
        <c:delete val="1"/>
      </c:legendEntry>
      <c:legendEntry>
        <c:idx val="9"/>
        <c:delete val="1"/>
      </c:legendEntry>
      <c:legendEntry>
        <c:idx val="10"/>
        <c:delete val="1"/>
      </c:legendEntry>
      <c:legendEntry>
        <c:idx val="11"/>
        <c:delete val="1"/>
      </c:legendEntry>
      <c:legendEntry>
        <c:idx val="12"/>
        <c:delete val="1"/>
      </c:legendEntry>
      <c:legendEntry>
        <c:idx val="13"/>
        <c:delete val="1"/>
      </c:legendEntry>
      <c:layout>
        <c:manualLayout>
          <c:xMode val="edge"/>
          <c:yMode val="edge"/>
          <c:x val="0.61070747041178475"/>
          <c:y val="4.7642228897938982E-2"/>
          <c:w val="0.36407408890543042"/>
          <c:h val="0.81305810196297046"/>
        </c:manualLayout>
      </c:layout>
      <c:txPr>
        <a:bodyPr/>
        <a:lstStyle/>
        <a:p>
          <a:pPr>
            <a:defRPr sz="1200"/>
          </a:pPr>
          <a:endParaRPr lang="ca-ES"/>
        </a:p>
      </c:txPr>
    </c:legend>
    <c:plotVisOnly val="1"/>
  </c:chart>
  <c:externalData r:id="rId1"/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a-ES"/>
  <c:chart>
    <c:title>
      <c:layout>
        <c:manualLayout>
          <c:xMode val="edge"/>
          <c:yMode val="edge"/>
          <c:x val="0.18583333333333352"/>
          <c:y val="4.6296296296296349E-2"/>
        </c:manualLayout>
      </c:layout>
    </c:title>
    <c:plotArea>
      <c:layout>
        <c:manualLayout>
          <c:layoutTarget val="inner"/>
          <c:xMode val="edge"/>
          <c:yMode val="edge"/>
          <c:x val="9.2928696412948333E-2"/>
          <c:y val="0.2617548848060659"/>
          <c:w val="0.38860258092738487"/>
          <c:h val="0.64767096821230674"/>
        </c:manualLayout>
      </c:layout>
      <c:pieChart>
        <c:varyColors val="1"/>
        <c:ser>
          <c:idx val="0"/>
          <c:order val="0"/>
          <c:tx>
            <c:strRef>
              <c:f>V.ALEIXANDRE!$A$16</c:f>
              <c:strCache>
                <c:ptCount val="1"/>
                <c:pt idx="0">
                  <c:v>C.SUPERIOR</c:v>
                </c:pt>
              </c:strCache>
            </c:strRef>
          </c:tx>
          <c:dPt>
            <c:idx val="0"/>
            <c:spPr>
              <a:solidFill>
                <a:srgbClr val="92D050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dPt>
            <c:idx val="6"/>
            <c:spPr>
              <a:solidFill>
                <a:schemeClr val="accent1">
                  <a:lumMod val="75000"/>
                </a:schemeClr>
              </a:solidFill>
            </c:spPr>
          </c:dPt>
          <c:dLbls>
            <c:showVal val="1"/>
            <c:showLeaderLines val="1"/>
          </c:dLbls>
          <c:cat>
            <c:strRef>
              <c:f>V.ALEIXANDRE!$B$11:$O$11</c:f>
              <c:strCache>
                <c:ptCount val="7"/>
                <c:pt idx="0">
                  <c:v>Activitat física i Esport</c:v>
                </c:pt>
                <c:pt idx="1">
                  <c:v>Arts plàstiques i audiovisuals</c:v>
                </c:pt>
                <c:pt idx="2">
                  <c:v>Expressió (Música, dança, teatre)</c:v>
                </c:pt>
                <c:pt idx="3">
                  <c:v>Ciencia i tecnologia</c:v>
                </c:pt>
                <c:pt idx="4">
                  <c:v>Suport Educatiu</c:v>
                </c:pt>
                <c:pt idx="5">
                  <c:v>Lleure Educatiu</c:v>
                </c:pt>
                <c:pt idx="6">
                  <c:v>Llengua i comunicació</c:v>
                </c:pt>
              </c:strCache>
            </c:strRef>
          </c:cat>
          <c:val>
            <c:numRef>
              <c:f>V.ALEIXANDRE!$B$16:$O$16</c:f>
              <c:numCache>
                <c:formatCode>0.00</c:formatCode>
                <c:ptCount val="14"/>
                <c:pt idx="0">
                  <c:v>77.142857142857068</c:v>
                </c:pt>
                <c:pt idx="1">
                  <c:v>17.142857142857153</c:v>
                </c:pt>
                <c:pt idx="2">
                  <c:v>40</c:v>
                </c:pt>
                <c:pt idx="3">
                  <c:v>51.428571428571459</c:v>
                </c:pt>
                <c:pt idx="4">
                  <c:v>17.142857142857153</c:v>
                </c:pt>
                <c:pt idx="5">
                  <c:v>14.285714285714286</c:v>
                </c:pt>
                <c:pt idx="6">
                  <c:v>17.142857142857153</c:v>
                </c:pt>
              </c:numCache>
            </c:numRef>
          </c:val>
        </c:ser>
        <c:firstSliceAng val="0"/>
      </c:pieChart>
    </c:plotArea>
    <c:legend>
      <c:legendPos val="r"/>
      <c:legendEntry>
        <c:idx val="7"/>
        <c:delete val="1"/>
      </c:legendEntry>
      <c:legendEntry>
        <c:idx val="8"/>
        <c:delete val="1"/>
      </c:legendEntry>
      <c:legendEntry>
        <c:idx val="9"/>
        <c:delete val="1"/>
      </c:legendEntry>
      <c:legendEntry>
        <c:idx val="10"/>
        <c:delete val="1"/>
      </c:legendEntry>
      <c:legendEntry>
        <c:idx val="11"/>
        <c:delete val="1"/>
      </c:legendEntry>
      <c:legendEntry>
        <c:idx val="12"/>
        <c:delete val="1"/>
      </c:legendEntry>
      <c:legendEntry>
        <c:idx val="13"/>
        <c:delete val="1"/>
      </c:legendEntry>
      <c:layout>
        <c:manualLayout>
          <c:xMode val="edge"/>
          <c:yMode val="edge"/>
          <c:x val="0.63834858375843151"/>
          <c:y val="0.14729324056586326"/>
          <c:w val="0.33665135608048996"/>
          <c:h val="0.83793963254593262"/>
        </c:manualLayout>
      </c:layout>
      <c:txPr>
        <a:bodyPr/>
        <a:lstStyle/>
        <a:p>
          <a:pPr>
            <a:defRPr sz="1200"/>
          </a:pPr>
          <a:endParaRPr lang="ca-ES"/>
        </a:p>
      </c:tx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a-ES"/>
  <c:chart>
    <c:title>
      <c:layout>
        <c:manualLayout>
          <c:xMode val="edge"/>
          <c:yMode val="edge"/>
          <c:x val="0.22472222222222224"/>
          <c:y val="2.3148148148148147E-2"/>
        </c:manualLayout>
      </c:layout>
    </c:title>
    <c:plotArea>
      <c:layout>
        <c:manualLayout>
          <c:layoutTarget val="inner"/>
          <c:xMode val="edge"/>
          <c:yMode val="edge"/>
          <c:x val="0.10004305077213649"/>
          <c:y val="0.22281795825714115"/>
          <c:w val="0.41320322047550273"/>
          <c:h val="0.75046188284255"/>
        </c:manualLayout>
      </c:layout>
      <c:pieChart>
        <c:varyColors val="1"/>
        <c:ser>
          <c:idx val="0"/>
          <c:order val="0"/>
          <c:tx>
            <c:strRef>
              <c:f>CONVENTS!$A$15</c:f>
              <c:strCache>
                <c:ptCount val="1"/>
                <c:pt idx="0">
                  <c:v>C.SUPERIOR</c:v>
                </c:pt>
              </c:strCache>
            </c:strRef>
          </c:tx>
          <c:explosion val="1"/>
          <c:dPt>
            <c:idx val="0"/>
            <c:spPr>
              <a:solidFill>
                <a:srgbClr val="92D050"/>
              </a:solidFill>
            </c:spPr>
          </c:dPt>
          <c:dPt>
            <c:idx val="2"/>
            <c:spPr>
              <a:solidFill>
                <a:srgbClr val="FFFF00"/>
              </a:solidFill>
            </c:spPr>
          </c:dPt>
          <c:dPt>
            <c:idx val="3"/>
            <c:spPr>
              <a:solidFill>
                <a:srgbClr val="FF0000"/>
              </a:solidFill>
            </c:spPr>
          </c:dPt>
          <c:dLbls>
            <c:showVal val="1"/>
            <c:showLeaderLines val="1"/>
          </c:dLbls>
          <c:cat>
            <c:strRef>
              <c:f>CONVENTS!$B$10:$I$10</c:f>
              <c:strCache>
                <c:ptCount val="7"/>
                <c:pt idx="0">
                  <c:v>Activitat física i Esport</c:v>
                </c:pt>
                <c:pt idx="1">
                  <c:v>Arts plàstiques i audiovisuals</c:v>
                </c:pt>
                <c:pt idx="2">
                  <c:v>Expressió (Música, dança, teatre)</c:v>
                </c:pt>
                <c:pt idx="3">
                  <c:v>Ciencia i tecnologia</c:v>
                </c:pt>
                <c:pt idx="4">
                  <c:v>Suport Educatiu</c:v>
                </c:pt>
                <c:pt idx="5">
                  <c:v>Lleure Educatiu</c:v>
                </c:pt>
                <c:pt idx="6">
                  <c:v>Llengua i comunicació</c:v>
                </c:pt>
              </c:strCache>
            </c:strRef>
          </c:cat>
          <c:val>
            <c:numRef>
              <c:f>CONVENTS!$B$15:$I$15</c:f>
              <c:numCache>
                <c:formatCode>_-* #,##0.00\ _€_-;\-* #,##0.00\ _€_-;_-* "-"??\ _€_-;_-@_-</c:formatCode>
                <c:ptCount val="8"/>
                <c:pt idx="0">
                  <c:v>72</c:v>
                </c:pt>
                <c:pt idx="1">
                  <c:v>36</c:v>
                </c:pt>
                <c:pt idx="2">
                  <c:v>48</c:v>
                </c:pt>
                <c:pt idx="3">
                  <c:v>44</c:v>
                </c:pt>
                <c:pt idx="4">
                  <c:v>16</c:v>
                </c:pt>
                <c:pt idx="5">
                  <c:v>24</c:v>
                </c:pt>
                <c:pt idx="6">
                  <c:v>40</c:v>
                </c:pt>
              </c:numCache>
            </c:numRef>
          </c:val>
        </c:ser>
        <c:firstSliceAng val="0"/>
      </c:pieChart>
    </c:plotArea>
    <c:legend>
      <c:legendPos val="r"/>
      <c:legendEntry>
        <c:idx val="7"/>
        <c:delete val="1"/>
      </c:legendEntry>
      <c:layout>
        <c:manualLayout>
          <c:xMode val="edge"/>
          <c:yMode val="edge"/>
          <c:x val="0.60223753280839953"/>
          <c:y val="0.1897685185185185"/>
          <c:w val="0.33665135608048996"/>
          <c:h val="0.74071741032371086"/>
        </c:manualLayout>
      </c:layout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a-ES"/>
  <c:chart>
    <c:plotArea>
      <c:layout>
        <c:manualLayout>
          <c:layoutTarget val="inner"/>
          <c:xMode val="edge"/>
          <c:yMode val="edge"/>
          <c:x val="0.1000430507721365"/>
          <c:y val="0.22281795825714118"/>
          <c:w val="0.41320322047550273"/>
          <c:h val="0.75046188284255"/>
        </c:manualLayout>
      </c:layout>
      <c:pieChart>
        <c:varyColors val="1"/>
        <c:firstSliceAng val="0"/>
      </c:pieChart>
    </c:plotArea>
    <c:legend>
      <c:legendPos val="r"/>
      <c:layout>
        <c:manualLayout>
          <c:xMode val="edge"/>
          <c:yMode val="edge"/>
          <c:x val="0.60223753280839964"/>
          <c:y val="0.1897685185185185"/>
          <c:w val="0.33665135608048996"/>
          <c:h val="0.74071741032371108"/>
        </c:manualLayout>
      </c:layout>
    </c:legend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a-ES"/>
  <c:chart>
    <c:title>
      <c:tx>
        <c:rich>
          <a:bodyPr/>
          <a:lstStyle/>
          <a:p>
            <a:pPr>
              <a:defRPr/>
            </a:pPr>
            <a:r>
              <a:rPr lang="en-US"/>
              <a:t> C. INFANTIL </a:t>
            </a:r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'ECHEGARAY  '!$A$20:$B$20</c:f>
              <c:strCache>
                <c:ptCount val="1"/>
                <c:pt idx="0">
                  <c:v>45 C. INFANITL </c:v>
                </c:pt>
              </c:strCache>
            </c:strRef>
          </c:tx>
          <c:dPt>
            <c:idx val="0"/>
            <c:spPr>
              <a:solidFill>
                <a:srgbClr val="92D050"/>
              </a:solidFill>
            </c:spPr>
          </c:dPt>
          <c:dPt>
            <c:idx val="2"/>
            <c:spPr>
              <a:solidFill>
                <a:srgbClr val="FFFF00"/>
              </a:solidFill>
            </c:spPr>
          </c:dPt>
          <c:dPt>
            <c:idx val="6"/>
            <c:spPr>
              <a:solidFill>
                <a:srgbClr val="FF0000"/>
              </a:solidFill>
            </c:spPr>
          </c:dPt>
          <c:dLbls>
            <c:showVal val="1"/>
            <c:showLeaderLines val="1"/>
          </c:dLbls>
          <c:cat>
            <c:strRef>
              <c:f>'ECHEGARAY  '!$C$19:$I$19</c:f>
              <c:strCache>
                <c:ptCount val="7"/>
                <c:pt idx="0">
                  <c:v>Activitat física i Esport</c:v>
                </c:pt>
                <c:pt idx="1">
                  <c:v>Arts plàstiques i audiovisuals</c:v>
                </c:pt>
                <c:pt idx="2">
                  <c:v>Expressió (Música, dança, teatre)</c:v>
                </c:pt>
                <c:pt idx="3">
                  <c:v>Ciencia i tecnologia</c:v>
                </c:pt>
                <c:pt idx="4">
                  <c:v>Suport Educatiu</c:v>
                </c:pt>
                <c:pt idx="5">
                  <c:v>Lleure Educatiu</c:v>
                </c:pt>
                <c:pt idx="6">
                  <c:v>Llengua i comunicació</c:v>
                </c:pt>
              </c:strCache>
            </c:strRef>
          </c:cat>
          <c:val>
            <c:numRef>
              <c:f>'ECHEGARAY  '!$C$20:$I$20</c:f>
              <c:numCache>
                <c:formatCode>0.00</c:formatCode>
                <c:ptCount val="7"/>
                <c:pt idx="0">
                  <c:v>59.183673469387735</c:v>
                </c:pt>
                <c:pt idx="1">
                  <c:v>20.408163265306122</c:v>
                </c:pt>
                <c:pt idx="2">
                  <c:v>42.857142857142833</c:v>
                </c:pt>
                <c:pt idx="3">
                  <c:v>20.408163265306122</c:v>
                </c:pt>
                <c:pt idx="4">
                  <c:v>8.1632653061224492</c:v>
                </c:pt>
                <c:pt idx="5">
                  <c:v>20.408163265306122</c:v>
                </c:pt>
                <c:pt idx="6">
                  <c:v>34.693877551020385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a-ES"/>
  <c:chart>
    <c:plotArea>
      <c:layout>
        <c:manualLayout>
          <c:layoutTarget val="inner"/>
          <c:xMode val="edge"/>
          <c:yMode val="edge"/>
          <c:x val="0.10004305077213652"/>
          <c:y val="0.22281795825714121"/>
          <c:w val="0.41320322047550273"/>
          <c:h val="0.75046188284255"/>
        </c:manualLayout>
      </c:layout>
      <c:pieChart>
        <c:varyColors val="1"/>
        <c:firstSliceAng val="0"/>
      </c:pieChart>
    </c:plotArea>
    <c:legend>
      <c:legendPos val="r"/>
      <c:layout>
        <c:manualLayout>
          <c:xMode val="edge"/>
          <c:yMode val="edge"/>
          <c:x val="0.60223753280839964"/>
          <c:y val="0.1897685185185185"/>
          <c:w val="0.33665135608048996"/>
          <c:h val="0.7407174103237113"/>
        </c:manualLayout>
      </c:layout>
    </c:legend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a-ES"/>
  <c:chart>
    <c:title>
      <c:tx>
        <c:rich>
          <a:bodyPr/>
          <a:lstStyle/>
          <a:p>
            <a:pPr>
              <a:defRPr/>
            </a:pPr>
            <a:r>
              <a:rPr lang="en-US"/>
              <a:t> C. INICIAL </a:t>
            </a:r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'ECHEGARAY  '!$A$21:$B$21</c:f>
              <c:strCache>
                <c:ptCount val="1"/>
                <c:pt idx="0">
                  <c:v>45 C. INICIAL </c:v>
                </c:pt>
              </c:strCache>
            </c:strRef>
          </c:tx>
          <c:dPt>
            <c:idx val="0"/>
            <c:spPr>
              <a:solidFill>
                <a:srgbClr val="92D050"/>
              </a:solidFill>
            </c:spPr>
          </c:dPt>
          <c:dPt>
            <c:idx val="1"/>
            <c:spPr>
              <a:solidFill>
                <a:srgbClr val="FFFF00"/>
              </a:solidFill>
            </c:spPr>
          </c:dPt>
          <c:dPt>
            <c:idx val="6"/>
            <c:spPr>
              <a:solidFill>
                <a:srgbClr val="FF0000"/>
              </a:solidFill>
            </c:spPr>
          </c:dPt>
          <c:dLbls>
            <c:showVal val="1"/>
            <c:showLeaderLines val="1"/>
          </c:dLbls>
          <c:cat>
            <c:strRef>
              <c:f>'ECHEGARAY  '!$C$19:$I$19</c:f>
              <c:strCache>
                <c:ptCount val="7"/>
                <c:pt idx="0">
                  <c:v>Activitat física i Esport</c:v>
                </c:pt>
                <c:pt idx="1">
                  <c:v>Arts plàstiques i audiovisuals</c:v>
                </c:pt>
                <c:pt idx="2">
                  <c:v>Expressió (Música, dança, teatre)</c:v>
                </c:pt>
                <c:pt idx="3">
                  <c:v>Ciencia i tecnologia</c:v>
                </c:pt>
                <c:pt idx="4">
                  <c:v>Suport Educatiu</c:v>
                </c:pt>
                <c:pt idx="5">
                  <c:v>Lleure Educatiu</c:v>
                </c:pt>
                <c:pt idx="6">
                  <c:v>Llengua i comunicació</c:v>
                </c:pt>
              </c:strCache>
            </c:strRef>
          </c:cat>
          <c:val>
            <c:numRef>
              <c:f>'ECHEGARAY  '!$C$21:$I$21</c:f>
              <c:numCache>
                <c:formatCode>0.00</c:formatCode>
                <c:ptCount val="7"/>
                <c:pt idx="0">
                  <c:v>77.083333333333286</c:v>
                </c:pt>
                <c:pt idx="1">
                  <c:v>39.583333333333336</c:v>
                </c:pt>
                <c:pt idx="2">
                  <c:v>29.166666666666668</c:v>
                </c:pt>
                <c:pt idx="3">
                  <c:v>31.25</c:v>
                </c:pt>
                <c:pt idx="4">
                  <c:v>10.416666666666673</c:v>
                </c:pt>
                <c:pt idx="5">
                  <c:v>8.3333333333333357</c:v>
                </c:pt>
                <c:pt idx="6">
                  <c:v>35.4166666666666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a-ES"/>
  <c:chart>
    <c:plotArea>
      <c:layout>
        <c:manualLayout>
          <c:layoutTarget val="inner"/>
          <c:xMode val="edge"/>
          <c:yMode val="edge"/>
          <c:x val="0.10004305077213653"/>
          <c:y val="0.22281795825714121"/>
          <c:w val="0.41320322047550273"/>
          <c:h val="0.75046188284255"/>
        </c:manualLayout>
      </c:layout>
      <c:pieChart>
        <c:varyColors val="1"/>
        <c:firstSliceAng val="0"/>
      </c:pieChart>
    </c:plotArea>
    <c:legend>
      <c:legendPos val="r"/>
      <c:layout>
        <c:manualLayout>
          <c:xMode val="edge"/>
          <c:yMode val="edge"/>
          <c:x val="0.60223753280839964"/>
          <c:y val="0.1897685185185185"/>
          <c:w val="0.33665135608048996"/>
          <c:h val="0.74071741032371152"/>
        </c:manualLayout>
      </c:layout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68D55-BB65-4698-B643-F5A8AEBD77DB}" type="datetimeFigureOut">
              <a:rPr lang="ca-ES" smtClean="0"/>
              <a:pPr/>
              <a:t>12/05/2021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D615D-4E86-407B-90D0-95FF4EEF1CA9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68D55-BB65-4698-B643-F5A8AEBD77DB}" type="datetimeFigureOut">
              <a:rPr lang="ca-ES" smtClean="0"/>
              <a:pPr/>
              <a:t>12/05/2021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D615D-4E86-407B-90D0-95FF4EEF1CA9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68D55-BB65-4698-B643-F5A8AEBD77DB}" type="datetimeFigureOut">
              <a:rPr lang="ca-ES" smtClean="0"/>
              <a:pPr/>
              <a:t>12/05/2021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D615D-4E86-407B-90D0-95FF4EEF1CA9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68D55-BB65-4698-B643-F5A8AEBD77DB}" type="datetimeFigureOut">
              <a:rPr lang="ca-ES" smtClean="0"/>
              <a:pPr/>
              <a:t>12/05/2021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D615D-4E86-407B-90D0-95FF4EEF1CA9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68D55-BB65-4698-B643-F5A8AEBD77DB}" type="datetimeFigureOut">
              <a:rPr lang="ca-ES" smtClean="0"/>
              <a:pPr/>
              <a:t>12/05/2021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D615D-4E86-407B-90D0-95FF4EEF1CA9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68D55-BB65-4698-B643-F5A8AEBD77DB}" type="datetimeFigureOut">
              <a:rPr lang="ca-ES" smtClean="0"/>
              <a:pPr/>
              <a:t>12/05/2021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D615D-4E86-407B-90D0-95FF4EEF1CA9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68D55-BB65-4698-B643-F5A8AEBD77DB}" type="datetimeFigureOut">
              <a:rPr lang="ca-ES" smtClean="0"/>
              <a:pPr/>
              <a:t>12/05/2021</a:t>
            </a:fld>
            <a:endParaRPr lang="ca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D615D-4E86-407B-90D0-95FF4EEF1CA9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68D55-BB65-4698-B643-F5A8AEBD77DB}" type="datetimeFigureOut">
              <a:rPr lang="ca-ES" smtClean="0"/>
              <a:pPr/>
              <a:t>12/05/2021</a:t>
            </a:fld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D615D-4E86-407B-90D0-95FF4EEF1CA9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68D55-BB65-4698-B643-F5A8AEBD77DB}" type="datetimeFigureOut">
              <a:rPr lang="ca-ES" smtClean="0"/>
              <a:pPr/>
              <a:t>12/05/2021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D615D-4E86-407B-90D0-95FF4EEF1CA9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68D55-BB65-4698-B643-F5A8AEBD77DB}" type="datetimeFigureOut">
              <a:rPr lang="ca-ES" smtClean="0"/>
              <a:pPr/>
              <a:t>12/05/2021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D615D-4E86-407B-90D0-95FF4EEF1CA9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68D55-BB65-4698-B643-F5A8AEBD77DB}" type="datetimeFigureOut">
              <a:rPr lang="ca-ES" smtClean="0"/>
              <a:pPr/>
              <a:t>12/05/2021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D615D-4E86-407B-90D0-95FF4EEF1CA9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68D55-BB65-4698-B643-F5A8AEBD77DB}" type="datetimeFigureOut">
              <a:rPr lang="ca-ES" smtClean="0"/>
              <a:pPr/>
              <a:t>12/05/2021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8D615D-4E86-407B-90D0-95FF4EEF1CA9}" type="slidenum">
              <a:rPr lang="ca-ES" smtClean="0"/>
              <a:pPr/>
              <a:t>‹Nº›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a-ES" dirty="0" smtClean="0"/>
              <a:t>OFERTA EXTRAESCOLAR PMSAPM </a:t>
            </a:r>
            <a:br>
              <a:rPr lang="ca-ES" dirty="0" smtClean="0"/>
            </a:br>
            <a:r>
              <a:rPr lang="ca-ES" dirty="0" smtClean="0"/>
              <a:t>CURS 2021/2022</a:t>
            </a:r>
            <a:endParaRPr lang="ca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a-ES" dirty="0" smtClean="0"/>
              <a:t>Informe realitzat sobre les dades obtingudes del formulari a les famílies estudi previ implementació </a:t>
            </a:r>
          </a:p>
          <a:p>
            <a:r>
              <a:rPr lang="ca-ES" dirty="0" smtClean="0"/>
              <a:t>EEE (Esport Educatiu a l’Escola)</a:t>
            </a:r>
            <a:endParaRPr lang="ca-ES" dirty="0"/>
          </a:p>
        </p:txBody>
      </p:sp>
      <p:pic>
        <p:nvPicPr>
          <p:cNvPr id="1026" name="Imagen 1" descr="logo PMSAPM fos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88640"/>
            <a:ext cx="2278063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3600" dirty="0" smtClean="0"/>
              <a:t>                ESCOLA J.ECHEGARAY</a:t>
            </a:r>
            <a:endParaRPr lang="ca-ES" sz="3600" dirty="0"/>
          </a:p>
        </p:txBody>
      </p:sp>
      <p:pic>
        <p:nvPicPr>
          <p:cNvPr id="4" name="Imagen 1" descr="logo PMSAPM fos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2278063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1331640" y="5373216"/>
            <a:ext cx="3503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Una mostra de 59 d’un total de 100</a:t>
            </a:r>
            <a:endParaRPr lang="ca-ES" dirty="0"/>
          </a:p>
        </p:txBody>
      </p:sp>
      <p:graphicFrame>
        <p:nvGraphicFramePr>
          <p:cNvPr id="8" name="16 Gráfico"/>
          <p:cNvGraphicFramePr/>
          <p:nvPr/>
        </p:nvGraphicFramePr>
        <p:xfrm>
          <a:off x="1403648" y="1628800"/>
          <a:ext cx="5760640" cy="31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4 Gráfico"/>
          <p:cNvGraphicFramePr/>
          <p:nvPr/>
        </p:nvGraphicFramePr>
        <p:xfrm>
          <a:off x="1403648" y="1340768"/>
          <a:ext cx="5616624" cy="36008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3600" dirty="0" smtClean="0"/>
              <a:t>                ESCOLA J.ECHEGARAY</a:t>
            </a:r>
            <a:endParaRPr lang="ca-ES" sz="3600" dirty="0"/>
          </a:p>
        </p:txBody>
      </p:sp>
      <p:pic>
        <p:nvPicPr>
          <p:cNvPr id="4" name="Imagen 1" descr="logo PMSAPM fos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2278063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1331640" y="5373216"/>
            <a:ext cx="3503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Una mostra de 45 d’un total de 106</a:t>
            </a:r>
            <a:endParaRPr lang="ca-ES" dirty="0"/>
          </a:p>
        </p:txBody>
      </p:sp>
      <p:graphicFrame>
        <p:nvGraphicFramePr>
          <p:cNvPr id="8" name="16 Gráfico"/>
          <p:cNvGraphicFramePr/>
          <p:nvPr/>
        </p:nvGraphicFramePr>
        <p:xfrm>
          <a:off x="1403648" y="1628800"/>
          <a:ext cx="5760640" cy="31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5 Gráfico"/>
          <p:cNvGraphicFramePr/>
          <p:nvPr/>
        </p:nvGraphicFramePr>
        <p:xfrm>
          <a:off x="1331640" y="1628800"/>
          <a:ext cx="5832648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3600" dirty="0" smtClean="0"/>
              <a:t>                ESCOLA J.R.JIMÉNEZ</a:t>
            </a:r>
            <a:endParaRPr lang="ca-ES" sz="3600" dirty="0"/>
          </a:p>
        </p:txBody>
      </p:sp>
      <p:pic>
        <p:nvPicPr>
          <p:cNvPr id="4" name="Imagen 1" descr="logo PMSAPM fos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2278063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1331640" y="5373216"/>
            <a:ext cx="3503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Una mostra de 94 d’un total de 138</a:t>
            </a:r>
            <a:endParaRPr lang="ca-ES" dirty="0"/>
          </a:p>
        </p:txBody>
      </p:sp>
      <p:graphicFrame>
        <p:nvGraphicFramePr>
          <p:cNvPr id="8" name="16 Gráfico"/>
          <p:cNvGraphicFramePr/>
          <p:nvPr/>
        </p:nvGraphicFramePr>
        <p:xfrm>
          <a:off x="1187624" y="1628800"/>
          <a:ext cx="5760640" cy="31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9 Rectángulo"/>
          <p:cNvSpPr/>
          <p:nvPr/>
        </p:nvSpPr>
        <p:spPr>
          <a:xfrm>
            <a:off x="1979712" y="1196752"/>
            <a:ext cx="63367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dirty="0" smtClean="0"/>
              <a:t>Programes o activitats extraescolars que es duen a terme en l’actualitat:  T. Diversificats Anglès, E3</a:t>
            </a:r>
          </a:p>
        </p:txBody>
      </p:sp>
      <p:graphicFrame>
        <p:nvGraphicFramePr>
          <p:cNvPr id="11" name="1 Gráfico"/>
          <p:cNvGraphicFramePr/>
          <p:nvPr/>
        </p:nvGraphicFramePr>
        <p:xfrm>
          <a:off x="971600" y="1988840"/>
          <a:ext cx="6408712" cy="288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3600" dirty="0" smtClean="0"/>
              <a:t>                ESCOLA J.R.JIMÉNEZ</a:t>
            </a:r>
            <a:endParaRPr lang="ca-ES" sz="3600" dirty="0"/>
          </a:p>
        </p:txBody>
      </p:sp>
      <p:pic>
        <p:nvPicPr>
          <p:cNvPr id="4" name="Imagen 1" descr="logo PMSAPM fos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2278063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1331640" y="5373216"/>
            <a:ext cx="3503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Una mostra de 55 d’un total de 100</a:t>
            </a:r>
            <a:endParaRPr lang="ca-ES" dirty="0"/>
          </a:p>
        </p:txBody>
      </p:sp>
      <p:graphicFrame>
        <p:nvGraphicFramePr>
          <p:cNvPr id="9" name="2 Gráfico"/>
          <p:cNvGraphicFramePr/>
          <p:nvPr/>
        </p:nvGraphicFramePr>
        <p:xfrm>
          <a:off x="1547664" y="1556792"/>
          <a:ext cx="5760640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3600" dirty="0" smtClean="0"/>
              <a:t>                ESCOLA J.R.JIMÉNEZ</a:t>
            </a:r>
            <a:endParaRPr lang="ca-ES" sz="3600" dirty="0"/>
          </a:p>
        </p:txBody>
      </p:sp>
      <p:pic>
        <p:nvPicPr>
          <p:cNvPr id="4" name="Imagen 1" descr="logo PMSAPM fos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2278063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1331640" y="5373216"/>
            <a:ext cx="3386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Una mostra de 40 d’un total de 98</a:t>
            </a:r>
            <a:endParaRPr lang="ca-ES" dirty="0"/>
          </a:p>
        </p:txBody>
      </p:sp>
      <p:graphicFrame>
        <p:nvGraphicFramePr>
          <p:cNvPr id="6" name="3 Gráfico"/>
          <p:cNvGraphicFramePr/>
          <p:nvPr/>
        </p:nvGraphicFramePr>
        <p:xfrm>
          <a:off x="1403648" y="1700808"/>
          <a:ext cx="5688632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3600" dirty="0" smtClean="0"/>
              <a:t>                ESCOLA J.R.JIMÉNEZ</a:t>
            </a:r>
            <a:endParaRPr lang="ca-ES" sz="3600" dirty="0"/>
          </a:p>
        </p:txBody>
      </p:sp>
      <p:pic>
        <p:nvPicPr>
          <p:cNvPr id="4" name="Imagen 1" descr="logo PMSAPM fos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2278063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1331640" y="5373216"/>
            <a:ext cx="3386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Una mostra de 40 d’un total de 98</a:t>
            </a:r>
            <a:endParaRPr lang="ca-ES" dirty="0"/>
          </a:p>
        </p:txBody>
      </p:sp>
      <p:graphicFrame>
        <p:nvGraphicFramePr>
          <p:cNvPr id="8" name="4 Gráfico"/>
          <p:cNvGraphicFramePr/>
          <p:nvPr/>
        </p:nvGraphicFramePr>
        <p:xfrm>
          <a:off x="1835696" y="1700808"/>
          <a:ext cx="5184576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3600" dirty="0" smtClean="0"/>
              <a:t>                ESCOLA L. ANGLADA</a:t>
            </a:r>
            <a:endParaRPr lang="ca-ES" sz="3600" dirty="0"/>
          </a:p>
        </p:txBody>
      </p:sp>
      <p:pic>
        <p:nvPicPr>
          <p:cNvPr id="4" name="Imagen 1" descr="logo PMSAPM fos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2278063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1331640" y="5373216"/>
            <a:ext cx="3503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Una mostra de 69 d’un total de 150</a:t>
            </a:r>
            <a:endParaRPr lang="ca-ES" dirty="0"/>
          </a:p>
        </p:txBody>
      </p:sp>
      <p:graphicFrame>
        <p:nvGraphicFramePr>
          <p:cNvPr id="8" name="16 Gráfico"/>
          <p:cNvGraphicFramePr/>
          <p:nvPr/>
        </p:nvGraphicFramePr>
        <p:xfrm>
          <a:off x="1187624" y="1628800"/>
          <a:ext cx="5760640" cy="31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9 Rectángulo"/>
          <p:cNvSpPr/>
          <p:nvPr/>
        </p:nvSpPr>
        <p:spPr>
          <a:xfrm>
            <a:off x="1979712" y="1196752"/>
            <a:ext cx="63367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dirty="0" smtClean="0"/>
              <a:t>Programes o activitats extraescolars que es duen a terme en l’actualitat:  T. Diversificats Anglès, E3</a:t>
            </a:r>
          </a:p>
        </p:txBody>
      </p:sp>
      <p:graphicFrame>
        <p:nvGraphicFramePr>
          <p:cNvPr id="9" name="1 Gráfico"/>
          <p:cNvGraphicFramePr/>
          <p:nvPr/>
        </p:nvGraphicFramePr>
        <p:xfrm>
          <a:off x="1835696" y="1916832"/>
          <a:ext cx="5832648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3600" dirty="0" smtClean="0"/>
              <a:t>                ESCOLA L. ANGLADA</a:t>
            </a:r>
            <a:endParaRPr lang="ca-ES" sz="3600" dirty="0"/>
          </a:p>
        </p:txBody>
      </p:sp>
      <p:pic>
        <p:nvPicPr>
          <p:cNvPr id="4" name="Imagen 1" descr="logo PMSAPM fos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2278063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1331640" y="5373216"/>
            <a:ext cx="3503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Una mostra de 40 d’un total de 102</a:t>
            </a:r>
            <a:endParaRPr lang="ca-ES" dirty="0"/>
          </a:p>
        </p:txBody>
      </p:sp>
      <p:graphicFrame>
        <p:nvGraphicFramePr>
          <p:cNvPr id="8" name="16 Gráfico"/>
          <p:cNvGraphicFramePr/>
          <p:nvPr/>
        </p:nvGraphicFramePr>
        <p:xfrm>
          <a:off x="1187624" y="1628800"/>
          <a:ext cx="5760640" cy="31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2 Gráfico"/>
          <p:cNvGraphicFramePr/>
          <p:nvPr/>
        </p:nvGraphicFramePr>
        <p:xfrm>
          <a:off x="1763688" y="1700808"/>
          <a:ext cx="5544616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3600" dirty="0" smtClean="0"/>
              <a:t>                ESCOLA L. ANGLADA</a:t>
            </a:r>
            <a:endParaRPr lang="ca-ES" sz="3600" dirty="0"/>
          </a:p>
        </p:txBody>
      </p:sp>
      <p:pic>
        <p:nvPicPr>
          <p:cNvPr id="4" name="Imagen 1" descr="logo PMSAPM fos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2278063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1331640" y="5373216"/>
            <a:ext cx="3503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Una mostra de 30 d’un total de 102</a:t>
            </a:r>
            <a:endParaRPr lang="ca-ES" dirty="0"/>
          </a:p>
        </p:txBody>
      </p:sp>
      <p:graphicFrame>
        <p:nvGraphicFramePr>
          <p:cNvPr id="8" name="16 Gráfico"/>
          <p:cNvGraphicFramePr/>
          <p:nvPr/>
        </p:nvGraphicFramePr>
        <p:xfrm>
          <a:off x="1187624" y="1628800"/>
          <a:ext cx="5760640" cy="31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3 Gráfico"/>
          <p:cNvGraphicFramePr/>
          <p:nvPr/>
        </p:nvGraphicFramePr>
        <p:xfrm>
          <a:off x="1547664" y="1484784"/>
          <a:ext cx="5310336" cy="3315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3600" dirty="0" smtClean="0"/>
              <a:t>                ESCOLA L. ANGLADA</a:t>
            </a:r>
            <a:endParaRPr lang="ca-ES" sz="3600" dirty="0"/>
          </a:p>
        </p:txBody>
      </p:sp>
      <p:pic>
        <p:nvPicPr>
          <p:cNvPr id="4" name="Imagen 1" descr="logo PMSAPM fos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2278063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1331640" y="5373216"/>
            <a:ext cx="3503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Una mostra de 30 d’un total de 122</a:t>
            </a:r>
            <a:endParaRPr lang="ca-ES" dirty="0"/>
          </a:p>
        </p:txBody>
      </p:sp>
      <p:graphicFrame>
        <p:nvGraphicFramePr>
          <p:cNvPr id="8" name="16 Gráfico"/>
          <p:cNvGraphicFramePr/>
          <p:nvPr/>
        </p:nvGraphicFramePr>
        <p:xfrm>
          <a:off x="1187624" y="1628800"/>
          <a:ext cx="5760640" cy="31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5 Gráfico"/>
          <p:cNvGraphicFramePr/>
          <p:nvPr/>
        </p:nvGraphicFramePr>
        <p:xfrm>
          <a:off x="1835696" y="1340768"/>
          <a:ext cx="5544616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3600" dirty="0" smtClean="0"/>
              <a:t>              Origen i funció  de les dades</a:t>
            </a:r>
            <a:endParaRPr lang="ca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a-ES" dirty="0" smtClean="0"/>
              <a:t>Aquestes dades s’han obtingut de l’enquesta que es va realitzar a totes les escoles públiques de Martorell i oberta a totes les famílies, al mes de febrer </a:t>
            </a:r>
            <a:r>
              <a:rPr lang="ca-ES" dirty="0" err="1" smtClean="0"/>
              <a:t>d’enguany</a:t>
            </a:r>
            <a:r>
              <a:rPr lang="ca-ES" dirty="0" smtClean="0"/>
              <a:t>,amb la finalitat de realitzar un sondeig per a la implementació del programa pilot : l’Esport Educatiu a l’escola ( E3).</a:t>
            </a:r>
          </a:p>
          <a:p>
            <a:r>
              <a:rPr lang="ca-ES" dirty="0" smtClean="0"/>
              <a:t>Dins d’aquest formulari, havia una secció on es preguntava sobre les opcions per àrees competencials, que triarien les famílies per què els seus fills/es  realitzessin el proper curs.  </a:t>
            </a:r>
          </a:p>
          <a:p>
            <a:r>
              <a:rPr lang="ca-ES" dirty="0" smtClean="0"/>
              <a:t>Es tracta d’una mostra aproximada</a:t>
            </a:r>
            <a:r>
              <a:rPr lang="ca-ES" dirty="0" smtClean="0">
                <a:solidFill>
                  <a:srgbClr val="FF0000"/>
                </a:solidFill>
              </a:rPr>
              <a:t> </a:t>
            </a:r>
            <a:r>
              <a:rPr lang="ca-ES" dirty="0" smtClean="0"/>
              <a:t>del 50% de les famílies  de cada cicle.</a:t>
            </a:r>
          </a:p>
          <a:p>
            <a:r>
              <a:rPr lang="ca-ES" dirty="0" smtClean="0"/>
              <a:t>Tot i així, ens dóna una fotografia de cap a on miren els pares  al respecte d’aquest tema .</a:t>
            </a:r>
          </a:p>
          <a:p>
            <a:r>
              <a:rPr lang="ca-ES" dirty="0" smtClean="0"/>
              <a:t>Aquestes dades, no és l’única informació  que marcarà la línia de treball, també hem de considerar, la visió de les escoles i  dels tècnics que participem en la construcció de la Carta de Serveis extraescolars. </a:t>
            </a:r>
            <a:endParaRPr lang="ca-ES" dirty="0"/>
          </a:p>
        </p:txBody>
      </p:sp>
      <p:pic>
        <p:nvPicPr>
          <p:cNvPr id="4" name="Imagen 1" descr="logo PMSAPM fos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0"/>
            <a:ext cx="2278063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3600" dirty="0" smtClean="0"/>
              <a:t>                ESCOLA M. RODOREDA</a:t>
            </a:r>
            <a:endParaRPr lang="ca-ES" sz="3600" dirty="0"/>
          </a:p>
        </p:txBody>
      </p:sp>
      <p:pic>
        <p:nvPicPr>
          <p:cNvPr id="4" name="Imagen 1" descr="logo PMSAPM fos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2278063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1331640" y="5373216"/>
            <a:ext cx="3503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Una mostra de 51 d’un total de 150</a:t>
            </a:r>
            <a:endParaRPr lang="ca-ES" dirty="0"/>
          </a:p>
        </p:txBody>
      </p:sp>
      <p:graphicFrame>
        <p:nvGraphicFramePr>
          <p:cNvPr id="8" name="16 Gráfico"/>
          <p:cNvGraphicFramePr/>
          <p:nvPr/>
        </p:nvGraphicFramePr>
        <p:xfrm>
          <a:off x="1187624" y="1628800"/>
          <a:ext cx="5760640" cy="31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9 Rectángulo"/>
          <p:cNvSpPr/>
          <p:nvPr/>
        </p:nvSpPr>
        <p:spPr>
          <a:xfrm>
            <a:off x="1979712" y="1196752"/>
            <a:ext cx="63367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dirty="0" smtClean="0"/>
              <a:t>Programes o activitats extraescolars que es duen a terme en l’actualitat:  T. Diversificats Anglès, E3, E. ASSISTIT</a:t>
            </a:r>
          </a:p>
        </p:txBody>
      </p:sp>
      <p:graphicFrame>
        <p:nvGraphicFramePr>
          <p:cNvPr id="9" name="1 Gráfico"/>
          <p:cNvGraphicFramePr/>
          <p:nvPr/>
        </p:nvGraphicFramePr>
        <p:xfrm>
          <a:off x="1403648" y="2057400"/>
          <a:ext cx="5760640" cy="30997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3600" dirty="0" smtClean="0"/>
              <a:t>                ESCOLA M. RODOREDA</a:t>
            </a:r>
            <a:endParaRPr lang="ca-ES" sz="3600" dirty="0"/>
          </a:p>
        </p:txBody>
      </p:sp>
      <p:pic>
        <p:nvPicPr>
          <p:cNvPr id="4" name="Imagen 1" descr="logo PMSAPM fos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2278063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1331640" y="5373216"/>
            <a:ext cx="3503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Una mostra de 20 d’un total de 102</a:t>
            </a:r>
            <a:endParaRPr lang="ca-ES" dirty="0"/>
          </a:p>
        </p:txBody>
      </p:sp>
      <p:graphicFrame>
        <p:nvGraphicFramePr>
          <p:cNvPr id="8" name="16 Gráfico"/>
          <p:cNvGraphicFramePr/>
          <p:nvPr/>
        </p:nvGraphicFramePr>
        <p:xfrm>
          <a:off x="1187624" y="1628800"/>
          <a:ext cx="5760640" cy="31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4 Gráfico"/>
          <p:cNvGraphicFramePr/>
          <p:nvPr/>
        </p:nvGraphicFramePr>
        <p:xfrm>
          <a:off x="1475656" y="1412776"/>
          <a:ext cx="5832648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3600" dirty="0" smtClean="0"/>
              <a:t>                ESCOLA M. RODOREDA</a:t>
            </a:r>
            <a:endParaRPr lang="ca-ES" sz="3600" dirty="0"/>
          </a:p>
        </p:txBody>
      </p:sp>
      <p:pic>
        <p:nvPicPr>
          <p:cNvPr id="4" name="Imagen 1" descr="logo PMSAPM fos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2278063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1331640" y="5373216"/>
            <a:ext cx="3503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Una mostra de 23 d’un total de 100</a:t>
            </a:r>
            <a:endParaRPr lang="ca-ES" dirty="0"/>
          </a:p>
        </p:txBody>
      </p:sp>
      <p:graphicFrame>
        <p:nvGraphicFramePr>
          <p:cNvPr id="8" name="16 Gráfico"/>
          <p:cNvGraphicFramePr/>
          <p:nvPr/>
        </p:nvGraphicFramePr>
        <p:xfrm>
          <a:off x="1187624" y="1628800"/>
          <a:ext cx="5760640" cy="31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2 Gráfico"/>
          <p:cNvGraphicFramePr/>
          <p:nvPr/>
        </p:nvGraphicFramePr>
        <p:xfrm>
          <a:off x="1331640" y="1700808"/>
          <a:ext cx="5832648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3600" dirty="0" smtClean="0"/>
              <a:t>                ESCOLA M. RODOREDA</a:t>
            </a:r>
            <a:endParaRPr lang="ca-ES" sz="3600" dirty="0"/>
          </a:p>
        </p:txBody>
      </p:sp>
      <p:pic>
        <p:nvPicPr>
          <p:cNvPr id="4" name="Imagen 1" descr="logo PMSAPM fos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2278063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1331640" y="5373216"/>
            <a:ext cx="3503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Una mostra de 19 d’un total de 155</a:t>
            </a:r>
            <a:endParaRPr lang="ca-ES" dirty="0"/>
          </a:p>
        </p:txBody>
      </p:sp>
      <p:graphicFrame>
        <p:nvGraphicFramePr>
          <p:cNvPr id="8" name="16 Gráfico"/>
          <p:cNvGraphicFramePr/>
          <p:nvPr/>
        </p:nvGraphicFramePr>
        <p:xfrm>
          <a:off x="1187624" y="1628800"/>
          <a:ext cx="5760640" cy="31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5 Gráfico"/>
          <p:cNvGraphicFramePr/>
          <p:nvPr/>
        </p:nvGraphicFramePr>
        <p:xfrm>
          <a:off x="1331640" y="1988840"/>
          <a:ext cx="6048672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3600" dirty="0" smtClean="0"/>
              <a:t>                ESCOLA V. ALEIXANDRE</a:t>
            </a:r>
            <a:endParaRPr lang="ca-ES" sz="3600" dirty="0"/>
          </a:p>
        </p:txBody>
      </p:sp>
      <p:pic>
        <p:nvPicPr>
          <p:cNvPr id="4" name="Imagen 1" descr="logo PMSAPM fos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2278063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1331640" y="5373216"/>
            <a:ext cx="3386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Una mostra de 20 d’un total de 85</a:t>
            </a:r>
            <a:endParaRPr lang="ca-ES" dirty="0"/>
          </a:p>
        </p:txBody>
      </p:sp>
      <p:graphicFrame>
        <p:nvGraphicFramePr>
          <p:cNvPr id="8" name="16 Gráfico"/>
          <p:cNvGraphicFramePr/>
          <p:nvPr/>
        </p:nvGraphicFramePr>
        <p:xfrm>
          <a:off x="1187624" y="1628800"/>
          <a:ext cx="5760640" cy="31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9 Rectángulo"/>
          <p:cNvSpPr/>
          <p:nvPr/>
        </p:nvSpPr>
        <p:spPr>
          <a:xfrm>
            <a:off x="1979712" y="1196752"/>
            <a:ext cx="63367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dirty="0" smtClean="0"/>
              <a:t>Programes o activitats extraescolars que es duen a terme en l’actualitat:  T. Diversificats Anglès, E3, E. ASSISTIT</a:t>
            </a:r>
          </a:p>
        </p:txBody>
      </p:sp>
      <p:graphicFrame>
        <p:nvGraphicFramePr>
          <p:cNvPr id="12" name="1 Gráfico"/>
          <p:cNvGraphicFramePr/>
          <p:nvPr/>
        </p:nvGraphicFramePr>
        <p:xfrm>
          <a:off x="827584" y="2057400"/>
          <a:ext cx="6030416" cy="27397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3600" dirty="0" smtClean="0"/>
              <a:t>                ESCOLA V. ALEIXANDRE</a:t>
            </a:r>
            <a:endParaRPr lang="ca-ES" sz="3600" dirty="0"/>
          </a:p>
        </p:txBody>
      </p:sp>
      <p:pic>
        <p:nvPicPr>
          <p:cNvPr id="4" name="Imagen 1" descr="logo PMSAPM fos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2278063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1331640" y="5373216"/>
            <a:ext cx="3386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Una mostra de 28 d’un total de 76</a:t>
            </a:r>
            <a:endParaRPr lang="ca-ES" dirty="0"/>
          </a:p>
        </p:txBody>
      </p:sp>
      <p:graphicFrame>
        <p:nvGraphicFramePr>
          <p:cNvPr id="8" name="16 Gráfico"/>
          <p:cNvGraphicFramePr/>
          <p:nvPr/>
        </p:nvGraphicFramePr>
        <p:xfrm>
          <a:off x="1187624" y="1628800"/>
          <a:ext cx="5760640" cy="31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2 Gráfico"/>
          <p:cNvGraphicFramePr/>
          <p:nvPr/>
        </p:nvGraphicFramePr>
        <p:xfrm>
          <a:off x="1547664" y="1844824"/>
          <a:ext cx="5616624" cy="29557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3600" dirty="0" smtClean="0"/>
              <a:t>                ESCOLA V. ALEIXANDRE</a:t>
            </a:r>
            <a:endParaRPr lang="ca-ES" sz="3600" dirty="0"/>
          </a:p>
        </p:txBody>
      </p:sp>
      <p:pic>
        <p:nvPicPr>
          <p:cNvPr id="4" name="Imagen 1" descr="logo PMSAPM fos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2278063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1331640" y="5373216"/>
            <a:ext cx="3503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Una mostra de 36 d’un total de 100</a:t>
            </a:r>
            <a:endParaRPr lang="ca-ES" dirty="0"/>
          </a:p>
        </p:txBody>
      </p:sp>
      <p:graphicFrame>
        <p:nvGraphicFramePr>
          <p:cNvPr id="10" name="5 Gráfico"/>
          <p:cNvGraphicFramePr/>
          <p:nvPr/>
        </p:nvGraphicFramePr>
        <p:xfrm>
          <a:off x="1115616" y="2132856"/>
          <a:ext cx="6120680" cy="30997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3600" dirty="0" smtClean="0"/>
              <a:t>                ESCOLA V. ALEIXANDRE</a:t>
            </a:r>
            <a:endParaRPr lang="ca-ES" sz="3600" dirty="0"/>
          </a:p>
        </p:txBody>
      </p:sp>
      <p:pic>
        <p:nvPicPr>
          <p:cNvPr id="4" name="Imagen 1" descr="logo PMSAPM fos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2278063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1331640" y="5373216"/>
            <a:ext cx="3503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Una mostra de 35 d’un total de 102</a:t>
            </a:r>
            <a:endParaRPr lang="ca-ES" dirty="0"/>
          </a:p>
        </p:txBody>
      </p:sp>
      <p:graphicFrame>
        <p:nvGraphicFramePr>
          <p:cNvPr id="6" name="3 Gráfico"/>
          <p:cNvGraphicFramePr/>
          <p:nvPr/>
        </p:nvGraphicFramePr>
        <p:xfrm>
          <a:off x="1115616" y="1700808"/>
          <a:ext cx="5976664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1143000"/>
          </a:xfrm>
        </p:spPr>
        <p:txBody>
          <a:bodyPr>
            <a:normAutofit/>
          </a:bodyPr>
          <a:lstStyle/>
          <a:p>
            <a:r>
              <a:rPr lang="ca-ES" sz="4000" dirty="0" smtClean="0"/>
              <a:t>DADES C. INFANTIL</a:t>
            </a:r>
            <a:endParaRPr lang="ca-ES" sz="40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251520" y="2708920"/>
          <a:ext cx="8229600" cy="230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 rowSpan="4"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INFANTIL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1era </a:t>
                      </a:r>
                      <a:r>
                        <a:rPr lang="es-ES" dirty="0" err="1" smtClean="0">
                          <a:solidFill>
                            <a:srgbClr val="000000"/>
                          </a:solidFill>
                        </a:rPr>
                        <a:t>opció</a:t>
                      </a:r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2ona </a:t>
                      </a:r>
                      <a:r>
                        <a:rPr lang="es-ES" dirty="0" err="1" smtClean="0">
                          <a:solidFill>
                            <a:srgbClr val="000000"/>
                          </a:solidFill>
                        </a:rPr>
                        <a:t>opció</a:t>
                      </a:r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3era </a:t>
                      </a:r>
                      <a:r>
                        <a:rPr lang="es-ES" dirty="0" err="1" smtClean="0">
                          <a:solidFill>
                            <a:srgbClr val="000000"/>
                          </a:solidFill>
                        </a:rPr>
                        <a:t>opció</a:t>
                      </a:r>
                      <a:r>
                        <a:rPr lang="es-ES" dirty="0" smtClean="0"/>
                        <a:t> </a:t>
                      </a:r>
                      <a:endParaRPr lang="ca-E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83% </a:t>
                      </a:r>
                      <a:r>
                        <a:rPr lang="es-ES" dirty="0" err="1" smtClean="0">
                          <a:solidFill>
                            <a:srgbClr val="000000"/>
                          </a:solidFill>
                        </a:rPr>
                        <a:t>Esport</a:t>
                      </a:r>
                      <a:r>
                        <a:rPr lang="es-ES" dirty="0" smtClean="0"/>
                        <a:t> 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80% </a:t>
                      </a:r>
                      <a:r>
                        <a:rPr lang="es-ES" dirty="0" err="1" smtClean="0">
                          <a:solidFill>
                            <a:srgbClr val="000000"/>
                          </a:solidFill>
                        </a:rPr>
                        <a:t>Expressió</a:t>
                      </a:r>
                      <a:r>
                        <a:rPr lang="es-ES" dirty="0" smtClean="0"/>
                        <a:t> 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66% Art </a:t>
                      </a:r>
                      <a:endParaRPr lang="ca-E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33% Expressió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16% Esport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16% </a:t>
                      </a:r>
                      <a:r>
                        <a:rPr lang="es-ES" dirty="0" err="1" smtClean="0">
                          <a:solidFill>
                            <a:srgbClr val="000000"/>
                          </a:solidFill>
                        </a:rPr>
                        <a:t>Expressió</a:t>
                      </a:r>
                      <a:endParaRPr lang="ca-E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dirty="0" smtClean="0"/>
                        <a:t>16% Art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a-ES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a-ES" dirty="0" smtClean="0"/>
                    </a:p>
                    <a:p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16% Lleure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16% </a:t>
                      </a:r>
                      <a:r>
                        <a:rPr lang="es-ES" dirty="0" err="1" smtClean="0">
                          <a:solidFill>
                            <a:srgbClr val="000000"/>
                          </a:solidFill>
                        </a:rPr>
                        <a:t>Llengua</a:t>
                      </a:r>
                      <a:endParaRPr lang="ca-ES" dirty="0" smtClean="0"/>
                    </a:p>
                    <a:p>
                      <a:endParaRPr lang="ca-E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Imagen 1" descr="logo PMSAPM fos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16632"/>
            <a:ext cx="2278063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836712"/>
            <a:ext cx="8229600" cy="1143000"/>
          </a:xfrm>
        </p:spPr>
        <p:txBody>
          <a:bodyPr>
            <a:normAutofit/>
          </a:bodyPr>
          <a:lstStyle/>
          <a:p>
            <a:r>
              <a:rPr lang="ca-ES" sz="4000" dirty="0" smtClean="0"/>
              <a:t>DADES C. INICIAL</a:t>
            </a:r>
            <a:endParaRPr lang="ca-ES" sz="40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67544" y="2204864"/>
          <a:ext cx="82296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 rowSpan="4"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C.</a:t>
                      </a:r>
                      <a:r>
                        <a:rPr lang="es-ES" baseline="0" dirty="0" smtClean="0">
                          <a:solidFill>
                            <a:srgbClr val="000000"/>
                          </a:solidFill>
                        </a:rPr>
                        <a:t> INICIAL 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1era </a:t>
                      </a:r>
                      <a:r>
                        <a:rPr lang="es-ES" dirty="0" err="1" smtClean="0">
                          <a:solidFill>
                            <a:srgbClr val="000000"/>
                          </a:solidFill>
                        </a:rPr>
                        <a:t>opció</a:t>
                      </a:r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2ona </a:t>
                      </a:r>
                      <a:r>
                        <a:rPr lang="es-ES" dirty="0" err="1" smtClean="0">
                          <a:solidFill>
                            <a:srgbClr val="000000"/>
                          </a:solidFill>
                        </a:rPr>
                        <a:t>opció</a:t>
                      </a:r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3era </a:t>
                      </a:r>
                      <a:r>
                        <a:rPr lang="es-ES" dirty="0" err="1" smtClean="0">
                          <a:solidFill>
                            <a:srgbClr val="000000"/>
                          </a:solidFill>
                        </a:rPr>
                        <a:t>opció</a:t>
                      </a:r>
                      <a:r>
                        <a:rPr lang="es-ES" dirty="0" smtClean="0"/>
                        <a:t> </a:t>
                      </a:r>
                      <a:endParaRPr lang="ca-E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100% </a:t>
                      </a:r>
                      <a:r>
                        <a:rPr lang="es-ES" dirty="0" err="1" smtClean="0">
                          <a:solidFill>
                            <a:srgbClr val="000000"/>
                          </a:solidFill>
                        </a:rPr>
                        <a:t>Esport</a:t>
                      </a:r>
                      <a:r>
                        <a:rPr lang="es-ES" dirty="0" smtClean="0"/>
                        <a:t> 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50% </a:t>
                      </a:r>
                      <a:r>
                        <a:rPr lang="es-ES" dirty="0" err="1" smtClean="0">
                          <a:solidFill>
                            <a:srgbClr val="000000"/>
                          </a:solidFill>
                        </a:rPr>
                        <a:t>Expressió</a:t>
                      </a:r>
                      <a:r>
                        <a:rPr lang="es-ES" dirty="0" smtClean="0"/>
                        <a:t> 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33% </a:t>
                      </a:r>
                      <a:r>
                        <a:rPr lang="es-ES" dirty="0" err="1" smtClean="0">
                          <a:solidFill>
                            <a:srgbClr val="000000"/>
                          </a:solidFill>
                        </a:rPr>
                        <a:t>Llengua</a:t>
                      </a:r>
                      <a:endParaRPr lang="ca-E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33%</a:t>
                      </a:r>
                      <a:r>
                        <a:rPr lang="ca-ES" baseline="0" dirty="0" smtClean="0"/>
                        <a:t> Ciència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33%</a:t>
                      </a:r>
                      <a:r>
                        <a:rPr lang="es-ES" baseline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s-ES" baseline="0" dirty="0" err="1" smtClean="0">
                          <a:solidFill>
                            <a:srgbClr val="000000"/>
                          </a:solidFill>
                        </a:rPr>
                        <a:t>Ciència</a:t>
                      </a:r>
                      <a:endParaRPr lang="ca-E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16% Art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16% Art</a:t>
                      </a:r>
                      <a:endParaRPr lang="ca-ES" dirty="0" smtClean="0"/>
                    </a:p>
                    <a:p>
                      <a:r>
                        <a:rPr lang="ca-ES" dirty="0" smtClean="0"/>
                        <a:t>16% Expressió</a:t>
                      </a:r>
                      <a:endParaRPr lang="ca-E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Imagen 1" descr="logo PMSAPM fos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16632"/>
            <a:ext cx="2278063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1143000"/>
          </a:xfrm>
        </p:spPr>
        <p:txBody>
          <a:bodyPr>
            <a:normAutofit/>
          </a:bodyPr>
          <a:lstStyle/>
          <a:p>
            <a:r>
              <a:rPr lang="ca-ES" sz="3600" dirty="0" smtClean="0"/>
              <a:t>            Presentació de les dades</a:t>
            </a:r>
            <a:endParaRPr lang="ca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2204864"/>
            <a:ext cx="8229600" cy="4525963"/>
          </a:xfrm>
        </p:spPr>
        <p:txBody>
          <a:bodyPr>
            <a:normAutofit/>
          </a:bodyPr>
          <a:lstStyle/>
          <a:p>
            <a:r>
              <a:rPr lang="ca-ES" sz="2000" dirty="0" smtClean="0"/>
              <a:t>Presentarem les dades per escoles i per Cicles, la 1era opció més triada estarà marcada en VERD, la 2ona en GROC  i la 3era VERMELLA.</a:t>
            </a:r>
          </a:p>
          <a:p>
            <a:r>
              <a:rPr lang="ca-ES" sz="2000" dirty="0" smtClean="0"/>
              <a:t>Afegim la informació de les extraescolars del PMSAPM que s’ofereixen en aquest curs 2020/2021 a cada escola.</a:t>
            </a:r>
          </a:p>
          <a:p>
            <a:pPr>
              <a:buNone/>
            </a:pPr>
            <a:endParaRPr lang="ca-ES" sz="2400" dirty="0" smtClean="0"/>
          </a:p>
        </p:txBody>
      </p:sp>
      <p:pic>
        <p:nvPicPr>
          <p:cNvPr id="4" name="Imagen 1" descr="logo PMSAPM fos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88640"/>
            <a:ext cx="2278063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1052736"/>
            <a:ext cx="8229600" cy="1143000"/>
          </a:xfrm>
        </p:spPr>
        <p:txBody>
          <a:bodyPr>
            <a:normAutofit/>
          </a:bodyPr>
          <a:lstStyle/>
          <a:p>
            <a:r>
              <a:rPr lang="ca-ES" sz="4000" dirty="0" smtClean="0"/>
              <a:t>DADES C. </a:t>
            </a:r>
            <a:r>
              <a:rPr lang="ca-ES" sz="4000" dirty="0" smtClean="0"/>
              <a:t>MITJÀ</a:t>
            </a:r>
            <a:endParaRPr lang="ca-ES" sz="40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67544" y="2348880"/>
          <a:ext cx="82296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 rowSpan="4"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C.</a:t>
                      </a:r>
                      <a:r>
                        <a:rPr lang="es-ES" baseline="0" dirty="0" smtClean="0">
                          <a:solidFill>
                            <a:srgbClr val="000000"/>
                          </a:solidFill>
                        </a:rPr>
                        <a:t> MIG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1era </a:t>
                      </a:r>
                      <a:r>
                        <a:rPr lang="es-ES" dirty="0" err="1" smtClean="0">
                          <a:solidFill>
                            <a:srgbClr val="000000"/>
                          </a:solidFill>
                        </a:rPr>
                        <a:t>opció</a:t>
                      </a:r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2ona </a:t>
                      </a:r>
                      <a:r>
                        <a:rPr lang="es-ES" dirty="0" err="1" smtClean="0">
                          <a:solidFill>
                            <a:srgbClr val="000000"/>
                          </a:solidFill>
                        </a:rPr>
                        <a:t>opció</a:t>
                      </a:r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3era </a:t>
                      </a:r>
                      <a:r>
                        <a:rPr lang="es-ES" dirty="0" err="1" smtClean="0">
                          <a:solidFill>
                            <a:srgbClr val="000000"/>
                          </a:solidFill>
                        </a:rPr>
                        <a:t>opció</a:t>
                      </a:r>
                      <a:r>
                        <a:rPr lang="es-ES" dirty="0" smtClean="0"/>
                        <a:t> </a:t>
                      </a:r>
                      <a:endParaRPr lang="ca-E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100% </a:t>
                      </a:r>
                      <a:r>
                        <a:rPr lang="es-ES" dirty="0" err="1" smtClean="0">
                          <a:solidFill>
                            <a:srgbClr val="000000"/>
                          </a:solidFill>
                        </a:rPr>
                        <a:t>Esport</a:t>
                      </a:r>
                      <a:r>
                        <a:rPr lang="es-ES" dirty="0" smtClean="0"/>
                        <a:t> 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66% </a:t>
                      </a:r>
                      <a:r>
                        <a:rPr lang="ca-ES" baseline="0" dirty="0" smtClean="0"/>
                        <a:t>Ciència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50%</a:t>
                      </a:r>
                      <a:r>
                        <a:rPr lang="ca-ES" dirty="0" smtClean="0"/>
                        <a:t>Expressió</a:t>
                      </a:r>
                      <a:endParaRPr lang="ca-E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16%</a:t>
                      </a:r>
                      <a:r>
                        <a:rPr lang="ca-ES" baseline="0" dirty="0" smtClean="0"/>
                        <a:t> </a:t>
                      </a:r>
                      <a:r>
                        <a:rPr lang="es-ES" dirty="0" err="1" smtClean="0">
                          <a:solidFill>
                            <a:srgbClr val="000000"/>
                          </a:solidFill>
                        </a:rPr>
                        <a:t>Expressió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33%</a:t>
                      </a:r>
                      <a:r>
                        <a:rPr lang="es-ES" baseline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s-ES" baseline="0" dirty="0" err="1" smtClean="0">
                          <a:solidFill>
                            <a:srgbClr val="000000"/>
                          </a:solidFill>
                        </a:rPr>
                        <a:t>Ciència</a:t>
                      </a:r>
                      <a:endParaRPr lang="ca-E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16% Art</a:t>
                      </a:r>
                    </a:p>
                    <a:p>
                      <a:r>
                        <a:rPr lang="ca-ES" dirty="0" smtClean="0"/>
                        <a:t>16% Llengua</a:t>
                      </a:r>
                      <a:r>
                        <a:rPr lang="ca-ES" baseline="0" dirty="0" smtClean="0"/>
                        <a:t> 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dirty="0" smtClean="0"/>
                        <a:t>16% </a:t>
                      </a:r>
                      <a:r>
                        <a:rPr lang="es-ES" dirty="0" err="1" smtClean="0">
                          <a:solidFill>
                            <a:srgbClr val="000000"/>
                          </a:solidFill>
                        </a:rPr>
                        <a:t>Llengua</a:t>
                      </a:r>
                      <a:endParaRPr lang="ca-ES" dirty="0" smtClean="0"/>
                    </a:p>
                    <a:p>
                      <a:endParaRPr lang="ca-E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Imagen 1" descr="logo PMSAPM fos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16632"/>
            <a:ext cx="2278063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1340768"/>
            <a:ext cx="8229600" cy="1143000"/>
          </a:xfrm>
        </p:spPr>
        <p:txBody>
          <a:bodyPr>
            <a:normAutofit/>
          </a:bodyPr>
          <a:lstStyle/>
          <a:p>
            <a:r>
              <a:rPr lang="ca-ES" sz="4000" dirty="0" smtClean="0"/>
              <a:t>DADES C. SUPERIOR</a:t>
            </a:r>
            <a:endParaRPr lang="ca-ES" sz="40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67544" y="2420888"/>
          <a:ext cx="8229600" cy="257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 rowSpan="4"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C.</a:t>
                      </a:r>
                      <a:r>
                        <a:rPr lang="es-ES" baseline="0" dirty="0" smtClean="0">
                          <a:solidFill>
                            <a:srgbClr val="000000"/>
                          </a:solidFill>
                        </a:rPr>
                        <a:t> SUPERIOR 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1era </a:t>
                      </a:r>
                      <a:r>
                        <a:rPr lang="es-ES" dirty="0" err="1" smtClean="0">
                          <a:solidFill>
                            <a:srgbClr val="000000"/>
                          </a:solidFill>
                        </a:rPr>
                        <a:t>opció</a:t>
                      </a:r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2ona </a:t>
                      </a:r>
                      <a:r>
                        <a:rPr lang="es-ES" dirty="0" err="1" smtClean="0">
                          <a:solidFill>
                            <a:srgbClr val="000000"/>
                          </a:solidFill>
                        </a:rPr>
                        <a:t>opció</a:t>
                      </a:r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3era </a:t>
                      </a:r>
                      <a:r>
                        <a:rPr lang="es-ES" dirty="0" err="1" smtClean="0">
                          <a:solidFill>
                            <a:srgbClr val="000000"/>
                          </a:solidFill>
                        </a:rPr>
                        <a:t>opció</a:t>
                      </a:r>
                      <a:r>
                        <a:rPr lang="es-ES" dirty="0" smtClean="0"/>
                        <a:t> </a:t>
                      </a:r>
                      <a:endParaRPr lang="ca-E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100% </a:t>
                      </a:r>
                      <a:r>
                        <a:rPr lang="es-ES" dirty="0" err="1" smtClean="0">
                          <a:solidFill>
                            <a:srgbClr val="000000"/>
                          </a:solidFill>
                        </a:rPr>
                        <a:t>Esport</a:t>
                      </a:r>
                      <a:r>
                        <a:rPr lang="es-ES" dirty="0" smtClean="0"/>
                        <a:t> 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80% </a:t>
                      </a:r>
                      <a:r>
                        <a:rPr lang="ca-ES" baseline="0" dirty="0" smtClean="0"/>
                        <a:t>Ciència</a:t>
                      </a:r>
                      <a:endParaRPr lang="ca-ES" dirty="0" smtClean="0"/>
                    </a:p>
                    <a:p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30% </a:t>
                      </a:r>
                      <a:r>
                        <a:rPr lang="es-ES" dirty="0" err="1" smtClean="0">
                          <a:solidFill>
                            <a:srgbClr val="000000"/>
                          </a:solidFill>
                        </a:rPr>
                        <a:t>Llengua</a:t>
                      </a:r>
                      <a:endParaRPr lang="ca-E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33% Llengua 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33%</a:t>
                      </a:r>
                      <a:r>
                        <a:rPr lang="es-ES" baseline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ca-ES" dirty="0" smtClean="0"/>
                        <a:t>Expressió</a:t>
                      </a: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16% </a:t>
                      </a:r>
                      <a:r>
                        <a:rPr lang="es-ES" baseline="0" dirty="0" err="1" smtClean="0">
                          <a:solidFill>
                            <a:srgbClr val="000000"/>
                          </a:solidFill>
                        </a:rPr>
                        <a:t>Ciència</a:t>
                      </a:r>
                      <a:endParaRPr lang="es-ES" baseline="0" dirty="0" smtClean="0">
                        <a:solidFill>
                          <a:srgbClr val="00000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>
                          <a:solidFill>
                            <a:srgbClr val="000000"/>
                          </a:solidFill>
                        </a:rPr>
                        <a:t>16% </a:t>
                      </a:r>
                      <a:r>
                        <a:rPr lang="es-ES" baseline="0" dirty="0" err="1" smtClean="0">
                          <a:solidFill>
                            <a:srgbClr val="000000"/>
                          </a:solidFill>
                        </a:rPr>
                        <a:t>Llengua</a:t>
                      </a:r>
                      <a:endParaRPr lang="ca-ES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a-ES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a-E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Imagen 1" descr="logo PMSAPM fos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16632"/>
            <a:ext cx="2278063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a-E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3600" dirty="0" smtClean="0"/>
              <a:t>                ESCOLA CONVENTS</a:t>
            </a:r>
            <a:endParaRPr lang="ca-ES" sz="3600" dirty="0"/>
          </a:p>
        </p:txBody>
      </p:sp>
      <p:pic>
        <p:nvPicPr>
          <p:cNvPr id="4" name="Imagen 1" descr="logo PMSAPM fos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2278063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2 Gráfico"/>
          <p:cNvGraphicFramePr/>
          <p:nvPr/>
        </p:nvGraphicFramePr>
        <p:xfrm>
          <a:off x="2339752" y="1700808"/>
          <a:ext cx="5544616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11 CuadroTexto"/>
          <p:cNvSpPr txBox="1"/>
          <p:nvPr/>
        </p:nvSpPr>
        <p:spPr>
          <a:xfrm>
            <a:off x="971600" y="5373216"/>
            <a:ext cx="3496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/>
              <a:t>U</a:t>
            </a:r>
            <a:r>
              <a:rPr lang="ca-ES" dirty="0" smtClean="0"/>
              <a:t>na mostra de 33 d’un total de 63 </a:t>
            </a:r>
            <a:endParaRPr lang="ca-E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683568" y="1268761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600" dirty="0" smtClean="0"/>
              <a:t>Programes o activitats extraescolars que es duen a terme en l’actualitat: </a:t>
            </a:r>
            <a:r>
              <a:rPr lang="ca-ES" sz="1600" dirty="0" err="1" smtClean="0"/>
              <a:t>E.Assistit</a:t>
            </a:r>
            <a:r>
              <a:rPr lang="ca-ES" sz="1600" dirty="0" smtClean="0"/>
              <a:t>, T. Diversificats Anglès, E3</a:t>
            </a:r>
          </a:p>
          <a:p>
            <a:endParaRPr lang="ca-E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3600" dirty="0" smtClean="0"/>
              <a:t>                ESCOLA CONVENTS</a:t>
            </a:r>
            <a:endParaRPr lang="ca-ES" sz="3600" dirty="0"/>
          </a:p>
        </p:txBody>
      </p:sp>
      <p:pic>
        <p:nvPicPr>
          <p:cNvPr id="4" name="Imagen 1" descr="logo PMSAPM fos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2278063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4 Gráfico"/>
          <p:cNvGraphicFramePr/>
          <p:nvPr/>
        </p:nvGraphicFramePr>
        <p:xfrm>
          <a:off x="1259632" y="2057400"/>
          <a:ext cx="6696744" cy="31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7 Rectángulo"/>
          <p:cNvSpPr/>
          <p:nvPr/>
        </p:nvSpPr>
        <p:spPr>
          <a:xfrm>
            <a:off x="1043608" y="5229200"/>
            <a:ext cx="34389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a-ES" dirty="0" smtClean="0"/>
              <a:t>Una mostra de 15 d’un total de 45 </a:t>
            </a: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3600" dirty="0" smtClean="0"/>
              <a:t>                ESCOLA CONVENTS</a:t>
            </a:r>
            <a:endParaRPr lang="ca-ES" sz="3600" dirty="0"/>
          </a:p>
        </p:txBody>
      </p:sp>
      <p:pic>
        <p:nvPicPr>
          <p:cNvPr id="4" name="Imagen 1" descr="logo PMSAPM fos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2278063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17 Gráfico"/>
          <p:cNvGraphicFramePr/>
          <p:nvPr/>
        </p:nvGraphicFramePr>
        <p:xfrm>
          <a:off x="1043608" y="1556792"/>
          <a:ext cx="6480720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1331640" y="5373216"/>
            <a:ext cx="3386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Una mostra de 23 d’un total de 51</a:t>
            </a: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3600" dirty="0" smtClean="0"/>
              <a:t>                ESCOLA CONVENTS</a:t>
            </a:r>
            <a:endParaRPr lang="ca-ES" sz="3600" dirty="0"/>
          </a:p>
        </p:txBody>
      </p:sp>
      <p:pic>
        <p:nvPicPr>
          <p:cNvPr id="4" name="Imagen 1" descr="logo PMSAPM fos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2278063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1331640" y="5373216"/>
            <a:ext cx="3386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Una mostra de 25 d’un total de 51</a:t>
            </a:r>
            <a:endParaRPr lang="ca-ES" dirty="0"/>
          </a:p>
        </p:txBody>
      </p:sp>
      <p:graphicFrame>
        <p:nvGraphicFramePr>
          <p:cNvPr id="8" name="16 Gráfico"/>
          <p:cNvGraphicFramePr/>
          <p:nvPr/>
        </p:nvGraphicFramePr>
        <p:xfrm>
          <a:off x="1403648" y="1628800"/>
          <a:ext cx="5760640" cy="31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3600" dirty="0" smtClean="0"/>
              <a:t>                ESCOLA J.ECHEGARAY</a:t>
            </a:r>
            <a:endParaRPr lang="ca-ES" sz="3600" dirty="0"/>
          </a:p>
        </p:txBody>
      </p:sp>
      <p:pic>
        <p:nvPicPr>
          <p:cNvPr id="4" name="Imagen 1" descr="logo PMSAPM fos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2278063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1331640" y="5373216"/>
            <a:ext cx="3503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Una mostra de 49 d’un total de 123</a:t>
            </a:r>
            <a:endParaRPr lang="ca-ES" dirty="0"/>
          </a:p>
        </p:txBody>
      </p:sp>
      <p:graphicFrame>
        <p:nvGraphicFramePr>
          <p:cNvPr id="8" name="16 Gráfico"/>
          <p:cNvGraphicFramePr/>
          <p:nvPr/>
        </p:nvGraphicFramePr>
        <p:xfrm>
          <a:off x="1331640" y="1628800"/>
          <a:ext cx="5760640" cy="31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2 Gráfico"/>
          <p:cNvGraphicFramePr/>
          <p:nvPr/>
        </p:nvGraphicFramePr>
        <p:xfrm>
          <a:off x="827584" y="2060848"/>
          <a:ext cx="6696744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8 Rectángulo"/>
          <p:cNvSpPr/>
          <p:nvPr/>
        </p:nvSpPr>
        <p:spPr>
          <a:xfrm>
            <a:off x="1187624" y="1268760"/>
            <a:ext cx="61926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dirty="0" smtClean="0"/>
              <a:t>Programes o activitats extraescolars que es duen a terme en l’actualitat: </a:t>
            </a:r>
            <a:r>
              <a:rPr lang="ca-ES" dirty="0" err="1" smtClean="0"/>
              <a:t>E.Assistit</a:t>
            </a:r>
            <a:r>
              <a:rPr lang="ca-ES" dirty="0" smtClean="0"/>
              <a:t>, T. Diversificats Anglès, E3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3600" dirty="0" smtClean="0"/>
              <a:t>                ESCOLA J.ECHEGARAY</a:t>
            </a:r>
            <a:endParaRPr lang="ca-ES" sz="3600" dirty="0"/>
          </a:p>
        </p:txBody>
      </p:sp>
      <p:pic>
        <p:nvPicPr>
          <p:cNvPr id="4" name="Imagen 1" descr="logo PMSAPM fos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2278063" cy="11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1331640" y="5373216"/>
            <a:ext cx="3503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Una mostra de 59 d’un total de 101</a:t>
            </a:r>
            <a:endParaRPr lang="ca-ES" dirty="0"/>
          </a:p>
        </p:txBody>
      </p:sp>
      <p:graphicFrame>
        <p:nvGraphicFramePr>
          <p:cNvPr id="8" name="16 Gráfico"/>
          <p:cNvGraphicFramePr/>
          <p:nvPr/>
        </p:nvGraphicFramePr>
        <p:xfrm>
          <a:off x="1403648" y="1628800"/>
          <a:ext cx="5760640" cy="31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3 Gráfico"/>
          <p:cNvGraphicFramePr/>
          <p:nvPr/>
        </p:nvGraphicFramePr>
        <p:xfrm>
          <a:off x="1331640" y="1412776"/>
          <a:ext cx="6264696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700</TotalTime>
  <Words>868</Words>
  <Application>Microsoft Office PowerPoint</Application>
  <PresentationFormat>Presentación en pantalla (4:3)</PresentationFormat>
  <Paragraphs>149</Paragraphs>
  <Slides>32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32</vt:i4>
      </vt:variant>
    </vt:vector>
  </HeadingPairs>
  <TitlesOfParts>
    <vt:vector size="33" baseType="lpstr">
      <vt:lpstr>Tema de Office</vt:lpstr>
      <vt:lpstr>OFERTA EXTRAESCOLAR PMSAPM  CURS 2021/2022</vt:lpstr>
      <vt:lpstr>              Origen i funció  de les dades</vt:lpstr>
      <vt:lpstr>            Presentació de les dades</vt:lpstr>
      <vt:lpstr>                ESCOLA CONVENTS</vt:lpstr>
      <vt:lpstr>                ESCOLA CONVENTS</vt:lpstr>
      <vt:lpstr>                ESCOLA CONVENTS</vt:lpstr>
      <vt:lpstr>                ESCOLA CONVENTS</vt:lpstr>
      <vt:lpstr>                ESCOLA J.ECHEGARAY</vt:lpstr>
      <vt:lpstr>                ESCOLA J.ECHEGARAY</vt:lpstr>
      <vt:lpstr>                ESCOLA J.ECHEGARAY</vt:lpstr>
      <vt:lpstr>                ESCOLA J.ECHEGARAY</vt:lpstr>
      <vt:lpstr>                ESCOLA J.R.JIMÉNEZ</vt:lpstr>
      <vt:lpstr>                ESCOLA J.R.JIMÉNEZ</vt:lpstr>
      <vt:lpstr>                ESCOLA J.R.JIMÉNEZ</vt:lpstr>
      <vt:lpstr>                ESCOLA J.R.JIMÉNEZ</vt:lpstr>
      <vt:lpstr>                ESCOLA L. ANGLADA</vt:lpstr>
      <vt:lpstr>                ESCOLA L. ANGLADA</vt:lpstr>
      <vt:lpstr>                ESCOLA L. ANGLADA</vt:lpstr>
      <vt:lpstr>                ESCOLA L. ANGLADA</vt:lpstr>
      <vt:lpstr>                ESCOLA M. RODOREDA</vt:lpstr>
      <vt:lpstr>                ESCOLA M. RODOREDA</vt:lpstr>
      <vt:lpstr>                ESCOLA M. RODOREDA</vt:lpstr>
      <vt:lpstr>                ESCOLA M. RODOREDA</vt:lpstr>
      <vt:lpstr>                ESCOLA V. ALEIXANDRE</vt:lpstr>
      <vt:lpstr>                ESCOLA V. ALEIXANDRE</vt:lpstr>
      <vt:lpstr>                ESCOLA V. ALEIXANDRE</vt:lpstr>
      <vt:lpstr>                ESCOLA V. ALEIXANDRE</vt:lpstr>
      <vt:lpstr>DADES C. INFANTIL</vt:lpstr>
      <vt:lpstr>DADES C. INICIAL</vt:lpstr>
      <vt:lpstr>DADES C. MITJÀ</vt:lpstr>
      <vt:lpstr>DADES C. SUPERIOR</vt:lpstr>
      <vt:lpstr>Diapositiva 32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OFERTA EXTRAESCOLAR PMSAPM  CURS 2021/2022</dc:title>
  <dc:creator>Mhorcas</dc:creator>
  <cp:lastModifiedBy>Mhorcas</cp:lastModifiedBy>
  <cp:revision>71</cp:revision>
  <dcterms:created xsi:type="dcterms:W3CDTF">2021-05-04T16:13:43Z</dcterms:created>
  <dcterms:modified xsi:type="dcterms:W3CDTF">2021-05-12T09:53:41Z</dcterms:modified>
</cp:coreProperties>
</file>