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5" r:id="rId5"/>
  </p:sldIdLst>
  <p:sldSz cx="12192000" cy="6858000"/>
  <p:notesSz cx="7104063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B4B"/>
    <a:srgbClr val="81BF97"/>
    <a:srgbClr val="FFC000"/>
    <a:srgbClr val="27405B"/>
    <a:srgbClr val="118AB2"/>
    <a:srgbClr val="333399"/>
    <a:srgbClr val="00AEF0"/>
    <a:srgbClr val="BAA523"/>
    <a:srgbClr val="96A519"/>
    <a:srgbClr val="3996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 mitjà 2 - èmfasi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4" autoAdjust="0"/>
    <p:restoredTop sz="95332" autoAdjust="0"/>
  </p:normalViewPr>
  <p:slideViewPr>
    <p:cSldViewPr>
      <p:cViewPr varScale="1">
        <p:scale>
          <a:sx n="109" d="100"/>
          <a:sy n="109" d="100"/>
        </p:scale>
        <p:origin x="48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2850" y="-78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3079202" cy="512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8" tIns="47388" rIns="94778" bIns="47388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204" y="4"/>
            <a:ext cx="3079202" cy="512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8" tIns="47388" rIns="94778" bIns="4738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674"/>
            <a:ext cx="3079202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8" tIns="47388" rIns="94778" bIns="47388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204" y="9720674"/>
            <a:ext cx="3079202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8" tIns="47388" rIns="94778" bIns="4738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EC7A9CE-B5D3-4830-AA57-DD8049CE9F26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096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3079202" cy="512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8" tIns="47388" rIns="94778" bIns="47388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204" y="4"/>
            <a:ext cx="3079202" cy="512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8" tIns="47388" rIns="94778" bIns="47388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69938"/>
            <a:ext cx="6819900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076" y="4861158"/>
            <a:ext cx="5683914" cy="4605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8" tIns="47388" rIns="94778" bIns="473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674"/>
            <a:ext cx="3079202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8" tIns="47388" rIns="94778" bIns="47388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204" y="9720674"/>
            <a:ext cx="3079202" cy="512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78" tIns="47388" rIns="94778" bIns="47388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6441B25-C4D1-47DB-817D-B9C4FC5392F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4065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2482"/>
            <a:ext cx="12192000" cy="553551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67" r="-16667"/>
          <a:stretch/>
        </p:blipFill>
        <p:spPr bwMode="auto">
          <a:xfrm>
            <a:off x="5052013" y="361189"/>
            <a:ext cx="2592288" cy="1344148"/>
          </a:xfrm>
          <a:prstGeom prst="rect">
            <a:avLst/>
          </a:prstGeom>
          <a:noFill/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706" r="-16706"/>
          <a:stretch/>
        </p:blipFill>
        <p:spPr>
          <a:xfrm>
            <a:off x="5615947" y="6620515"/>
            <a:ext cx="1056117" cy="2374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800BF-55FD-4017-8F82-94A8DE4F575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44416" y="0"/>
            <a:ext cx="1347584" cy="10414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47253-C9BC-4251-8AE3-8910CE9253F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44416" y="0"/>
            <a:ext cx="1347584" cy="10414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375-5C84-4176-84A5-B6A3E0825F0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44416" y="0"/>
            <a:ext cx="1347584" cy="10414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0" y="1123950"/>
            <a:ext cx="2745317" cy="48974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3" y="1123950"/>
            <a:ext cx="8039100" cy="48974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C7773-6390-40B5-8F3A-46FD9E5B7090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44416" y="0"/>
            <a:ext cx="1347584" cy="10414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475202"/>
            <a:ext cx="109728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600" y="1764000"/>
            <a:ext cx="10972800" cy="3825240"/>
          </a:xfrm>
        </p:spPr>
        <p:txBody>
          <a:bodyPr/>
          <a:lstStyle>
            <a:lvl1pPr marL="0" indent="-342891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AEF0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32" r="-16532"/>
          <a:stretch/>
        </p:blipFill>
        <p:spPr>
          <a:xfrm>
            <a:off x="8857005" y="5941417"/>
            <a:ext cx="2864431" cy="67037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60" r="-16660"/>
          <a:stretch/>
        </p:blipFill>
        <p:spPr>
          <a:xfrm>
            <a:off x="-284262" y="4820982"/>
            <a:ext cx="2635846" cy="2037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25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68" r="-17159"/>
          <a:stretch/>
        </p:blipFill>
        <p:spPr>
          <a:xfrm>
            <a:off x="-2040904" y="1304755"/>
            <a:ext cx="16345816" cy="5544616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67" r="-16667"/>
          <a:stretch/>
        </p:blipFill>
        <p:spPr bwMode="auto">
          <a:xfrm>
            <a:off x="5052013" y="361189"/>
            <a:ext cx="2592288" cy="1344148"/>
          </a:xfrm>
          <a:prstGeom prst="rect">
            <a:avLst/>
          </a:prstGeom>
          <a:noFill/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706" r="-16706"/>
          <a:stretch/>
        </p:blipFill>
        <p:spPr>
          <a:xfrm>
            <a:off x="5615947" y="6620515"/>
            <a:ext cx="1056117" cy="237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2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1556274"/>
            <a:ext cx="10972800" cy="9366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600" y="2636913"/>
            <a:ext cx="10972800" cy="3384476"/>
          </a:xfrm>
        </p:spPr>
        <p:txBody>
          <a:bodyPr/>
          <a:lstStyle>
            <a:lvl1pPr marL="0" indent="-342891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AEF0"/>
              </a:buClr>
              <a:tabLst>
                <a:tab pos="7622984" algn="l"/>
              </a:tabLst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093297"/>
            <a:ext cx="2844800" cy="476251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093297"/>
            <a:ext cx="3860800" cy="476251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60" r="-16660"/>
          <a:stretch/>
        </p:blipFill>
        <p:spPr>
          <a:xfrm rot="10800000">
            <a:off x="9696400" y="0"/>
            <a:ext cx="2855640" cy="22068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32" r="-16532"/>
          <a:stretch/>
        </p:blipFill>
        <p:spPr>
          <a:xfrm>
            <a:off x="8857005" y="5941417"/>
            <a:ext cx="2864431" cy="67037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7" y="1556274"/>
            <a:ext cx="10972800" cy="9366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09600" y="2636913"/>
            <a:ext cx="10972800" cy="3384476"/>
          </a:xfrm>
        </p:spPr>
        <p:txBody>
          <a:bodyPr/>
          <a:lstStyle>
            <a:lvl1pPr marL="0" indent="-342891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AEF0"/>
              </a:buClr>
              <a:tabLst>
                <a:tab pos="7622984" algn="l"/>
              </a:tabLst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</p:txBody>
      </p:sp>
      <p:sp>
        <p:nvSpPr>
          <p:cNvPr id="1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093297"/>
            <a:ext cx="2844800" cy="476251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093297"/>
            <a:ext cx="3860800" cy="476251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60" r="-16660"/>
          <a:stretch/>
        </p:blipFill>
        <p:spPr>
          <a:xfrm rot="10800000">
            <a:off x="9696400" y="0"/>
            <a:ext cx="2855640" cy="220687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32" r="-16532"/>
          <a:stretch/>
        </p:blipFill>
        <p:spPr>
          <a:xfrm>
            <a:off x="8857005" y="5941417"/>
            <a:ext cx="2864431" cy="67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6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88F9B-71EE-4D5C-B44E-012EF44E925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60" r="-16660"/>
          <a:stretch/>
        </p:blipFill>
        <p:spPr>
          <a:xfrm rot="10800000">
            <a:off x="9696400" y="0"/>
            <a:ext cx="2855640" cy="22068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387601"/>
            <a:ext cx="53848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387601"/>
            <a:ext cx="53848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CDD1B-50E0-44E8-82B7-F85F69F6D40C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660" r="-16660"/>
          <a:stretch/>
        </p:blipFill>
        <p:spPr>
          <a:xfrm rot="10800000">
            <a:off x="9696400" y="0"/>
            <a:ext cx="2855640" cy="22068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177A-0CE3-43B6-B11B-ED2E8AEAD8D3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44416" y="0"/>
            <a:ext cx="1347584" cy="10414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55DDF-6655-40F2-8D9E-CA15739A7ECF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44416" y="0"/>
            <a:ext cx="1347584" cy="10414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FC62-E3CF-4012-8A8B-ABF1C18EA02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844416" y="0"/>
            <a:ext cx="1347584" cy="104143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123953"/>
            <a:ext cx="109728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387601"/>
            <a:ext cx="1097280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dirty="0"/>
              <a:t>Et </a:t>
            </a:r>
            <a:r>
              <a:rPr lang="fr-BE" dirty="0" err="1"/>
              <a:t>dolor</a:t>
            </a:r>
            <a:r>
              <a:rPr lang="fr-BE" dirty="0"/>
              <a:t> </a:t>
            </a:r>
            <a:r>
              <a:rPr lang="fr-BE" dirty="0" err="1"/>
              <a:t>fragum</a:t>
            </a:r>
            <a:endParaRPr lang="en-GB" dirty="0"/>
          </a:p>
          <a:p>
            <a:pPr lvl="1"/>
            <a:r>
              <a:rPr lang="en-GB" dirty="0"/>
              <a:t>Et </a:t>
            </a:r>
            <a:r>
              <a:rPr lang="en-GB" dirty="0" err="1"/>
              <a:t>dolor</a:t>
            </a:r>
            <a:r>
              <a:rPr lang="en-GB" dirty="0"/>
              <a:t> </a:t>
            </a:r>
            <a:r>
              <a:rPr lang="en-GB" dirty="0" err="1"/>
              <a:t>fragum</a:t>
            </a:r>
            <a:endParaRPr lang="en-GB" dirty="0"/>
          </a:p>
          <a:p>
            <a:pPr lvl="2"/>
            <a:r>
              <a:rPr lang="en-GB" dirty="0"/>
              <a:t>- Et </a:t>
            </a:r>
            <a:r>
              <a:rPr lang="en-GB" dirty="0" err="1"/>
              <a:t>dolor</a:t>
            </a:r>
            <a:r>
              <a:rPr lang="en-GB" dirty="0"/>
              <a:t> </a:t>
            </a:r>
            <a:r>
              <a:rPr lang="en-GB" dirty="0" err="1"/>
              <a:t>fragum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6"/>
            <a:ext cx="3860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9C8D21B7-B314-438C-91E9-7FF9087DC078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3" r:id="rId2"/>
    <p:sldLayoutId id="2147483751" r:id="rId3"/>
    <p:sldLayoutId id="2147483754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5" r:id="rId14"/>
  </p:sldLayoutIdLst>
  <p:txStyles>
    <p:titleStyle>
      <a:lvl1pPr marL="358766" indent="-358766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66" indent="-358766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66" indent="-358766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66" indent="-358766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66" indent="-358766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54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43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31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20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lr>
          <a:srgbClr val="00AEF0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537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726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8914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10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1.png"/><Relationship Id="rId5" Type="http://schemas.openxmlformats.org/officeDocument/2006/relationships/hyperlink" Target="Acc&#233;s%20al%20formulari%20d'inscripci&#243;" TargetMode="Externa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3A1639F8-3D19-4EC8-10EC-910C45DB72BA}"/>
              </a:ext>
            </a:extLst>
          </p:cNvPr>
          <p:cNvSpPr/>
          <p:nvPr/>
        </p:nvSpPr>
        <p:spPr>
          <a:xfrm>
            <a:off x="957662" y="1445302"/>
            <a:ext cx="87849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Pobresa</a:t>
            </a:r>
            <a:r>
              <a:rPr lang="en-GB" sz="320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Energètica. </a:t>
            </a:r>
            <a:r>
              <a:rPr lang="en-GB" sz="320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Eines</a:t>
            </a:r>
            <a:r>
              <a:rPr lang="en-GB" sz="320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per la </a:t>
            </a:r>
            <a:r>
              <a:rPr lang="en-GB" sz="320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detecció</a:t>
            </a:r>
            <a:endParaRPr lang="en-GB" sz="3200" dirty="0">
              <a:solidFill>
                <a:srgbClr val="E4B34B"/>
              </a:solidFill>
              <a:latin typeface="EC Square Sans Cond Pro" panose="020B0506040000020004" pitchFamily="34" charset="0"/>
            </a:endParaRPr>
          </a:p>
          <a:p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Presentació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de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projecte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‘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Diagnosi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de la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Pobresa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Energètica a la Comarca de les Garrigues</a:t>
            </a:r>
          </a:p>
          <a:p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Plans de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lluita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contra la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pobresa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energètica</a:t>
            </a:r>
          </a:p>
          <a:p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Eines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de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detecció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de la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pobresa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energètica</a:t>
            </a:r>
          </a:p>
          <a:p>
            <a:endParaRPr lang="en-GB" sz="1100" dirty="0">
              <a:solidFill>
                <a:srgbClr val="E4B34B"/>
              </a:solidFill>
              <a:latin typeface="EC Square Sans Cond Pro" panose="020B0506040000020004" pitchFamily="34" charset="0"/>
            </a:endParaRPr>
          </a:p>
          <a:p>
            <a:r>
              <a:rPr lang="en-GB" sz="1200" dirty="0">
                <a:solidFill>
                  <a:schemeClr val="tx2">
                    <a:lumMod val="75000"/>
                  </a:schemeClr>
                </a:solidFill>
                <a:latin typeface="EC Square Sans Pro Light" panose="020B0506000000020004" pitchFamily="34" charset="0"/>
              </a:rPr>
              <a:t>26 </a:t>
            </a:r>
            <a:r>
              <a:rPr lang="en-GB" sz="1200" dirty="0" err="1">
                <a:solidFill>
                  <a:schemeClr val="tx2">
                    <a:lumMod val="75000"/>
                  </a:schemeClr>
                </a:solidFill>
                <a:latin typeface="EC Square Sans Pro Light" panose="020B0506000000020004" pitchFamily="34" charset="0"/>
              </a:rPr>
              <a:t>d’octubre</a:t>
            </a:r>
            <a:r>
              <a:rPr lang="en-GB" sz="1200" dirty="0">
                <a:solidFill>
                  <a:schemeClr val="tx2">
                    <a:lumMod val="75000"/>
                  </a:schemeClr>
                </a:solidFill>
                <a:latin typeface="EC Square Sans Pro Light" panose="020B0506000000020004" pitchFamily="34" charset="0"/>
              </a:rPr>
              <a:t> de 2023 de 12h a 14:30h. </a:t>
            </a:r>
            <a:endParaRPr lang="en-GB" sz="2400" b="0" dirty="0">
              <a:solidFill>
                <a:srgbClr val="0D3B4B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F22107E1-6580-477C-5629-166A0E44D884}"/>
              </a:ext>
            </a:extLst>
          </p:cNvPr>
          <p:cNvSpPr/>
          <p:nvPr/>
        </p:nvSpPr>
        <p:spPr>
          <a:xfrm>
            <a:off x="957662" y="3054761"/>
            <a:ext cx="1030701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Facturació</a:t>
            </a:r>
            <a:r>
              <a:rPr lang="en-GB" sz="320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energètica. </a:t>
            </a:r>
            <a:r>
              <a:rPr lang="en-GB" sz="320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Eines</a:t>
            </a:r>
            <a:r>
              <a:rPr lang="en-GB" sz="320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per </a:t>
            </a:r>
            <a:r>
              <a:rPr lang="en-GB" sz="320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optimitzar</a:t>
            </a:r>
            <a:r>
              <a:rPr lang="en-GB" sz="320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-la</a:t>
            </a:r>
          </a:p>
          <a:p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Entendre la factura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elèctrica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per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tal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d’entendre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-la i no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pagar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més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del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necessari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. </a:t>
            </a:r>
          </a:p>
          <a:p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Bo social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elèctric</a:t>
            </a:r>
            <a:endParaRPr lang="en-GB" sz="1100" b="0" dirty="0">
              <a:solidFill>
                <a:srgbClr val="E4B34B"/>
              </a:solidFill>
              <a:latin typeface="EC Square Sans Cond Pro" panose="020B0506040000020004" pitchFamily="34" charset="0"/>
            </a:endParaRPr>
          </a:p>
          <a:p>
            <a:endParaRPr lang="en-GB" sz="1100" dirty="0">
              <a:solidFill>
                <a:srgbClr val="E4B34B"/>
              </a:solidFill>
              <a:latin typeface="EC Square Sans Cond Pro" panose="020B0506040000020004" pitchFamily="34" charset="0"/>
            </a:endParaRPr>
          </a:p>
          <a:p>
            <a:r>
              <a:rPr lang="en-GB" sz="1200" dirty="0">
                <a:solidFill>
                  <a:schemeClr val="tx2">
                    <a:lumMod val="75000"/>
                  </a:schemeClr>
                </a:solidFill>
                <a:latin typeface="EC Square Sans Pro Light" panose="020B0506000000020004" pitchFamily="34" charset="0"/>
              </a:rPr>
              <a:t>9 de </a:t>
            </a:r>
            <a:r>
              <a:rPr lang="en-GB" sz="1200" dirty="0" err="1">
                <a:solidFill>
                  <a:schemeClr val="tx2">
                    <a:lumMod val="75000"/>
                  </a:schemeClr>
                </a:solidFill>
                <a:latin typeface="EC Square Sans Pro Light" panose="020B0506000000020004" pitchFamily="34" charset="0"/>
              </a:rPr>
              <a:t>novembre</a:t>
            </a:r>
            <a:r>
              <a:rPr lang="en-GB" sz="1200" dirty="0">
                <a:solidFill>
                  <a:schemeClr val="tx2">
                    <a:lumMod val="75000"/>
                  </a:schemeClr>
                </a:solidFill>
                <a:latin typeface="EC Square Sans Pro Light" panose="020B0506000000020004" pitchFamily="34" charset="0"/>
              </a:rPr>
              <a:t> de 12h a 14:30h. </a:t>
            </a:r>
            <a:endParaRPr lang="en-GB" sz="1200" dirty="0">
              <a:solidFill>
                <a:srgbClr val="E4B34B"/>
              </a:solidFill>
              <a:latin typeface="EC Square Sans Cond Pro" panose="020B0506040000020004" pitchFamily="34" charset="0"/>
            </a:endParaRPr>
          </a:p>
        </p:txBody>
      </p:sp>
      <p:pic>
        <p:nvPicPr>
          <p:cNvPr id="16" name="Google Shape;563;g25628efb850_0_0">
            <a:extLst>
              <a:ext uri="{FF2B5EF4-FFF2-40B4-BE49-F238E27FC236}">
                <a16:creationId xmlns:a16="http://schemas.microsoft.com/office/drawing/2014/main" id="{AB43F9FE-1806-D696-8040-C33FAAE6FAE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08168" y="6145237"/>
            <a:ext cx="1463896" cy="4439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3220F94E-98C6-D51B-617C-CBD4A3B01C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840" y="5878353"/>
            <a:ext cx="1008112" cy="873820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B5EE6FAC-C832-8643-1A2D-2DF0EFB74E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06668" y="5823149"/>
            <a:ext cx="858903" cy="866711"/>
          </a:xfrm>
          <a:prstGeom prst="rect">
            <a:avLst/>
          </a:prstGeom>
        </p:spPr>
      </p:pic>
      <p:sp>
        <p:nvSpPr>
          <p:cNvPr id="22" name="Rectangle 5">
            <a:extLst>
              <a:ext uri="{FF2B5EF4-FFF2-40B4-BE49-F238E27FC236}">
                <a16:creationId xmlns:a16="http://schemas.microsoft.com/office/drawing/2014/main" id="{922DB666-9154-9729-071B-454C9C739AD5}"/>
              </a:ext>
            </a:extLst>
          </p:cNvPr>
          <p:cNvSpPr/>
          <p:nvPr/>
        </p:nvSpPr>
        <p:spPr>
          <a:xfrm>
            <a:off x="957662" y="4599999"/>
            <a:ext cx="1030701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Eficiència</a:t>
            </a:r>
            <a:r>
              <a:rPr lang="en-GB" sz="320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energètica i </a:t>
            </a:r>
            <a:r>
              <a:rPr lang="en-GB" sz="320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modalitats</a:t>
            </a:r>
            <a:r>
              <a:rPr lang="en-GB" sz="320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</a:t>
            </a:r>
            <a:r>
              <a:rPr lang="en-GB" sz="320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d’autoconsum</a:t>
            </a:r>
            <a:r>
              <a:rPr lang="en-GB" sz="320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</a:t>
            </a:r>
          </a:p>
          <a:p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Parlarem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del concept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d’habitabilitat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centrant-nos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en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l’eficiència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energètica i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l’autoconsum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.</a:t>
            </a:r>
          </a:p>
          <a:p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Què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podem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aportar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des de la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intervenció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 social i </a:t>
            </a:r>
            <a:r>
              <a:rPr lang="en-GB" sz="1100" b="0" dirty="0" err="1">
                <a:solidFill>
                  <a:srgbClr val="E4B34B"/>
                </a:solidFill>
                <a:latin typeface="EC Square Sans Cond Pro" panose="020B0506040000020004" pitchFamily="34" charset="0"/>
              </a:rPr>
              <a:t>l’urbanisme</a:t>
            </a:r>
            <a:r>
              <a:rPr lang="en-GB" sz="1100" b="0" dirty="0">
                <a:solidFill>
                  <a:srgbClr val="E4B34B"/>
                </a:solidFill>
                <a:latin typeface="EC Square Sans Cond Pro" panose="020B0506040000020004" pitchFamily="34" charset="0"/>
              </a:rPr>
              <a:t>?</a:t>
            </a:r>
          </a:p>
          <a:p>
            <a:endParaRPr lang="en-GB" sz="1100" dirty="0">
              <a:solidFill>
                <a:srgbClr val="E4B34B"/>
              </a:solidFill>
              <a:latin typeface="EC Square Sans Cond Pro" panose="020B0506040000020004" pitchFamily="34" charset="0"/>
            </a:endParaRPr>
          </a:p>
          <a:p>
            <a:r>
              <a:rPr lang="en-GB" sz="1200" dirty="0">
                <a:solidFill>
                  <a:schemeClr val="tx2">
                    <a:lumMod val="75000"/>
                  </a:schemeClr>
                </a:solidFill>
                <a:latin typeface="EC Square Sans Pro Light" panose="020B0506000000020004" pitchFamily="34" charset="0"/>
              </a:rPr>
              <a:t>23 de </a:t>
            </a:r>
            <a:r>
              <a:rPr lang="en-GB" sz="1200" dirty="0" err="1">
                <a:solidFill>
                  <a:schemeClr val="tx2">
                    <a:lumMod val="75000"/>
                  </a:schemeClr>
                </a:solidFill>
                <a:latin typeface="EC Square Sans Pro Light" panose="020B0506000000020004" pitchFamily="34" charset="0"/>
              </a:rPr>
              <a:t>novembre</a:t>
            </a:r>
            <a:r>
              <a:rPr lang="en-GB" sz="1200" dirty="0">
                <a:solidFill>
                  <a:schemeClr val="tx2">
                    <a:lumMod val="75000"/>
                  </a:schemeClr>
                </a:solidFill>
                <a:latin typeface="EC Square Sans Pro Light" panose="020B0506000000020004" pitchFamily="34" charset="0"/>
              </a:rPr>
              <a:t> de 12h a 14:30h. </a:t>
            </a:r>
            <a:endParaRPr lang="en-GB" sz="1200" dirty="0">
              <a:solidFill>
                <a:srgbClr val="E4B34B"/>
              </a:solidFill>
              <a:latin typeface="EC Square Sans Cond Pro" panose="020B0506040000020004" pitchFamily="34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85306473-91EB-0880-D63F-EB3AF6969EA2}"/>
              </a:ext>
            </a:extLst>
          </p:cNvPr>
          <p:cNvSpPr txBox="1"/>
          <p:nvPr/>
        </p:nvSpPr>
        <p:spPr>
          <a:xfrm>
            <a:off x="957662" y="235953"/>
            <a:ext cx="1015312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>
                <a:solidFill>
                  <a:srgbClr val="0D3B4B"/>
                </a:solidFill>
                <a:latin typeface="EC Square Sans Pro" panose="020B0506040000020004" pitchFamily="34" charset="0"/>
              </a:rPr>
              <a:t>Sessions de </a:t>
            </a:r>
            <a:r>
              <a:rPr lang="en-GB" sz="3200" dirty="0" err="1">
                <a:solidFill>
                  <a:srgbClr val="0D3B4B"/>
                </a:solidFill>
                <a:latin typeface="EC Square Sans Pro" panose="020B0506040000020004" pitchFamily="34" charset="0"/>
              </a:rPr>
              <a:t>formació</a:t>
            </a:r>
            <a:r>
              <a:rPr lang="en-GB" sz="3200" dirty="0">
                <a:solidFill>
                  <a:srgbClr val="0D3B4B"/>
                </a:solidFill>
                <a:latin typeface="EC Square Sans Pro" panose="020B0506040000020004" pitchFamily="34" charset="0"/>
              </a:rPr>
              <a:t> </a:t>
            </a:r>
            <a:r>
              <a:rPr lang="en-GB" sz="3200" dirty="0" err="1">
                <a:solidFill>
                  <a:srgbClr val="0D3B4B"/>
                </a:solidFill>
                <a:latin typeface="EC Square Sans Pro" panose="020B0506040000020004" pitchFamily="34" charset="0"/>
              </a:rPr>
              <a:t>en</a:t>
            </a:r>
            <a:r>
              <a:rPr lang="en-GB" sz="3200" dirty="0">
                <a:solidFill>
                  <a:srgbClr val="0D3B4B"/>
                </a:solidFill>
                <a:latin typeface="EC Square Sans Pro" panose="020B0506040000020004" pitchFamily="34" charset="0"/>
              </a:rPr>
              <a:t> </a:t>
            </a:r>
            <a:r>
              <a:rPr lang="en-GB" sz="3200" dirty="0" err="1">
                <a:solidFill>
                  <a:srgbClr val="0D3B4B"/>
                </a:solidFill>
                <a:latin typeface="EC Square Sans Pro" panose="020B0506040000020004" pitchFamily="34" charset="0"/>
              </a:rPr>
              <a:t>detecció</a:t>
            </a:r>
            <a:r>
              <a:rPr lang="en-GB" sz="3200" dirty="0">
                <a:solidFill>
                  <a:srgbClr val="0D3B4B"/>
                </a:solidFill>
                <a:latin typeface="EC Square Sans Pro" panose="020B0506040000020004" pitchFamily="34" charset="0"/>
              </a:rPr>
              <a:t> i </a:t>
            </a:r>
            <a:r>
              <a:rPr lang="en-GB" sz="3200" dirty="0" err="1">
                <a:solidFill>
                  <a:srgbClr val="0D3B4B"/>
                </a:solidFill>
                <a:latin typeface="EC Square Sans Pro" panose="020B0506040000020004" pitchFamily="34" charset="0"/>
              </a:rPr>
              <a:t>eines</a:t>
            </a:r>
            <a:r>
              <a:rPr lang="en-GB" sz="3200" dirty="0">
                <a:solidFill>
                  <a:srgbClr val="0D3B4B"/>
                </a:solidFill>
                <a:latin typeface="EC Square Sans Pro" panose="020B0506040000020004" pitchFamily="34" charset="0"/>
              </a:rPr>
              <a:t> per fer front a la </a:t>
            </a:r>
            <a:r>
              <a:rPr lang="en-GB" sz="3200" dirty="0" err="1">
                <a:solidFill>
                  <a:srgbClr val="0D3B4B"/>
                </a:solidFill>
                <a:latin typeface="EC Square Sans Pro" panose="020B0506040000020004" pitchFamily="34" charset="0"/>
              </a:rPr>
              <a:t>pobresa</a:t>
            </a:r>
            <a:r>
              <a:rPr lang="en-GB" sz="3200" dirty="0">
                <a:solidFill>
                  <a:srgbClr val="0D3B4B"/>
                </a:solidFill>
                <a:latin typeface="EC Square Sans Pro" panose="020B0506040000020004" pitchFamily="34" charset="0"/>
              </a:rPr>
              <a:t> energètica</a:t>
            </a:r>
            <a:endParaRPr lang="ca-ES" sz="2800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CCA64E81-D5E9-C4AE-52C1-24C9D108EBB0}"/>
              </a:ext>
            </a:extLst>
          </p:cNvPr>
          <p:cNvSpPr txBox="1"/>
          <p:nvPr/>
        </p:nvSpPr>
        <p:spPr>
          <a:xfrm>
            <a:off x="9423938" y="1697907"/>
            <a:ext cx="2527010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sz="12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Públic a qui s’adreça: </a:t>
            </a:r>
          </a:p>
          <a:p>
            <a:endParaRPr lang="ca-ES" sz="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ca-ES" sz="1200" b="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</a:t>
            </a:r>
            <a:r>
              <a:rPr lang="ca-ES" sz="1200" b="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ersonal tècnic de Serveis Socials i Urbanisme, regidories d’urbanisme i serveis socials, alcaldes/esses, personal tècnic de projectes de desenvolupament socioecon</a:t>
            </a:r>
            <a:r>
              <a:rPr lang="ca-ES" sz="1200" b="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òmic</a:t>
            </a:r>
            <a:r>
              <a:rPr lang="ca-ES" sz="1200" b="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a la comarca.</a:t>
            </a:r>
          </a:p>
          <a:p>
            <a:endParaRPr lang="ca-ES" sz="1200" b="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ca-ES" sz="1200" b="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Les sessions seran en format telemàtic i seran registrades.</a:t>
            </a:r>
            <a:endParaRPr lang="ca-ES" sz="1200" b="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endParaRPr lang="ca-ES" sz="1800" dirty="0">
              <a:latin typeface="+mj-lt"/>
            </a:endParaRPr>
          </a:p>
        </p:txBody>
      </p: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A5031D77-5EE6-B045-B1E4-4B6DAB4F4882}"/>
              </a:ext>
            </a:extLst>
          </p:cNvPr>
          <p:cNvCxnSpPr/>
          <p:nvPr/>
        </p:nvCxnSpPr>
        <p:spPr bwMode="auto">
          <a:xfrm>
            <a:off x="9264352" y="1836378"/>
            <a:ext cx="0" cy="3018863"/>
          </a:xfrm>
          <a:prstGeom prst="line">
            <a:avLst/>
          </a:prstGeom>
          <a:ln w="5715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861F9BB-B1A5-B8F6-0F94-2A6B6D6F1810}"/>
              </a:ext>
            </a:extLst>
          </p:cNvPr>
          <p:cNvSpPr txBox="1"/>
          <p:nvPr/>
        </p:nvSpPr>
        <p:spPr>
          <a:xfrm>
            <a:off x="9423938" y="3651703"/>
            <a:ext cx="229008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sz="12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Inscripció:</a:t>
            </a:r>
          </a:p>
          <a:p>
            <a:endParaRPr lang="ca-ES" sz="1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r>
              <a:rPr lang="ca-ES" sz="1200" b="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En cas d’estar interessat en assistir i obtenir un certificat d’assistència, cal omplir el formulari següent.</a:t>
            </a:r>
          </a:p>
          <a:p>
            <a:endParaRPr lang="ca-ES" sz="1200" b="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r>
              <a:rPr lang="ca-ES" sz="1200" b="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hlinkClick r:id="rId5" action="ppaction://hlinkfile"/>
              </a:rPr>
              <a:t>Accés al formulari d'inscripció</a:t>
            </a:r>
            <a:endParaRPr lang="ca-ES" sz="1200" b="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endParaRPr lang="ca-ES" sz="1200" b="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endParaRPr lang="ca-ES" sz="1800" dirty="0">
              <a:latin typeface="+mj-lt"/>
            </a:endParaRPr>
          </a:p>
        </p:txBody>
      </p:sp>
      <p:pic>
        <p:nvPicPr>
          <p:cNvPr id="36" name="Imagen 35">
            <a:extLst>
              <a:ext uri="{FF2B5EF4-FFF2-40B4-BE49-F238E27FC236}">
                <a16:creationId xmlns:a16="http://schemas.microsoft.com/office/drawing/2014/main" id="{74013243-C99C-EC7B-FAE4-8D96DB280EA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922" y="6256505"/>
            <a:ext cx="1557814" cy="49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5704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EPAH">
      <a:dk1>
        <a:srgbClr val="073B4C"/>
      </a:dk1>
      <a:lt1>
        <a:srgbClr val="FFFFFF"/>
      </a:lt1>
      <a:dk2>
        <a:srgbClr val="118AB2"/>
      </a:dk2>
      <a:lt2>
        <a:srgbClr val="FFFFFF"/>
      </a:lt2>
      <a:accent1>
        <a:srgbClr val="FFC000"/>
      </a:accent1>
      <a:accent2>
        <a:srgbClr val="81BF97"/>
      </a:accent2>
      <a:accent3>
        <a:srgbClr val="F26C7D"/>
      </a:accent3>
      <a:accent4>
        <a:srgbClr val="118AB2"/>
      </a:accent4>
      <a:accent5>
        <a:srgbClr val="118AB2"/>
      </a:accent5>
      <a:accent6>
        <a:srgbClr val="118AB2"/>
      </a:accent6>
      <a:hlink>
        <a:srgbClr val="E3B34C"/>
      </a:hlink>
      <a:folHlink>
        <a:srgbClr val="118AB2"/>
      </a:folHlink>
    </a:clrScheme>
    <a:fontScheme name="Custom 1">
      <a:majorFont>
        <a:latin typeface="EC Square Sans Pro"/>
        <a:ea typeface=""/>
        <a:cs typeface=""/>
      </a:majorFont>
      <a:minorFont>
        <a:latin typeface="EC Squar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5F2EC083829D43B82DA1614CE2F7C0" ma:contentTypeVersion="16" ma:contentTypeDescription="Crea un document nou" ma:contentTypeScope="" ma:versionID="f6ccb155768bb73715b66c026856a4ba">
  <xsd:schema xmlns:xsd="http://www.w3.org/2001/XMLSchema" xmlns:xs="http://www.w3.org/2001/XMLSchema" xmlns:p="http://schemas.microsoft.com/office/2006/metadata/properties" xmlns:ns2="3ae34389-2336-4399-9b32-3b77383d3f9c" xmlns:ns3="37006b39-67df-4118-8ff6-86dbe21e81fe" targetNamespace="http://schemas.microsoft.com/office/2006/metadata/properties" ma:root="true" ma:fieldsID="405b6b21d44db37b6e7e4d8803809fd7" ns2:_="" ns3:_="">
    <xsd:import namespace="3ae34389-2336-4399-9b32-3b77383d3f9c"/>
    <xsd:import namespace="37006b39-67df-4118-8ff6-86dbe21e81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34389-2336-4399-9b32-3b77383d3f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Etiquetes de la imatge" ma:readOnly="false" ma:fieldId="{5cf76f15-5ced-4ddc-b409-7134ff3c332f}" ma:taxonomyMulti="true" ma:sspId="940c3b37-9a09-4a73-81c5-e797d93043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06b39-67df-4118-8ff6-86dbe21e81f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1aa8898-b15c-4eb1-b6be-92dd836d4967}" ma:internalName="TaxCatchAll" ma:showField="CatchAllData" ma:web="37006b39-67df-4118-8ff6-86dbe21e81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e34389-2336-4399-9b32-3b77383d3f9c">
      <Terms xmlns="http://schemas.microsoft.com/office/infopath/2007/PartnerControls"/>
    </lcf76f155ced4ddcb4097134ff3c332f>
    <TaxCatchAll xmlns="37006b39-67df-4118-8ff6-86dbe21e81fe" xsi:nil="true"/>
  </documentManagement>
</p:properties>
</file>

<file path=customXml/itemProps1.xml><?xml version="1.0" encoding="utf-8"?>
<ds:datastoreItem xmlns:ds="http://schemas.openxmlformats.org/officeDocument/2006/customXml" ds:itemID="{E02DB92E-28A8-4A69-A7FE-8CC80A26D1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e34389-2336-4399-9b32-3b77383d3f9c"/>
    <ds:schemaRef ds:uri="37006b39-67df-4118-8ff6-86dbe21e81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F5FC81-C88A-4649-9705-1809F15CC6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81F596-846C-4B01-963B-CA862ED4AEBC}">
  <ds:schemaRefs>
    <ds:schemaRef ds:uri="http://purl.org/dc/dcmitype/"/>
    <ds:schemaRef ds:uri="http://www.w3.org/XML/1998/namespace"/>
    <ds:schemaRef ds:uri="3ae34389-2336-4399-9b32-3b77383d3f9c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37006b39-67df-4118-8ff6-86dbe21e81fe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26797</TotalTime>
  <Words>193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EC Square Sans Cond Pro</vt:lpstr>
      <vt:lpstr>EC Square Sans Pro</vt:lpstr>
      <vt:lpstr>EC Square Sans Pro Light</vt:lpstr>
      <vt:lpstr>Verdana</vt:lpstr>
      <vt:lpstr>Default Design</vt:lpstr>
      <vt:lpstr>Presentación de PowerPoint</vt:lpstr>
    </vt:vector>
  </TitlesOfParts>
  <Manager/>
  <Company>European Commission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European Commission</dc:creator>
  <cp:keywords/>
  <dc:description/>
  <cp:lastModifiedBy>Helena Sánchez Torres</cp:lastModifiedBy>
  <cp:revision>387</cp:revision>
  <cp:lastPrinted>2023-10-20T07:05:38Z</cp:lastPrinted>
  <dcterms:created xsi:type="dcterms:W3CDTF">2011-10-28T10:25:18Z</dcterms:created>
  <dcterms:modified xsi:type="dcterms:W3CDTF">2023-10-20T07:05:40Z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0x010100C55F2EC083829D43B82DA1614CE2F7C0</vt:lpwstr>
  </property>
  <property fmtid="{D5CDD505-2E9C-101B-9397-08002B2CF9AE}" pid="3" name="MediaServiceImageTags">
    <vt:lpwstr/>
  </property>
</Properties>
</file>