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304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322" r:id="rId22"/>
    <p:sldId id="286" r:id="rId23"/>
    <p:sldId id="287" r:id="rId24"/>
    <p:sldId id="324" r:id="rId25"/>
    <p:sldId id="325" r:id="rId26"/>
    <p:sldId id="327" r:id="rId27"/>
    <p:sldId id="328" r:id="rId28"/>
    <p:sldId id="329" r:id="rId29"/>
    <p:sldId id="288" r:id="rId30"/>
    <p:sldId id="289" r:id="rId31"/>
    <p:sldId id="330" r:id="rId32"/>
    <p:sldId id="290" r:id="rId33"/>
    <p:sldId id="314" r:id="rId34"/>
    <p:sldId id="326" r:id="rId35"/>
    <p:sldId id="331" r:id="rId36"/>
    <p:sldId id="332" r:id="rId37"/>
    <p:sldId id="333" r:id="rId38"/>
    <p:sldId id="334" r:id="rId39"/>
    <p:sldId id="335" r:id="rId40"/>
    <p:sldId id="336" r:id="rId41"/>
    <p:sldId id="337" r:id="rId42"/>
    <p:sldId id="305" r:id="rId43"/>
  </p:sldIdLst>
  <p:sldSz cx="9144000" cy="5143500" type="screen16x9"/>
  <p:notesSz cx="9144000" cy="5143500"/>
  <p:embeddedFontLs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Montserrat" panose="020B0604020202020204" charset="0"/>
      <p:regular r:id="rId49"/>
      <p:bold r:id="rId50"/>
      <p:italic r:id="rId51"/>
      <p:boldItalic r:id="rId52"/>
    </p:embeddedFont>
    <p:embeddedFont>
      <p:font typeface="Poppins" panose="020B0604020202020204" charset="0"/>
      <p:regular r:id="rId53"/>
      <p:bold r:id="rId54"/>
      <p:italic r:id="rId55"/>
      <p:boldItalic r:id="rId56"/>
    </p:embeddedFont>
    <p:embeddedFont>
      <p:font typeface="Poppins Medium" panose="020B0604020202020204" charset="0"/>
      <p:regular r:id="rId57"/>
      <p:bold r:id="rId58"/>
      <p:italic r:id="rId59"/>
      <p:boldItalic r:id="rId60"/>
    </p:embeddedFont>
    <p:embeddedFont>
      <p:font typeface="Poppins SemiBold" panose="020B0604020202020204" charset="0"/>
      <p:regular r:id="rId61"/>
      <p:bold r:id="rId62"/>
      <p:italic r:id="rId63"/>
      <p:boldItalic r:id="rId64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pos="5153">
          <p15:clr>
            <a:srgbClr val="A4A3A4"/>
          </p15:clr>
        </p15:guide>
        <p15:guide id="2" pos="5330">
          <p15:clr>
            <a:srgbClr val="A4A3A4"/>
          </p15:clr>
        </p15:guide>
        <p15:guide id="3" orient="horz" pos="255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1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8" y="77"/>
      </p:cViewPr>
      <p:guideLst>
        <p:guide pos="5153"/>
        <p:guide pos="5330"/>
        <p:guide orient="horz" pos="2551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font" Target="fonts/font11.fntdata"/><Relationship Id="rId63" Type="http://schemas.openxmlformats.org/officeDocument/2006/relationships/font" Target="fonts/font19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font" Target="fonts/font14.fntdata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font" Target="fonts/font17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56" Type="http://schemas.openxmlformats.org/officeDocument/2006/relationships/font" Target="fonts/font12.fntdata"/><Relationship Id="rId64" Type="http://schemas.openxmlformats.org/officeDocument/2006/relationships/font" Target="fonts/font20.fntdata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59" Type="http://schemas.openxmlformats.org/officeDocument/2006/relationships/font" Target="fonts/font15.fntdata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0.fntdata"/><Relationship Id="rId62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57" Type="http://schemas.openxmlformats.org/officeDocument/2006/relationships/font" Target="fonts/font1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Relationship Id="rId60" Type="http://schemas.openxmlformats.org/officeDocument/2006/relationships/font" Target="fonts/font16.fntdata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apçaler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Contenidor de dat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8FA5A-1FB3-4BC4-9CB1-2DC4CD5DAC2F}" type="datetimeFigureOut">
              <a:rPr lang="ca-ES" smtClean="0"/>
              <a:t>25/2/2026</a:t>
            </a:fld>
            <a:endParaRPr lang="ca-ES"/>
          </a:p>
        </p:txBody>
      </p:sp>
      <p:sp>
        <p:nvSpPr>
          <p:cNvPr id="4" name="Contenidor d'imatge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Contenidor de notes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6BE3B4-E927-42B4-9FD7-A2E2C96B6E04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86973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6BE3B4-E927-42B4-9FD7-A2E2C96B6E04}" type="slidenum">
              <a:rPr lang="ca-ES" smtClean="0"/>
              <a:t>14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69931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58b1d1e74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58b1d1e74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slide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 bwMode="auto"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 bwMode="auto"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two columns" type="twoColTx" userDrawn="1">
  <p:cSld name="TITLE_AND_TWO_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 bwMode="auto">
          <a:xfrm>
            <a:off x="4832399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only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One column text" userDrawn="1">
  <p:cSld name="ONE_COLUM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 bwMode="auto"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pPr>
              <a:defRPr/>
            </a:pPr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 bwMode="auto"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_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 bwMode="auto"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pPr>
              <a:defRPr/>
            </a:pPr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title and description" userDrawn="1">
  <p:cSld name="SECTION_TITLE_AND_DESCRI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 bwMode="auto"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 bwMode="auto">
          <a:xfrm>
            <a:off x="265500" y="1233175"/>
            <a:ext cx="4045199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pPr>
              <a:defRPr/>
            </a:pPr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 bwMode="auto">
          <a:xfrm>
            <a:off x="265500" y="2803075"/>
            <a:ext cx="4045199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pPr>
              <a:defRPr/>
            </a:pPr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 bwMode="auto"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aption" userDrawn="1">
  <p:cSld name="CAPTION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 bwMode="auto"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ig number" userDrawn="1">
  <p:cSld name="BIG_NUMB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 bwMode="auto"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pPr>
              <a:defRPr/>
            </a:pPr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 bwMode="auto"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lank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ítulo y objetos" type="obj" userDrawn="1">
  <p:cSld name="OBJEC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 bwMode="auto"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 bwMode="auto">
          <a:xfrm>
            <a:off x="628650" y="1369218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 bwMode="auto"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 bwMode="auto"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11" Type="http://schemas.openxmlformats.org/officeDocument/2006/relationships/image" Target="../media/image54.png"/><Relationship Id="rId5" Type="http://schemas.openxmlformats.org/officeDocument/2006/relationships/image" Target="../media/image51.png"/><Relationship Id="rId10" Type="http://schemas.openxmlformats.org/officeDocument/2006/relationships/image" Target="../media/image42.png"/><Relationship Id="rId4" Type="http://schemas.openxmlformats.org/officeDocument/2006/relationships/image" Target="../media/image50.png"/><Relationship Id="rId9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11" Type="http://schemas.openxmlformats.org/officeDocument/2006/relationships/image" Target="../media/image41.png"/><Relationship Id="rId5" Type="http://schemas.openxmlformats.org/officeDocument/2006/relationships/image" Target="../media/image57.png"/><Relationship Id="rId10" Type="http://schemas.openxmlformats.org/officeDocument/2006/relationships/image" Target="../media/image54.png"/><Relationship Id="rId4" Type="http://schemas.openxmlformats.org/officeDocument/2006/relationships/image" Target="../media/image56.png"/><Relationship Id="rId9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10" Type="http://schemas.openxmlformats.org/officeDocument/2006/relationships/image" Target="../media/image2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ntfeliu.cat/go.faces?xmid=1" TargetMode="External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9144000" cy="514503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 bwMode="auto">
          <a:xfrm>
            <a:off x="4277697" y="2218778"/>
            <a:ext cx="41373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300" b="1">
                <a:solidFill>
                  <a:srgbClr val="AC0C54"/>
                </a:solidFill>
                <a:latin typeface="Poppins"/>
                <a:ea typeface="Poppins"/>
                <a:cs typeface="Poppins"/>
              </a:rPr>
              <a:t>Expo Real 2025</a:t>
            </a:r>
            <a:endParaRPr sz="1300" b="1">
              <a:solidFill>
                <a:srgbClr val="AC0C54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62" name="Google Shape;62;p14"/>
          <p:cNvSpPr txBox="1"/>
          <p:nvPr/>
        </p:nvSpPr>
        <p:spPr bwMode="auto">
          <a:xfrm>
            <a:off x="4259680" y="622025"/>
            <a:ext cx="3119400" cy="9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240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SANT FELIU DE LLOBREGAT</a:t>
            </a:r>
            <a:endParaRPr sz="2000" b="1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63" name="Google Shape;63;p14"/>
          <p:cNvSpPr txBox="1"/>
          <p:nvPr/>
        </p:nvSpPr>
        <p:spPr bwMode="auto">
          <a:xfrm>
            <a:off x="4259675" y="1539228"/>
            <a:ext cx="43044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70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A territory of new opportunities in the metropolitan context of Barcelona</a:t>
            </a:r>
            <a:endParaRPr sz="130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/>
        </p:nvSpPr>
        <p:spPr bwMode="auto">
          <a:xfrm>
            <a:off x="394200" y="660200"/>
            <a:ext cx="8497800" cy="10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2100" b="1" dirty="0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Ecodistrito de Sant Feliu de Llobregat</a:t>
            </a:r>
            <a:br>
              <a:rPr lang="ca" sz="2100" b="1" dirty="0">
                <a:solidFill>
                  <a:srgbClr val="B81E61"/>
                </a:solidFill>
                <a:latin typeface="Poppins"/>
                <a:ea typeface="Poppins"/>
                <a:cs typeface="Poppins"/>
              </a:rPr>
            </a:br>
            <a:r>
              <a:rPr lang="ca" sz="1800" i="1" dirty="0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Eco-Disctrict </a:t>
            </a:r>
            <a:endParaRPr sz="2100" b="1" i="0" u="none" strike="noStrike" cap="none" dirty="0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pic>
        <p:nvPicPr>
          <p:cNvPr id="69" name="Google Shape;69;p15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/>
          <p:nvPr/>
        </p:nvPicPr>
        <p:blipFill>
          <a:blip r:embed="rId3">
            <a:alphaModFix/>
          </a:blip>
          <a:srcRect l="2479" t="3722" r="1031" b="15003"/>
          <a:stretch/>
        </p:blipFill>
        <p:spPr bwMode="auto">
          <a:xfrm>
            <a:off x="0" y="1684525"/>
            <a:ext cx="9144003" cy="357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/>
          <p:nvPr/>
        </p:nvPicPr>
        <p:blipFill>
          <a:blip r:embed="rId4">
            <a:alphaModFix/>
          </a:blip>
          <a:srcRect t="40796"/>
          <a:stretch/>
        </p:blipFill>
        <p:spPr bwMode="auto">
          <a:xfrm>
            <a:off x="0" y="1684525"/>
            <a:ext cx="9144001" cy="3576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/>
          <p:nvPr/>
        </p:nvPicPr>
        <p:blipFill>
          <a:blip r:embed="rId5">
            <a:alphaModFix/>
          </a:blip>
          <a:srcRect t="15768"/>
          <a:stretch/>
        </p:blipFill>
        <p:spPr bwMode="auto">
          <a:xfrm>
            <a:off x="0" y="1684525"/>
            <a:ext cx="9144003" cy="357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8" name="Google Shape;78;p1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/>
          <p:nvPr/>
        </p:nvPicPr>
        <p:blipFill>
          <a:blip r:embed="rId3">
            <a:alphaModFix/>
          </a:blip>
          <a:srcRect l="2479" t="3722" r="1031" b="15003"/>
          <a:stretch/>
        </p:blipFill>
        <p:spPr bwMode="auto">
          <a:xfrm>
            <a:off x="0" y="1684525"/>
            <a:ext cx="9144003" cy="357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/>
          <p:nvPr/>
        </p:nvPicPr>
        <p:blipFill>
          <a:blip r:embed="rId4">
            <a:alphaModFix/>
          </a:blip>
          <a:srcRect t="15768"/>
          <a:stretch/>
        </p:blipFill>
        <p:spPr bwMode="auto">
          <a:xfrm>
            <a:off x="0" y="1684525"/>
            <a:ext cx="9144003" cy="35766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68;p15">
            <a:extLst>
              <a:ext uri="{FF2B5EF4-FFF2-40B4-BE49-F238E27FC236}">
                <a16:creationId xmlns:a16="http://schemas.microsoft.com/office/drawing/2014/main" id="{49530CE4-6575-4D2C-8C99-5E712DE832F1}"/>
              </a:ext>
            </a:extLst>
          </p:cNvPr>
          <p:cNvSpPr txBox="1"/>
          <p:nvPr/>
        </p:nvSpPr>
        <p:spPr bwMode="auto">
          <a:xfrm>
            <a:off x="394200" y="660200"/>
            <a:ext cx="8497800" cy="10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2100" b="1" dirty="0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Ecodistrito de Sant Feliu de Llobregat</a:t>
            </a:r>
            <a:br>
              <a:rPr lang="ca" sz="2100" b="1" dirty="0">
                <a:solidFill>
                  <a:srgbClr val="B81E61"/>
                </a:solidFill>
                <a:latin typeface="Poppins"/>
                <a:ea typeface="Poppins"/>
                <a:cs typeface="Poppins"/>
              </a:rPr>
            </a:br>
            <a:r>
              <a:rPr lang="ca" sz="1800" i="1" dirty="0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Eco-Disctrict </a:t>
            </a:r>
            <a:endParaRPr sz="2100" b="1" i="0" u="none" strike="noStrike" cap="none" dirty="0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fade/>
      </p:transition>
    </mc:Choice>
    <mc:Fallback xmlns="" xmlns:m="http://schemas.openxmlformats.org/officeDocument/2006/math" xmlns:w="http://schemas.openxmlformats.org/wordprocessingml/2006/main">
      <p:transition spd="slow" advClick="1">
        <p:fade thruBlk="0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5" name="Google Shape;85;p17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/>
          <p:nvPr/>
        </p:nvSpPr>
        <p:spPr bwMode="auto">
          <a:xfrm>
            <a:off x="605125" y="828475"/>
            <a:ext cx="3254400" cy="3786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87" name="Google Shape;87;p17"/>
          <p:cNvPicPr/>
          <p:nvPr/>
        </p:nvPicPr>
        <p:blipFill>
          <a:blip r:embed="rId3">
            <a:alphaModFix/>
          </a:blip>
          <a:srcRect t="3558"/>
          <a:stretch/>
        </p:blipFill>
        <p:spPr bwMode="auto">
          <a:xfrm>
            <a:off x="3907225" y="835242"/>
            <a:ext cx="4746348" cy="22461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17"/>
          <p:cNvGrpSpPr/>
          <p:nvPr/>
        </p:nvGrpSpPr>
        <p:grpSpPr bwMode="auto">
          <a:xfrm>
            <a:off x="735710" y="785314"/>
            <a:ext cx="3254400" cy="1910078"/>
            <a:chOff x="813875" y="874150"/>
            <a:chExt cx="2841225" cy="1697600"/>
          </a:xfrm>
        </p:grpSpPr>
        <p:sp>
          <p:nvSpPr>
            <p:cNvPr id="89" name="Google Shape;89;p17"/>
            <p:cNvSpPr txBox="1"/>
            <p:nvPr/>
          </p:nvSpPr>
          <p:spPr bwMode="auto">
            <a:xfrm>
              <a:off x="813875" y="874150"/>
              <a:ext cx="2487378" cy="43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1700" b="1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Sant Feliu </a:t>
              </a:r>
              <a:r>
                <a:rPr lang="ca-ES" sz="1700" b="1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de Llobregat</a:t>
              </a:r>
              <a:endParaRPr sz="1700" b="1" dirty="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90" name="Google Shape;90;p17"/>
            <p:cNvSpPr txBox="1"/>
            <p:nvPr/>
          </p:nvSpPr>
          <p:spPr bwMode="auto">
            <a:xfrm>
              <a:off x="813875" y="1021725"/>
              <a:ext cx="2739300" cy="2011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>
                <a:lnSpc>
                  <a:spcPct val="114999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  <a:defRPr/>
              </a:pPr>
              <a:r>
                <a:rPr lang="ca" sz="1100" dirty="0">
                  <a:solidFill>
                    <a:schemeClr val="dk1"/>
                  </a:solidFill>
                  <a:latin typeface="Poppins SemiBold"/>
                  <a:ea typeface="Poppins SemiBold"/>
                  <a:cs typeface="Poppins SemiBold"/>
                </a:rPr>
                <a:t>Un territorio singular en el contexto metropolitano</a:t>
              </a:r>
              <a:endParaRPr sz="110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endParaRPr>
            </a:p>
            <a:p>
              <a:pPr marL="0" lvl="0" indent="0" algn="l">
                <a:spcBef>
                  <a:spcPts val="1200"/>
                </a:spcBef>
                <a:spcAft>
                  <a:spcPts val="0"/>
                </a:spcAft>
                <a:buNone/>
                <a:defRPr/>
              </a:pPr>
              <a:endParaRPr sz="1700" b="1" dirty="0">
                <a:solidFill>
                  <a:schemeClr val="dk1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91" name="Google Shape;91;p17"/>
            <p:cNvSpPr txBox="1"/>
            <p:nvPr/>
          </p:nvSpPr>
          <p:spPr bwMode="auto">
            <a:xfrm>
              <a:off x="826400" y="1497900"/>
              <a:ext cx="2828700" cy="1073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just">
                <a:lnSpc>
                  <a:spcPct val="114999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  <a:defRPr/>
              </a:pPr>
              <a:r>
                <a:rPr lang="ca" sz="850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Con una extensión de 12,02 km² y una población de aproximadamente 47.000 habitantes, la capital del Baix Llobregat dispone de una serie de elementos que hacen de este territorio un </a:t>
              </a:r>
              <a:r>
                <a:rPr lang="ca" sz="850" b="1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enclave único para el establecimiento de nuevos negocios y empresas</a:t>
              </a:r>
              <a:r>
                <a:rPr lang="ca" sz="850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.</a:t>
              </a:r>
              <a:endParaRPr sz="850" dirty="0">
                <a:solidFill>
                  <a:schemeClr val="dk1"/>
                </a:solidFill>
                <a:latin typeface="Poppins"/>
                <a:ea typeface="Poppins"/>
                <a:cs typeface="Poppins"/>
              </a:endParaRPr>
            </a:p>
            <a:p>
              <a:pPr marL="0" lvl="0" indent="0" algn="l">
                <a:spcBef>
                  <a:spcPts val="1200"/>
                </a:spcBef>
                <a:spcAft>
                  <a:spcPts val="0"/>
                </a:spcAft>
                <a:buNone/>
                <a:defRPr/>
              </a:pPr>
              <a:endParaRPr sz="1700" dirty="0">
                <a:solidFill>
                  <a:schemeClr val="dk2"/>
                </a:solidFill>
              </a:endParaRPr>
            </a:p>
          </p:txBody>
        </p:sp>
      </p:grpSp>
      <p:sp>
        <p:nvSpPr>
          <p:cNvPr id="92" name="Google Shape;92;p17"/>
          <p:cNvSpPr txBox="1"/>
          <p:nvPr/>
        </p:nvSpPr>
        <p:spPr bwMode="auto">
          <a:xfrm>
            <a:off x="5987459" y="3833892"/>
            <a:ext cx="1271700" cy="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16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12,02 km²</a:t>
            </a:r>
            <a:endParaRPr sz="1600">
              <a:solidFill>
                <a:schemeClr val="dk2"/>
              </a:solidFill>
              <a:latin typeface="Poppins SemiBold"/>
              <a:ea typeface="Poppins SemiBold"/>
              <a:cs typeface="Poppins SemiBold"/>
            </a:endParaRPr>
          </a:p>
        </p:txBody>
      </p:sp>
      <p:sp>
        <p:nvSpPr>
          <p:cNvPr id="93" name="Google Shape;93;p17"/>
          <p:cNvSpPr txBox="1"/>
          <p:nvPr/>
        </p:nvSpPr>
        <p:spPr bwMode="auto">
          <a:xfrm>
            <a:off x="7252421" y="3840525"/>
            <a:ext cx="1476600" cy="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0000" tIns="91425" rIns="91425" bIns="91425" anchor="t" anchorCtr="0">
            <a:noAutofit/>
          </a:bodyPr>
          <a:lstStyle/>
          <a:p>
            <a:pPr marL="0" lvl="0" indent="0" algn="l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16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47.000</a:t>
            </a:r>
            <a:endParaRPr sz="1600">
              <a:solidFill>
                <a:schemeClr val="dk2"/>
              </a:solidFill>
              <a:latin typeface="Poppins SemiBold"/>
              <a:ea typeface="Poppins SemiBold"/>
              <a:cs typeface="Poppins SemiBold"/>
            </a:endParaRPr>
          </a:p>
        </p:txBody>
      </p:sp>
      <p:pic>
        <p:nvPicPr>
          <p:cNvPr id="94" name="Google Shape;94;p17"/>
          <p:cNvPicPr/>
          <p:nvPr/>
        </p:nvPicPr>
        <p:blipFill>
          <a:blip r:embed="rId4">
            <a:alphaModFix/>
          </a:blip>
          <a:srcRect l="13007" t="32971" r="20043" b="33127"/>
          <a:stretch/>
        </p:blipFill>
        <p:spPr bwMode="auto">
          <a:xfrm>
            <a:off x="7580961" y="3444695"/>
            <a:ext cx="847122" cy="428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/>
          <p:cNvPicPr/>
          <p:nvPr/>
        </p:nvPicPr>
        <p:blipFill>
          <a:blip r:embed="rId5">
            <a:alphaModFix/>
          </a:blip>
          <a:srcRect l="33165" t="28004" r="32989" b="28305"/>
          <a:stretch/>
        </p:blipFill>
        <p:spPr bwMode="auto">
          <a:xfrm>
            <a:off x="6313463" y="3350803"/>
            <a:ext cx="397427" cy="513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/>
          <p:nvPr/>
        </p:nvPicPr>
        <p:blipFill>
          <a:blip r:embed="rId6">
            <a:alphaModFix/>
          </a:blip>
          <a:srcRect l="37515" t="28053" r="37804" b="37010"/>
          <a:stretch/>
        </p:blipFill>
        <p:spPr bwMode="auto">
          <a:xfrm flipH="1">
            <a:off x="4773707" y="3384958"/>
            <a:ext cx="302997" cy="428944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7"/>
          <p:cNvSpPr txBox="1"/>
          <p:nvPr/>
        </p:nvSpPr>
        <p:spPr bwMode="auto">
          <a:xfrm>
            <a:off x="7196471" y="4045162"/>
            <a:ext cx="1696200" cy="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0000" tIns="91425" rIns="91425" bIns="91425" anchor="t" anchorCtr="0">
            <a:noAutofit/>
          </a:bodyPr>
          <a:lstStyle/>
          <a:p>
            <a:pPr marL="0" lvl="0" indent="0" algn="l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population</a:t>
            </a:r>
            <a:endParaRPr>
              <a:solidFill>
                <a:schemeClr val="dk2"/>
              </a:solidFill>
              <a:latin typeface="Poppins SemiBold"/>
              <a:ea typeface="Poppins SemiBold"/>
              <a:cs typeface="Poppins SemiBold"/>
            </a:endParaRPr>
          </a:p>
        </p:txBody>
      </p:sp>
      <p:sp>
        <p:nvSpPr>
          <p:cNvPr id="98" name="Google Shape;98;p17"/>
          <p:cNvSpPr txBox="1"/>
          <p:nvPr/>
        </p:nvSpPr>
        <p:spPr bwMode="auto">
          <a:xfrm>
            <a:off x="3519950" y="3833900"/>
            <a:ext cx="2467500" cy="14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0000" tIns="0" rIns="91425" bIns="0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Spain</a:t>
            </a:r>
            <a:endParaRPr>
              <a:solidFill>
                <a:schemeClr val="dk1"/>
              </a:solidFill>
              <a:latin typeface="Poppins SemiBold"/>
              <a:ea typeface="Poppins SemiBold"/>
              <a:cs typeface="Poppins SemiBold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Catalonia</a:t>
            </a:r>
            <a:endParaRPr>
              <a:solidFill>
                <a:schemeClr val="dk1"/>
              </a:solidFill>
              <a:latin typeface="Poppins SemiBold"/>
              <a:ea typeface="Poppins SemiBold"/>
              <a:cs typeface="Poppins SemiBold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Barcelona</a:t>
            </a:r>
            <a:endParaRPr>
              <a:solidFill>
                <a:schemeClr val="dk1"/>
              </a:solidFill>
              <a:latin typeface="Poppins SemiBold"/>
              <a:ea typeface="Poppins SemiBold"/>
              <a:cs typeface="Poppins SemiBold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Baix Llobregat </a:t>
            </a:r>
            <a:endParaRPr>
              <a:solidFill>
                <a:schemeClr val="dk2"/>
              </a:solidFill>
              <a:latin typeface="Poppins SemiBold"/>
              <a:ea typeface="Poppins SemiBold"/>
              <a:cs typeface="Poppins SemiBold"/>
            </a:endParaRPr>
          </a:p>
        </p:txBody>
      </p:sp>
      <p:grpSp>
        <p:nvGrpSpPr>
          <p:cNvPr id="99" name="Google Shape;99;p17"/>
          <p:cNvGrpSpPr/>
          <p:nvPr/>
        </p:nvGrpSpPr>
        <p:grpSpPr bwMode="auto">
          <a:xfrm>
            <a:off x="811713" y="2740425"/>
            <a:ext cx="2841225" cy="1717225"/>
            <a:chOff x="9164850" y="874150"/>
            <a:chExt cx="2841225" cy="1717225"/>
          </a:xfrm>
        </p:grpSpPr>
        <p:sp>
          <p:nvSpPr>
            <p:cNvPr id="100" name="Google Shape;100;p17"/>
            <p:cNvSpPr txBox="1"/>
            <p:nvPr/>
          </p:nvSpPr>
          <p:spPr bwMode="auto">
            <a:xfrm>
              <a:off x="9164850" y="874150"/>
              <a:ext cx="2576946" cy="43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1700" b="1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Sant Feliu </a:t>
              </a:r>
              <a:r>
                <a:rPr lang="ca-ES" sz="1700" b="1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de Llobregat</a:t>
              </a:r>
              <a:endParaRPr sz="1700" b="1" dirty="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101" name="Google Shape;101;p17"/>
            <p:cNvSpPr txBox="1"/>
            <p:nvPr/>
          </p:nvSpPr>
          <p:spPr bwMode="auto">
            <a:xfrm>
              <a:off x="9164850" y="980471"/>
              <a:ext cx="2739300" cy="43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>
                <a:lnSpc>
                  <a:spcPct val="114999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  <a:defRPr/>
              </a:pPr>
              <a:r>
                <a:rPr lang="ca" sz="1100" dirty="0">
                  <a:solidFill>
                    <a:schemeClr val="dk1"/>
                  </a:solidFill>
                  <a:latin typeface="Poppins SemiBold"/>
                  <a:ea typeface="Poppins SemiBold"/>
                  <a:cs typeface="Poppins SemiBold"/>
                </a:rPr>
                <a:t>A unique territory in the metropolitan context</a:t>
              </a:r>
              <a:endParaRPr sz="110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endParaRPr>
            </a:p>
            <a:p>
              <a:pPr marL="0" lvl="0" indent="0" algn="l">
                <a:lnSpc>
                  <a:spcPct val="114999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  <a:defRPr/>
              </a:pPr>
              <a:endParaRPr sz="110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endParaRPr>
            </a:p>
            <a:p>
              <a:pPr marL="0" lvl="0" indent="0" algn="l">
                <a:spcBef>
                  <a:spcPts val="1200"/>
                </a:spcBef>
                <a:spcAft>
                  <a:spcPts val="0"/>
                </a:spcAft>
                <a:buNone/>
                <a:defRPr/>
              </a:pPr>
              <a:endParaRPr sz="1700" b="1" dirty="0">
                <a:solidFill>
                  <a:schemeClr val="dk1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102" name="Google Shape;102;p17"/>
            <p:cNvSpPr txBox="1"/>
            <p:nvPr/>
          </p:nvSpPr>
          <p:spPr bwMode="auto">
            <a:xfrm>
              <a:off x="9177375" y="1470975"/>
              <a:ext cx="2828700" cy="112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just">
                <a:lnSpc>
                  <a:spcPct val="114999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  <a:defRPr/>
              </a:pPr>
              <a:r>
                <a:rPr lang="ca" sz="850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With an area of 12.02 km² and a population of approximately 47,000 inhabitants, the capital of Baix Llobregat has a series of elements that make this territory a </a:t>
              </a:r>
              <a:r>
                <a:rPr lang="ca" sz="850" b="1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unique enclave for the establishment of new businesses and companies</a:t>
              </a:r>
              <a:r>
                <a:rPr lang="ca" sz="850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.</a:t>
              </a:r>
              <a:endParaRPr sz="850" dirty="0">
                <a:solidFill>
                  <a:schemeClr val="dk1"/>
                </a:solidFill>
                <a:latin typeface="Poppins"/>
                <a:ea typeface="Poppins"/>
                <a:cs typeface="Poppins"/>
              </a:endParaRPr>
            </a:p>
            <a:p>
              <a:pPr marL="0" lvl="0" indent="0" algn="l">
                <a:spcBef>
                  <a:spcPts val="1200"/>
                </a:spcBef>
                <a:spcAft>
                  <a:spcPts val="0"/>
                </a:spcAft>
                <a:buNone/>
                <a:defRPr/>
              </a:pPr>
              <a:endParaRPr sz="1700" dirty="0">
                <a:solidFill>
                  <a:schemeClr val="dk2"/>
                </a:solidFill>
              </a:endParaRPr>
            </a:p>
          </p:txBody>
        </p:sp>
      </p:grpSp>
      <p:sp>
        <p:nvSpPr>
          <p:cNvPr id="103" name="Google Shape;103;p17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Imatge 5">
            <a:extLst>
              <a:ext uri="{FF2B5EF4-FFF2-40B4-BE49-F238E27FC236}">
                <a16:creationId xmlns:a16="http://schemas.microsoft.com/office/drawing/2014/main" id="{970F7BEB-3025-473F-A5DA-81A0E3130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1824" y="838751"/>
            <a:ext cx="3658000" cy="2438667"/>
          </a:xfrm>
          <a:prstGeom prst="rect">
            <a:avLst/>
          </a:prstGeom>
        </p:spPr>
      </p:pic>
      <p:pic>
        <p:nvPicPr>
          <p:cNvPr id="85" name="Google Shape;85;p17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/>
          <p:nvPr/>
        </p:nvSpPr>
        <p:spPr bwMode="auto">
          <a:xfrm>
            <a:off x="343898" y="838751"/>
            <a:ext cx="3427680" cy="400260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grpSp>
        <p:nvGrpSpPr>
          <p:cNvPr id="88" name="Google Shape;88;p17"/>
          <p:cNvGrpSpPr/>
          <p:nvPr/>
        </p:nvGrpSpPr>
        <p:grpSpPr bwMode="auto">
          <a:xfrm>
            <a:off x="498856" y="884427"/>
            <a:ext cx="3218930" cy="1925757"/>
            <a:chOff x="813874" y="874150"/>
            <a:chExt cx="3045651" cy="1925757"/>
          </a:xfrm>
        </p:grpSpPr>
        <p:sp>
          <p:nvSpPr>
            <p:cNvPr id="89" name="Google Shape;89;p17"/>
            <p:cNvSpPr txBox="1"/>
            <p:nvPr/>
          </p:nvSpPr>
          <p:spPr bwMode="auto">
            <a:xfrm>
              <a:off x="813874" y="874150"/>
              <a:ext cx="3045651" cy="43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1700" b="1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C</a:t>
              </a:r>
              <a:r>
                <a:rPr lang="ca-ES" sz="1700" b="1" dirty="0" err="1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ollserola</a:t>
              </a:r>
              <a:r>
                <a:rPr lang="ca-ES" sz="1700" b="1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 y el Río Llobregat</a:t>
              </a:r>
              <a:endParaRPr sz="1700" b="1" dirty="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90" name="Google Shape;90;p17"/>
            <p:cNvSpPr txBox="1"/>
            <p:nvPr/>
          </p:nvSpPr>
          <p:spPr bwMode="auto">
            <a:xfrm>
              <a:off x="826400" y="1000100"/>
              <a:ext cx="2739300" cy="43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>
                <a:lnSpc>
                  <a:spcPct val="114999"/>
                </a:lnSpc>
                <a:spcBef>
                  <a:spcPts val="1200"/>
                </a:spcBef>
                <a:buClr>
                  <a:schemeClr val="dk1"/>
                </a:buClr>
                <a:buSzPts val="1100"/>
                <a:defRPr/>
              </a:pPr>
              <a:r>
                <a:rPr lang="ca-ES" sz="1100" dirty="0">
                  <a:latin typeface="Poppins SemiBold"/>
                </a:rPr>
                <a:t>Entorno natural de Sant Feliu de </a:t>
              </a:r>
              <a:br>
                <a:rPr lang="ca-ES" sz="1100" dirty="0">
                  <a:latin typeface="Poppins SemiBold"/>
                </a:rPr>
              </a:br>
              <a:r>
                <a:rPr lang="ca-ES" sz="1100" dirty="0">
                  <a:latin typeface="Poppins SemiBold"/>
                </a:rPr>
                <a:t>Llobregat</a:t>
              </a:r>
              <a:endParaRPr sz="1700" b="1" dirty="0">
                <a:solidFill>
                  <a:schemeClr val="dk1"/>
                </a:solidFill>
                <a:latin typeface="Poppins SemiBold"/>
                <a:ea typeface="Poppins"/>
                <a:cs typeface="Poppins"/>
              </a:endParaRPr>
            </a:p>
          </p:txBody>
        </p:sp>
        <p:sp>
          <p:nvSpPr>
            <p:cNvPr id="91" name="Google Shape;91;p17"/>
            <p:cNvSpPr txBox="1"/>
            <p:nvPr/>
          </p:nvSpPr>
          <p:spPr bwMode="auto">
            <a:xfrm>
              <a:off x="826399" y="1452325"/>
              <a:ext cx="2937786" cy="13475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 algn="just">
                <a:lnSpc>
                  <a:spcPct val="114999"/>
                </a:lnSpc>
                <a:spcBef>
                  <a:spcPts val="1200"/>
                </a:spcBef>
                <a:buClr>
                  <a:schemeClr val="dk1"/>
                </a:buClr>
                <a:buSzPts val="1100"/>
                <a:defRPr/>
              </a:pPr>
              <a:r>
                <a:rPr lang="es-ES" sz="850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Sant Feliu de Llobregat se encuentra entre la Sierra de Collserola y el río Llobregat, un entorno que combina el paisaje forestal, con pinares y encinares de </a:t>
              </a:r>
              <a:r>
                <a:rPr lang="es-ES" sz="850" b="1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gran valor ecológico</a:t>
              </a:r>
              <a:r>
                <a:rPr lang="es-ES" sz="850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, y la llanura fluvial ligada históricamente a la agricultura. Esta ubicación, entre la montaña y el río, dota al municipio de un </a:t>
              </a:r>
              <a:r>
                <a:rPr lang="es-ES" sz="850" b="1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carácter singular que integra naturaleza y desarrollo urbano</a:t>
              </a:r>
              <a:r>
                <a:rPr lang="es-ES" sz="850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.</a:t>
              </a:r>
            </a:p>
          </p:txBody>
        </p:sp>
      </p:grpSp>
      <p:sp>
        <p:nvSpPr>
          <p:cNvPr id="103" name="Google Shape;103;p17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grpSp>
        <p:nvGrpSpPr>
          <p:cNvPr id="23" name="Google Shape;88;p17">
            <a:extLst>
              <a:ext uri="{FF2B5EF4-FFF2-40B4-BE49-F238E27FC236}">
                <a16:creationId xmlns:a16="http://schemas.microsoft.com/office/drawing/2014/main" id="{8F976FA7-ACE5-4DB6-B92C-52560E8149BB}"/>
              </a:ext>
            </a:extLst>
          </p:cNvPr>
          <p:cNvGrpSpPr/>
          <p:nvPr/>
        </p:nvGrpSpPr>
        <p:grpSpPr bwMode="auto">
          <a:xfrm>
            <a:off x="498856" y="2831486"/>
            <a:ext cx="3218930" cy="1930255"/>
            <a:chOff x="813874" y="874150"/>
            <a:chExt cx="3254400" cy="1930255"/>
          </a:xfrm>
        </p:grpSpPr>
        <p:sp>
          <p:nvSpPr>
            <p:cNvPr id="24" name="Google Shape;89;p17">
              <a:extLst>
                <a:ext uri="{FF2B5EF4-FFF2-40B4-BE49-F238E27FC236}">
                  <a16:creationId xmlns:a16="http://schemas.microsoft.com/office/drawing/2014/main" id="{49257311-6BA3-4943-AD6E-31C984F35ACA}"/>
                </a:ext>
              </a:extLst>
            </p:cNvPr>
            <p:cNvSpPr txBox="1"/>
            <p:nvPr/>
          </p:nvSpPr>
          <p:spPr bwMode="auto">
            <a:xfrm>
              <a:off x="813874" y="874150"/>
              <a:ext cx="3254400" cy="43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>
                <a:defRPr/>
              </a:pPr>
              <a:r>
                <a:rPr lang="en-US" sz="1700" b="1" dirty="0" err="1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Collserola</a:t>
              </a:r>
              <a:r>
                <a:rPr lang="en-US" sz="1700" b="1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 and the Llobregat River</a:t>
              </a:r>
            </a:p>
          </p:txBody>
        </p:sp>
        <p:sp>
          <p:nvSpPr>
            <p:cNvPr id="25" name="Google Shape;90;p17">
              <a:extLst>
                <a:ext uri="{FF2B5EF4-FFF2-40B4-BE49-F238E27FC236}">
                  <a16:creationId xmlns:a16="http://schemas.microsoft.com/office/drawing/2014/main" id="{0194C23B-9E90-4668-9F05-6B0003C514D4}"/>
                </a:ext>
              </a:extLst>
            </p:cNvPr>
            <p:cNvSpPr txBox="1"/>
            <p:nvPr/>
          </p:nvSpPr>
          <p:spPr bwMode="auto">
            <a:xfrm>
              <a:off x="826400" y="1000100"/>
              <a:ext cx="2739300" cy="43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>
                <a:lnSpc>
                  <a:spcPct val="114999"/>
                </a:lnSpc>
                <a:spcBef>
                  <a:spcPts val="1200"/>
                </a:spcBef>
                <a:buClr>
                  <a:schemeClr val="dk1"/>
                </a:buClr>
                <a:buSzPts val="1100"/>
                <a:defRPr/>
              </a:pPr>
              <a:r>
                <a:rPr lang="ca-ES" sz="1100" dirty="0">
                  <a:latin typeface="Poppins SemiBold"/>
                </a:rPr>
                <a:t>Natural </a:t>
              </a:r>
              <a:r>
                <a:rPr lang="ca-ES" sz="1100" dirty="0" err="1">
                  <a:latin typeface="Poppins SemiBold"/>
                </a:rPr>
                <a:t>Environment</a:t>
              </a:r>
              <a:r>
                <a:rPr lang="ca-ES" sz="1100" dirty="0">
                  <a:latin typeface="Poppins SemiBold"/>
                </a:rPr>
                <a:t> of Sant Feliu de Llobregat</a:t>
              </a:r>
            </a:p>
          </p:txBody>
        </p:sp>
        <p:sp>
          <p:nvSpPr>
            <p:cNvPr id="26" name="Google Shape;91;p17">
              <a:extLst>
                <a:ext uri="{FF2B5EF4-FFF2-40B4-BE49-F238E27FC236}">
                  <a16:creationId xmlns:a16="http://schemas.microsoft.com/office/drawing/2014/main" id="{CC91409C-EDA8-4C80-900F-9F17ADF2237F}"/>
                </a:ext>
              </a:extLst>
            </p:cNvPr>
            <p:cNvSpPr txBox="1"/>
            <p:nvPr/>
          </p:nvSpPr>
          <p:spPr bwMode="auto">
            <a:xfrm>
              <a:off x="813874" y="1456823"/>
              <a:ext cx="3152526" cy="13475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 algn="just">
                <a:lnSpc>
                  <a:spcPct val="114999"/>
                </a:lnSpc>
                <a:spcBef>
                  <a:spcPts val="1200"/>
                </a:spcBef>
                <a:buClr>
                  <a:schemeClr val="dk1"/>
                </a:buClr>
                <a:buSzPts val="1100"/>
                <a:defRPr/>
              </a:pPr>
              <a:r>
                <a:rPr lang="en-US" sz="850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Sant Feliu de Llobregat lies between the </a:t>
              </a:r>
              <a:r>
                <a:rPr lang="en-US" sz="850" dirty="0" err="1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Collserola</a:t>
              </a:r>
              <a:r>
                <a:rPr lang="en-US" sz="850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 Mountain Range and the Llobregat River, an environment that combines the forested landscape, with pine and holm oak woodlands of </a:t>
              </a:r>
              <a:r>
                <a:rPr lang="en-US" sz="850" b="1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high ecological value</a:t>
              </a:r>
              <a:r>
                <a:rPr lang="en-US" sz="850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, and the river’s alluvial plain historically linked to agriculture. This location, between the mountain and the river, gives the municipality a </a:t>
              </a:r>
              <a:r>
                <a:rPr lang="en-US" sz="850" b="1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distinctive character that integrates nature with urban development.</a:t>
              </a:r>
              <a:endParaRPr lang="es-ES" sz="850" b="1" dirty="0">
                <a:solidFill>
                  <a:schemeClr val="dk1"/>
                </a:solidFill>
                <a:latin typeface="Poppins"/>
                <a:ea typeface="Poppins"/>
                <a:cs typeface="Poppins"/>
              </a:endParaRPr>
            </a:p>
          </p:txBody>
        </p:sp>
      </p:grpSp>
      <p:pic>
        <p:nvPicPr>
          <p:cNvPr id="1031" name="Picture 7" descr="Recuperació mediambiental del Riu Llobregat a la comarca del Baix Llobregat  — BIR">
            <a:extLst>
              <a:ext uri="{FF2B5EF4-FFF2-40B4-BE49-F238E27FC236}">
                <a16:creationId xmlns:a16="http://schemas.microsoft.com/office/drawing/2014/main" id="{B6ACDE1B-B424-4768-A907-A2050E671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469" y="2700179"/>
            <a:ext cx="3094853" cy="206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Diseño PNG Y SVG De Icono De Montaña De Cuatro Picos Para Camisetas">
            <a:extLst>
              <a:ext uri="{FF2B5EF4-FFF2-40B4-BE49-F238E27FC236}">
                <a16:creationId xmlns:a16="http://schemas.microsoft.com/office/drawing/2014/main" id="{3DF82B52-8ED6-47F7-B6FD-38EFFFE24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070" y="1260195"/>
            <a:ext cx="817408" cy="817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Río - Descarga iconos gratis">
            <a:extLst>
              <a:ext uri="{FF2B5EF4-FFF2-40B4-BE49-F238E27FC236}">
                <a16:creationId xmlns:a16="http://schemas.microsoft.com/office/drawing/2014/main" id="{F94848E5-663B-4858-AC6E-E307A1B21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978" y="3590795"/>
            <a:ext cx="920037" cy="92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8814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8" name="Google Shape;108;p18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8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grpSp>
        <p:nvGrpSpPr>
          <p:cNvPr id="110" name="Google Shape;110;p18"/>
          <p:cNvGrpSpPr/>
          <p:nvPr/>
        </p:nvGrpSpPr>
        <p:grpSpPr bwMode="auto">
          <a:xfrm>
            <a:off x="5609100" y="828475"/>
            <a:ext cx="3254400" cy="3786625"/>
            <a:chOff x="5609100" y="828475"/>
            <a:chExt cx="3254400" cy="3786625"/>
          </a:xfrm>
        </p:grpSpPr>
        <p:sp>
          <p:nvSpPr>
            <p:cNvPr id="111" name="Google Shape;111;p18"/>
            <p:cNvSpPr/>
            <p:nvPr/>
          </p:nvSpPr>
          <p:spPr bwMode="auto">
            <a:xfrm>
              <a:off x="5609100" y="828475"/>
              <a:ext cx="3254400" cy="3786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/>
            </a:p>
          </p:txBody>
        </p:sp>
        <p:grpSp>
          <p:nvGrpSpPr>
            <p:cNvPr id="112" name="Google Shape;112;p18"/>
            <p:cNvGrpSpPr/>
            <p:nvPr/>
          </p:nvGrpSpPr>
          <p:grpSpPr bwMode="auto">
            <a:xfrm>
              <a:off x="5817850" y="874150"/>
              <a:ext cx="2841225" cy="3290975"/>
              <a:chOff x="813875" y="874150"/>
              <a:chExt cx="2841225" cy="3290975"/>
            </a:xfrm>
          </p:grpSpPr>
          <p:sp>
            <p:nvSpPr>
              <p:cNvPr id="113" name="Google Shape;113;p18"/>
              <p:cNvSpPr txBox="1"/>
              <p:nvPr/>
            </p:nvSpPr>
            <p:spPr bwMode="auto">
              <a:xfrm>
                <a:off x="813875" y="874150"/>
                <a:ext cx="2737138" cy="430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>
                  <a:spcBef>
                    <a:spcPts val="0"/>
                  </a:spcBef>
                  <a:spcAft>
                    <a:spcPts val="0"/>
                  </a:spcAft>
                  <a:buNone/>
                  <a:defRPr/>
                </a:pPr>
                <a:r>
                  <a:rPr lang="ca-ES" sz="1700" b="1" dirty="0" err="1">
                    <a:solidFill>
                      <a:schemeClr val="dk1"/>
                    </a:solidFill>
                    <a:latin typeface="Poppins"/>
                    <a:ea typeface="Poppins"/>
                    <a:cs typeface="Poppins"/>
                  </a:rPr>
                  <a:t>Conexiones</a:t>
                </a:r>
                <a:r>
                  <a:rPr lang="ca-ES" sz="1700" b="1" dirty="0">
                    <a:solidFill>
                      <a:schemeClr val="dk1"/>
                    </a:solidFill>
                    <a:latin typeface="Poppins"/>
                    <a:ea typeface="Poppins"/>
                    <a:cs typeface="Poppins"/>
                  </a:rPr>
                  <a:t> </a:t>
                </a:r>
                <a:r>
                  <a:rPr lang="ca-ES" sz="1700" b="1" dirty="0" err="1">
                    <a:solidFill>
                      <a:schemeClr val="dk1"/>
                    </a:solidFill>
                    <a:latin typeface="Poppins"/>
                    <a:ea typeface="Poppins"/>
                    <a:cs typeface="Poppins"/>
                  </a:rPr>
                  <a:t>internacionales</a:t>
                </a:r>
                <a:endParaRPr sz="1700" b="1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endParaRPr>
              </a:p>
            </p:txBody>
          </p:sp>
          <p:sp>
            <p:nvSpPr>
              <p:cNvPr id="114" name="Google Shape;114;p18"/>
              <p:cNvSpPr txBox="1"/>
              <p:nvPr/>
            </p:nvSpPr>
            <p:spPr bwMode="auto">
              <a:xfrm>
                <a:off x="813875" y="1151450"/>
                <a:ext cx="2739300" cy="430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>
                  <a:lnSpc>
                    <a:spcPct val="114999"/>
                  </a:lnSpc>
                  <a:spcBef>
                    <a:spcPts val="120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  <a:defRPr/>
                </a:pPr>
                <a:r>
                  <a:rPr lang="ca" sz="1100" dirty="0">
                    <a:solidFill>
                      <a:schemeClr val="dk1"/>
                    </a:solidFill>
                    <a:latin typeface="Poppins SemiBold"/>
                    <a:ea typeface="Poppins SemiBold"/>
                    <a:cs typeface="Poppins SemiBold"/>
                  </a:rPr>
                  <a:t>Un territorio singular en el contexto metropolitano</a:t>
                </a:r>
                <a:endParaRPr sz="1100" dirty="0">
                  <a:solidFill>
                    <a:schemeClr val="dk1"/>
                  </a:solidFill>
                  <a:latin typeface="Poppins SemiBold"/>
                  <a:ea typeface="Poppins SemiBold"/>
                  <a:cs typeface="Poppins SemiBold"/>
                </a:endParaRPr>
              </a:p>
              <a:p>
                <a:pPr marL="0" lvl="0" indent="0" algn="l">
                  <a:spcBef>
                    <a:spcPts val="1200"/>
                  </a:spcBef>
                  <a:spcAft>
                    <a:spcPts val="0"/>
                  </a:spcAft>
                  <a:buNone/>
                  <a:defRPr/>
                </a:pPr>
                <a:endParaRPr sz="1700" b="1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endParaRPr>
              </a:p>
            </p:txBody>
          </p:sp>
          <p:sp>
            <p:nvSpPr>
              <p:cNvPr id="115" name="Google Shape;115;p18"/>
              <p:cNvSpPr txBox="1"/>
              <p:nvPr/>
            </p:nvSpPr>
            <p:spPr bwMode="auto">
              <a:xfrm>
                <a:off x="826400" y="1626225"/>
                <a:ext cx="2828700" cy="25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just">
                  <a:lnSpc>
                    <a:spcPct val="114999"/>
                  </a:lnSpc>
                  <a:spcBef>
                    <a:spcPts val="120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  <a:defRPr/>
                </a:pPr>
                <a:r>
                  <a:rPr lang="ca" sz="850" dirty="0">
                    <a:solidFill>
                      <a:schemeClr val="dk1"/>
                    </a:solidFill>
                    <a:latin typeface="Poppins"/>
                    <a:ea typeface="Poppins"/>
                    <a:cs typeface="Poppins"/>
                  </a:rPr>
                  <a:t>Sant Feliu de Llobregat es un municipio del Baix Llobregat, </a:t>
                </a:r>
                <a:r>
                  <a:rPr lang="ca" sz="850" b="1" dirty="0">
                    <a:solidFill>
                      <a:schemeClr val="dk1"/>
                    </a:solidFill>
                    <a:latin typeface="Poppins"/>
                    <a:ea typeface="Poppins"/>
                    <a:cs typeface="Poppins"/>
                  </a:rPr>
                  <a:t>situado a 10 km de Barcelona</a:t>
                </a:r>
                <a:r>
                  <a:rPr lang="ca" sz="850" dirty="0">
                    <a:solidFill>
                      <a:schemeClr val="dk1"/>
                    </a:solidFill>
                    <a:latin typeface="Poppins"/>
                    <a:ea typeface="Poppins"/>
                    <a:cs typeface="Poppins"/>
                  </a:rPr>
                  <a:t>, junto al río Llobregat. Cuenta con </a:t>
                </a:r>
                <a:r>
                  <a:rPr lang="ca" sz="850" b="1" dirty="0">
                    <a:solidFill>
                      <a:schemeClr val="dk1"/>
                    </a:solidFill>
                    <a:latin typeface="Poppins"/>
                    <a:ea typeface="Poppins"/>
                    <a:cs typeface="Poppins"/>
                  </a:rPr>
                  <a:t>buenas conexiones de transporte</a:t>
                </a:r>
                <a:r>
                  <a:rPr lang="ca" sz="850" dirty="0">
                    <a:solidFill>
                      <a:schemeClr val="dk1"/>
                    </a:solidFill>
                    <a:latin typeface="Poppins"/>
                    <a:ea typeface="Poppins"/>
                    <a:cs typeface="Poppins"/>
                  </a:rPr>
                  <a:t>, como la autovía B-23 y el tren Rodalies, y combina áreas urbanas, industriales y zonas verdes.</a:t>
                </a:r>
                <a:endParaRPr sz="850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endParaRPr>
              </a:p>
              <a:p>
                <a:pPr marL="0" lvl="0" indent="0" algn="l">
                  <a:spcBef>
                    <a:spcPts val="1200"/>
                  </a:spcBef>
                  <a:spcAft>
                    <a:spcPts val="0"/>
                  </a:spcAft>
                  <a:buNone/>
                  <a:defRPr/>
                </a:pPr>
                <a:endParaRPr sz="1700" dirty="0">
                  <a:solidFill>
                    <a:schemeClr val="dk2"/>
                  </a:solidFill>
                </a:endParaRPr>
              </a:p>
            </p:txBody>
          </p:sp>
        </p:grpSp>
        <p:grpSp>
          <p:nvGrpSpPr>
            <p:cNvPr id="116" name="Google Shape;116;p18"/>
            <p:cNvGrpSpPr/>
            <p:nvPr/>
          </p:nvGrpSpPr>
          <p:grpSpPr bwMode="auto">
            <a:xfrm>
              <a:off x="5815688" y="2740425"/>
              <a:ext cx="2858074" cy="1874675"/>
              <a:chOff x="9164850" y="874150"/>
              <a:chExt cx="2858074" cy="1874675"/>
            </a:xfrm>
          </p:grpSpPr>
          <p:sp>
            <p:nvSpPr>
              <p:cNvPr id="117" name="Google Shape;117;p18"/>
              <p:cNvSpPr txBox="1"/>
              <p:nvPr/>
            </p:nvSpPr>
            <p:spPr bwMode="auto">
              <a:xfrm>
                <a:off x="9164850" y="874150"/>
                <a:ext cx="2858074" cy="430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>
                  <a:defRPr/>
                </a:pPr>
                <a:r>
                  <a:rPr lang="ca-ES" sz="1700" b="1" dirty="0">
                    <a:solidFill>
                      <a:schemeClr val="dk1"/>
                    </a:solidFill>
                    <a:latin typeface="Poppins"/>
                    <a:ea typeface="Poppins"/>
                    <a:cs typeface="Poppins"/>
                  </a:rPr>
                  <a:t>International </a:t>
                </a:r>
                <a:r>
                  <a:rPr lang="ca-ES" sz="1700" b="1" dirty="0" err="1">
                    <a:solidFill>
                      <a:schemeClr val="dk1"/>
                    </a:solidFill>
                    <a:latin typeface="Poppins"/>
                    <a:ea typeface="Poppins"/>
                    <a:cs typeface="Poppins"/>
                  </a:rPr>
                  <a:t>Connections</a:t>
                </a:r>
                <a:endParaRPr sz="1700" b="1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endParaRPr>
              </a:p>
            </p:txBody>
          </p:sp>
          <p:sp>
            <p:nvSpPr>
              <p:cNvPr id="118" name="Google Shape;118;p18"/>
              <p:cNvSpPr txBox="1"/>
              <p:nvPr/>
            </p:nvSpPr>
            <p:spPr bwMode="auto">
              <a:xfrm>
                <a:off x="9164850" y="1151450"/>
                <a:ext cx="2739300" cy="430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>
                  <a:lnSpc>
                    <a:spcPct val="114999"/>
                  </a:lnSpc>
                  <a:spcBef>
                    <a:spcPts val="120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  <a:defRPr/>
                </a:pPr>
                <a:r>
                  <a:rPr lang="ca" sz="1100">
                    <a:solidFill>
                      <a:schemeClr val="dk1"/>
                    </a:solidFill>
                    <a:latin typeface="Poppins SemiBold"/>
                    <a:ea typeface="Poppins SemiBold"/>
                    <a:cs typeface="Poppins SemiBold"/>
                  </a:rPr>
                  <a:t>A unique territory in the metropolitan context</a:t>
                </a:r>
                <a:endParaRPr sz="1100">
                  <a:solidFill>
                    <a:schemeClr val="dk1"/>
                  </a:solidFill>
                  <a:latin typeface="Poppins SemiBold"/>
                  <a:ea typeface="Poppins SemiBold"/>
                  <a:cs typeface="Poppins SemiBold"/>
                </a:endParaRPr>
              </a:p>
              <a:p>
                <a:pPr marL="0" lvl="0" indent="0" algn="l">
                  <a:lnSpc>
                    <a:spcPct val="114999"/>
                  </a:lnSpc>
                  <a:spcBef>
                    <a:spcPts val="120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  <a:defRPr/>
                </a:pPr>
                <a:endParaRPr sz="1100">
                  <a:solidFill>
                    <a:schemeClr val="dk1"/>
                  </a:solidFill>
                  <a:latin typeface="Poppins SemiBold"/>
                  <a:ea typeface="Poppins SemiBold"/>
                  <a:cs typeface="Poppins SemiBold"/>
                </a:endParaRPr>
              </a:p>
              <a:p>
                <a:pPr marL="0" lvl="0" indent="0" algn="l">
                  <a:spcBef>
                    <a:spcPts val="1200"/>
                  </a:spcBef>
                  <a:spcAft>
                    <a:spcPts val="0"/>
                  </a:spcAft>
                  <a:buNone/>
                  <a:defRPr/>
                </a:pPr>
                <a:endParaRPr sz="1700" b="1">
                  <a:solidFill>
                    <a:schemeClr val="dk1"/>
                  </a:solidFill>
                  <a:latin typeface="Poppins"/>
                  <a:ea typeface="Poppins"/>
                  <a:cs typeface="Poppins"/>
                </a:endParaRPr>
              </a:p>
            </p:txBody>
          </p:sp>
          <p:sp>
            <p:nvSpPr>
              <p:cNvPr id="119" name="Google Shape;119;p18"/>
              <p:cNvSpPr txBox="1"/>
              <p:nvPr/>
            </p:nvSpPr>
            <p:spPr bwMode="auto">
              <a:xfrm>
                <a:off x="9177363" y="1626225"/>
                <a:ext cx="2828700" cy="1122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just">
                  <a:lnSpc>
                    <a:spcPct val="114999"/>
                  </a:lnSpc>
                  <a:spcBef>
                    <a:spcPts val="1200"/>
                  </a:spcBef>
                  <a:spcAft>
                    <a:spcPts val="1200"/>
                  </a:spcAft>
                  <a:buClr>
                    <a:schemeClr val="dk1"/>
                  </a:buClr>
                  <a:buSzPts val="1100"/>
                  <a:buFont typeface="Arial"/>
                  <a:buNone/>
                  <a:defRPr/>
                </a:pPr>
                <a:r>
                  <a:rPr lang="ca" sz="850" dirty="0">
                    <a:solidFill>
                      <a:schemeClr val="dk1"/>
                    </a:solidFill>
                    <a:latin typeface="Poppins"/>
                    <a:ea typeface="Poppins"/>
                    <a:cs typeface="Poppins"/>
                  </a:rPr>
                  <a:t>Sant Feliu de Llobregat is a municipality in the Baix Llobregat region, </a:t>
                </a:r>
                <a:r>
                  <a:rPr lang="ca" sz="850" b="1" dirty="0">
                    <a:solidFill>
                      <a:schemeClr val="dk1"/>
                    </a:solidFill>
                    <a:latin typeface="Poppins"/>
                    <a:ea typeface="Poppins"/>
                    <a:cs typeface="Poppins"/>
                  </a:rPr>
                  <a:t>located 10 km from Barcelona</a:t>
                </a:r>
                <a:r>
                  <a:rPr lang="ca" sz="850" dirty="0">
                    <a:solidFill>
                      <a:schemeClr val="dk1"/>
                    </a:solidFill>
                    <a:latin typeface="Poppins"/>
                    <a:ea typeface="Poppins"/>
                    <a:cs typeface="Poppins"/>
                  </a:rPr>
                  <a:t>, next to the Llobregat River. It has </a:t>
                </a:r>
                <a:r>
                  <a:rPr lang="ca" sz="850" b="1" dirty="0">
                    <a:solidFill>
                      <a:schemeClr val="dk1"/>
                    </a:solidFill>
                    <a:latin typeface="Poppins"/>
                    <a:ea typeface="Poppins"/>
                    <a:cs typeface="Poppins"/>
                  </a:rPr>
                  <a:t>good transportation connections</a:t>
                </a:r>
                <a:r>
                  <a:rPr lang="ca" sz="850" dirty="0">
                    <a:solidFill>
                      <a:schemeClr val="dk1"/>
                    </a:solidFill>
                    <a:latin typeface="Poppins"/>
                    <a:ea typeface="Poppins"/>
                    <a:cs typeface="Poppins"/>
                  </a:rPr>
                  <a:t>, such as the B-23 highway and Rodalies train, and combines urban, industrial, and green areas.</a:t>
                </a:r>
                <a:endParaRPr sz="1700" dirty="0">
                  <a:solidFill>
                    <a:schemeClr val="dk2"/>
                  </a:solidFill>
                </a:endParaRPr>
              </a:p>
            </p:txBody>
          </p:sp>
        </p:grpSp>
      </p:grpSp>
      <p:grpSp>
        <p:nvGrpSpPr>
          <p:cNvPr id="120" name="Google Shape;120;p18"/>
          <p:cNvGrpSpPr/>
          <p:nvPr/>
        </p:nvGrpSpPr>
        <p:grpSpPr bwMode="auto">
          <a:xfrm>
            <a:off x="605125" y="828488"/>
            <a:ext cx="4395300" cy="3786600"/>
            <a:chOff x="605125" y="828475"/>
            <a:chExt cx="4395300" cy="3786600"/>
          </a:xfrm>
        </p:grpSpPr>
        <p:pic>
          <p:nvPicPr>
            <p:cNvPr id="121" name="Google Shape;121;p18"/>
            <p:cNvPicPr/>
            <p:nvPr/>
          </p:nvPicPr>
          <p:blipFill>
            <a:blip r:embed="rId3">
              <a:alphaModFix/>
            </a:blip>
            <a:srcRect t="3415" r="20973" b="7640"/>
            <a:stretch/>
          </p:blipFill>
          <p:spPr bwMode="auto">
            <a:xfrm>
              <a:off x="605125" y="828475"/>
              <a:ext cx="4395300" cy="37866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</p:pic>
        <p:sp>
          <p:nvSpPr>
            <p:cNvPr id="122" name="Google Shape;122;p18"/>
            <p:cNvSpPr/>
            <p:nvPr/>
          </p:nvSpPr>
          <p:spPr bwMode="auto">
            <a:xfrm>
              <a:off x="1875091" y="3255093"/>
              <a:ext cx="778500" cy="778500"/>
            </a:xfrm>
            <a:prstGeom prst="ellipse">
              <a:avLst/>
            </a:prstGeom>
            <a:noFill/>
            <a:ln w="11800" cap="flat" cmpd="sng">
              <a:solidFill>
                <a:srgbClr val="B81E61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113425" tIns="56700" rIns="113425" bIns="56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7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23" name="Google Shape;123;p18" descr="Marcador"/>
            <p:cNvPicPr/>
            <p:nvPr/>
          </p:nvPicPr>
          <p:blipFill>
            <a:blip r:embed="rId4">
              <a:alphaModFix/>
            </a:blip>
            <a:srcRect/>
            <a:stretch/>
          </p:blipFill>
          <p:spPr bwMode="auto">
            <a:xfrm>
              <a:off x="2111784" y="3456988"/>
              <a:ext cx="252688" cy="252688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24" name="Google Shape;124;p18"/>
            <p:cNvCxnSpPr>
              <a:cxnSpLocks/>
            </p:cNvCxnSpPr>
            <p:nvPr/>
          </p:nvCxnSpPr>
          <p:spPr bwMode="auto">
            <a:xfrm flipH="1">
              <a:off x="1731984" y="3658170"/>
              <a:ext cx="508800" cy="136500"/>
            </a:xfrm>
            <a:prstGeom prst="straightConnector1">
              <a:avLst/>
            </a:prstGeom>
            <a:noFill/>
            <a:ln w="11800" cap="flat" cmpd="sng">
              <a:solidFill>
                <a:srgbClr val="B81E61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cxnSp>
          <p:nvCxnSpPr>
            <p:cNvPr id="125" name="Google Shape;125;p18"/>
            <p:cNvCxnSpPr>
              <a:cxnSpLocks/>
            </p:cNvCxnSpPr>
            <p:nvPr/>
          </p:nvCxnSpPr>
          <p:spPr bwMode="auto">
            <a:xfrm flipH="1">
              <a:off x="1223784" y="3663082"/>
              <a:ext cx="1016100" cy="332100"/>
            </a:xfrm>
            <a:prstGeom prst="straightConnector1">
              <a:avLst/>
            </a:prstGeom>
            <a:noFill/>
            <a:ln w="11800" cap="flat" cmpd="sng">
              <a:solidFill>
                <a:srgbClr val="B81E61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sp>
          <p:nvSpPr>
            <p:cNvPr id="126" name="Google Shape;126;p18"/>
            <p:cNvSpPr txBox="1"/>
            <p:nvPr/>
          </p:nvSpPr>
          <p:spPr bwMode="auto">
            <a:xfrm>
              <a:off x="1002881" y="3761670"/>
              <a:ext cx="709500" cy="25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3425" tIns="113425" rIns="113425" bIns="113425" anchor="t" anchorCtr="0">
              <a:noAutofit/>
            </a:bodyPr>
            <a:lstStyle/>
            <a:p>
              <a:pPr marL="0" marR="0" lvl="0" indent="0" algn="l">
                <a:lnSpc>
                  <a:spcPct val="114999"/>
                </a:lnSpc>
                <a:spcBef>
                  <a:spcPts val="1489"/>
                </a:spcBef>
                <a:spcAft>
                  <a:spcPts val="0"/>
                </a:spcAft>
                <a:buNone/>
                <a:defRPr/>
              </a:pPr>
              <a:r>
                <a:rPr lang="ca" sz="750" b="1" i="0" u="none" strike="noStrike" cap="none">
                  <a:solidFill>
                    <a:srgbClr val="B81E61"/>
                  </a:solidFill>
                  <a:highlight>
                    <a:srgbClr val="EEEEEE"/>
                  </a:highlight>
                  <a:latin typeface="Poppins"/>
                  <a:ea typeface="Poppins"/>
                  <a:cs typeface="Poppins"/>
                </a:rPr>
                <a:t>1000 km</a:t>
              </a:r>
              <a:endParaRPr sz="250" b="0" i="1" u="none" strike="noStrike" cap="none">
                <a:solidFill>
                  <a:srgbClr val="000000"/>
                </a:solidFill>
                <a:highlight>
                  <a:srgbClr val="EEEEEE"/>
                </a:highlight>
                <a:latin typeface="Poppins"/>
                <a:ea typeface="Poppins"/>
                <a:cs typeface="Poppins"/>
              </a:endParaRPr>
            </a:p>
          </p:txBody>
        </p:sp>
        <p:cxnSp>
          <p:nvCxnSpPr>
            <p:cNvPr id="127" name="Google Shape;127;p18"/>
            <p:cNvCxnSpPr>
              <a:cxnSpLocks/>
            </p:cNvCxnSpPr>
            <p:nvPr/>
          </p:nvCxnSpPr>
          <p:spPr bwMode="auto">
            <a:xfrm rot="10800000">
              <a:off x="2065624" y="2347726"/>
              <a:ext cx="166500" cy="1299600"/>
            </a:xfrm>
            <a:prstGeom prst="straightConnector1">
              <a:avLst/>
            </a:prstGeom>
            <a:noFill/>
            <a:ln w="11800" cap="flat" cmpd="sng">
              <a:solidFill>
                <a:srgbClr val="B81E61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cxnSp>
          <p:nvCxnSpPr>
            <p:cNvPr id="128" name="Google Shape;128;p18"/>
            <p:cNvCxnSpPr>
              <a:cxnSpLocks/>
            </p:cNvCxnSpPr>
            <p:nvPr/>
          </p:nvCxnSpPr>
          <p:spPr bwMode="auto">
            <a:xfrm rot="10800000" flipH="1">
              <a:off x="2249455" y="1707335"/>
              <a:ext cx="943799" cy="1955400"/>
            </a:xfrm>
            <a:prstGeom prst="straightConnector1">
              <a:avLst/>
            </a:prstGeom>
            <a:noFill/>
            <a:ln w="11800" cap="flat" cmpd="sng">
              <a:solidFill>
                <a:srgbClr val="B81E61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cxnSp>
          <p:nvCxnSpPr>
            <p:cNvPr id="129" name="Google Shape;129;p18"/>
            <p:cNvCxnSpPr>
              <a:cxnSpLocks/>
            </p:cNvCxnSpPr>
            <p:nvPr/>
          </p:nvCxnSpPr>
          <p:spPr bwMode="auto">
            <a:xfrm rot="10800000" flipH="1">
              <a:off x="2245503" y="2701597"/>
              <a:ext cx="41400" cy="966299"/>
            </a:xfrm>
            <a:prstGeom prst="straightConnector1">
              <a:avLst/>
            </a:prstGeom>
            <a:noFill/>
            <a:ln w="11800" cap="flat" cmpd="sng">
              <a:solidFill>
                <a:srgbClr val="B81E61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cxnSp>
          <p:nvCxnSpPr>
            <p:cNvPr id="130" name="Google Shape;130;p18"/>
            <p:cNvCxnSpPr>
              <a:cxnSpLocks/>
            </p:cNvCxnSpPr>
            <p:nvPr/>
          </p:nvCxnSpPr>
          <p:spPr bwMode="auto">
            <a:xfrm rot="10800000" flipH="1">
              <a:off x="2253262" y="3607170"/>
              <a:ext cx="914400" cy="51000"/>
            </a:xfrm>
            <a:prstGeom prst="straightConnector1">
              <a:avLst/>
            </a:prstGeom>
            <a:noFill/>
            <a:ln w="11800" cap="flat" cmpd="sng">
              <a:solidFill>
                <a:srgbClr val="B81E61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cxnSp>
          <p:nvCxnSpPr>
            <p:cNvPr id="131" name="Google Shape;131;p18"/>
            <p:cNvCxnSpPr>
              <a:cxnSpLocks/>
            </p:cNvCxnSpPr>
            <p:nvPr/>
          </p:nvCxnSpPr>
          <p:spPr bwMode="auto">
            <a:xfrm>
              <a:off x="2252284" y="3658517"/>
              <a:ext cx="90600" cy="525900"/>
            </a:xfrm>
            <a:prstGeom prst="straightConnector1">
              <a:avLst/>
            </a:prstGeom>
            <a:noFill/>
            <a:ln w="11800" cap="flat" cmpd="sng">
              <a:solidFill>
                <a:srgbClr val="B81E61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cxnSp>
          <p:nvCxnSpPr>
            <p:cNvPr id="132" name="Google Shape;132;p18"/>
            <p:cNvCxnSpPr>
              <a:cxnSpLocks/>
            </p:cNvCxnSpPr>
            <p:nvPr/>
          </p:nvCxnSpPr>
          <p:spPr bwMode="auto">
            <a:xfrm>
              <a:off x="2247340" y="3660937"/>
              <a:ext cx="757200" cy="536700"/>
            </a:xfrm>
            <a:prstGeom prst="straightConnector1">
              <a:avLst/>
            </a:prstGeom>
            <a:noFill/>
            <a:ln w="11800" cap="flat" cmpd="sng">
              <a:solidFill>
                <a:srgbClr val="B81E61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cxnSp>
          <p:nvCxnSpPr>
            <p:cNvPr id="133" name="Google Shape;133;p18"/>
            <p:cNvCxnSpPr>
              <a:cxnSpLocks/>
            </p:cNvCxnSpPr>
            <p:nvPr/>
          </p:nvCxnSpPr>
          <p:spPr bwMode="auto">
            <a:xfrm flipH="1">
              <a:off x="1570662" y="3931778"/>
              <a:ext cx="629700" cy="421200"/>
            </a:xfrm>
            <a:prstGeom prst="straightConnector1">
              <a:avLst/>
            </a:prstGeom>
            <a:noFill/>
            <a:ln w="11800" cap="flat" cmpd="sng">
              <a:solidFill>
                <a:srgbClr val="B81E61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cxnSp>
          <p:nvCxnSpPr>
            <p:cNvPr id="134" name="Google Shape;134;p18"/>
            <p:cNvCxnSpPr>
              <a:cxnSpLocks/>
            </p:cNvCxnSpPr>
            <p:nvPr/>
          </p:nvCxnSpPr>
          <p:spPr bwMode="auto">
            <a:xfrm flipH="1">
              <a:off x="2193339" y="3698932"/>
              <a:ext cx="54900" cy="235500"/>
            </a:xfrm>
            <a:prstGeom prst="straightConnector1">
              <a:avLst/>
            </a:prstGeom>
            <a:noFill/>
            <a:ln w="11800" cap="flat" cmpd="sng">
              <a:solidFill>
                <a:srgbClr val="B81E61"/>
              </a:solidFill>
              <a:prstDash val="dot"/>
              <a:round/>
              <a:headEnd type="none" w="sm" len="sm"/>
              <a:tailEnd type="none" w="sm" len="sm"/>
            </a:ln>
          </p:spPr>
        </p:cxnSp>
        <p:cxnSp>
          <p:nvCxnSpPr>
            <p:cNvPr id="135" name="Google Shape;135;p18"/>
            <p:cNvCxnSpPr>
              <a:cxnSpLocks/>
            </p:cNvCxnSpPr>
            <p:nvPr/>
          </p:nvCxnSpPr>
          <p:spPr bwMode="auto">
            <a:xfrm>
              <a:off x="2266747" y="3662609"/>
              <a:ext cx="1953600" cy="422700"/>
            </a:xfrm>
            <a:prstGeom prst="straightConnector1">
              <a:avLst/>
            </a:prstGeom>
            <a:noFill/>
            <a:ln w="11800" cap="flat" cmpd="sng">
              <a:solidFill>
                <a:srgbClr val="B81E61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cxnSp>
          <p:nvCxnSpPr>
            <p:cNvPr id="136" name="Google Shape;136;p18"/>
            <p:cNvCxnSpPr>
              <a:cxnSpLocks/>
            </p:cNvCxnSpPr>
            <p:nvPr/>
          </p:nvCxnSpPr>
          <p:spPr bwMode="auto">
            <a:xfrm rot="10800000" flipH="1">
              <a:off x="2272712" y="2183078"/>
              <a:ext cx="1008900" cy="1486200"/>
            </a:xfrm>
            <a:prstGeom prst="straightConnector1">
              <a:avLst/>
            </a:prstGeom>
            <a:noFill/>
            <a:ln w="11800" cap="flat" cmpd="sng">
              <a:solidFill>
                <a:srgbClr val="B81E61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cxnSp>
          <p:nvCxnSpPr>
            <p:cNvPr id="137" name="Google Shape;137;p18"/>
            <p:cNvCxnSpPr>
              <a:cxnSpLocks/>
            </p:cNvCxnSpPr>
            <p:nvPr/>
          </p:nvCxnSpPr>
          <p:spPr bwMode="auto">
            <a:xfrm rot="10800000" flipH="1">
              <a:off x="2251217" y="2807293"/>
              <a:ext cx="1235099" cy="849299"/>
            </a:xfrm>
            <a:prstGeom prst="straightConnector1">
              <a:avLst/>
            </a:prstGeom>
            <a:noFill/>
            <a:ln w="11800" cap="flat" cmpd="sng">
              <a:solidFill>
                <a:srgbClr val="B81E61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cxnSp>
          <p:nvCxnSpPr>
            <p:cNvPr id="138" name="Google Shape;138;p18"/>
            <p:cNvCxnSpPr>
              <a:cxnSpLocks/>
            </p:cNvCxnSpPr>
            <p:nvPr/>
          </p:nvCxnSpPr>
          <p:spPr bwMode="auto">
            <a:xfrm rot="10800000" flipH="1">
              <a:off x="2240784" y="2506778"/>
              <a:ext cx="2570100" cy="1162500"/>
            </a:xfrm>
            <a:prstGeom prst="straightConnector1">
              <a:avLst/>
            </a:prstGeom>
            <a:noFill/>
            <a:ln w="11800" cap="flat" cmpd="sng">
              <a:solidFill>
                <a:srgbClr val="B81E61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cxnSp>
          <p:nvCxnSpPr>
            <p:cNvPr id="139" name="Google Shape;139;p18"/>
            <p:cNvCxnSpPr>
              <a:cxnSpLocks/>
            </p:cNvCxnSpPr>
            <p:nvPr/>
          </p:nvCxnSpPr>
          <p:spPr bwMode="auto">
            <a:xfrm rot="10800000" flipH="1">
              <a:off x="2265589" y="2256084"/>
              <a:ext cx="1659300" cy="1381800"/>
            </a:xfrm>
            <a:prstGeom prst="straightConnector1">
              <a:avLst/>
            </a:prstGeom>
            <a:noFill/>
            <a:ln w="11800" cap="flat" cmpd="sng">
              <a:solidFill>
                <a:srgbClr val="B81E61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cxnSp>
          <p:nvCxnSpPr>
            <p:cNvPr id="140" name="Google Shape;140;p18"/>
            <p:cNvCxnSpPr>
              <a:cxnSpLocks/>
            </p:cNvCxnSpPr>
            <p:nvPr/>
          </p:nvCxnSpPr>
          <p:spPr bwMode="auto">
            <a:xfrm rot="10800000" flipH="1">
              <a:off x="2265545" y="2582655"/>
              <a:ext cx="1084200" cy="1063500"/>
            </a:xfrm>
            <a:prstGeom prst="straightConnector1">
              <a:avLst/>
            </a:prstGeom>
            <a:noFill/>
            <a:ln w="11800" cap="flat" cmpd="sng">
              <a:solidFill>
                <a:srgbClr val="B81E61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cxnSp>
          <p:nvCxnSpPr>
            <p:cNvPr id="141" name="Google Shape;141;p18"/>
            <p:cNvCxnSpPr>
              <a:cxnSpLocks/>
            </p:cNvCxnSpPr>
            <p:nvPr/>
          </p:nvCxnSpPr>
          <p:spPr bwMode="auto">
            <a:xfrm rot="10800000" flipH="1">
              <a:off x="2284589" y="3255077"/>
              <a:ext cx="1403100" cy="396300"/>
            </a:xfrm>
            <a:prstGeom prst="straightConnector1">
              <a:avLst/>
            </a:prstGeom>
            <a:noFill/>
            <a:ln w="11800" cap="flat" cmpd="sng">
              <a:solidFill>
                <a:srgbClr val="B81E61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sp>
          <p:nvSpPr>
            <p:cNvPr id="142" name="Google Shape;142;p18"/>
            <p:cNvSpPr txBox="1"/>
            <p:nvPr/>
          </p:nvSpPr>
          <p:spPr bwMode="auto">
            <a:xfrm>
              <a:off x="2200362" y="3224057"/>
              <a:ext cx="2208600" cy="25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3425" tIns="113425" rIns="113425" bIns="113425" anchor="t" anchorCtr="0">
              <a:noAutofit/>
            </a:bodyPr>
            <a:lstStyle/>
            <a:p>
              <a:pPr marL="0" marR="0" lvl="0" indent="0" algn="l">
                <a:lnSpc>
                  <a:spcPct val="114999"/>
                </a:lnSpc>
                <a:spcBef>
                  <a:spcPts val="1489"/>
                </a:spcBef>
                <a:spcAft>
                  <a:spcPts val="0"/>
                </a:spcAft>
                <a:buNone/>
                <a:defRPr/>
              </a:pPr>
              <a:r>
                <a:rPr lang="ca" sz="750" b="1" i="0" u="none" strike="noStrike" cap="none">
                  <a:solidFill>
                    <a:srgbClr val="B81E61"/>
                  </a:solidFill>
                  <a:highlight>
                    <a:srgbClr val="EEEEEE"/>
                  </a:highlight>
                  <a:latin typeface="Poppins"/>
                  <a:ea typeface="Poppins"/>
                  <a:cs typeface="Poppins"/>
                </a:rPr>
                <a:t>500 km</a:t>
              </a:r>
              <a:endParaRPr sz="250" b="0" i="1" u="none" strike="noStrike" cap="none">
                <a:solidFill>
                  <a:srgbClr val="000000"/>
                </a:solidFill>
                <a:highlight>
                  <a:srgbClr val="EEEEEE"/>
                </a:highlight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143" name="Google Shape;143;p18"/>
            <p:cNvSpPr txBox="1"/>
            <p:nvPr/>
          </p:nvSpPr>
          <p:spPr bwMode="auto">
            <a:xfrm>
              <a:off x="2154323" y="3456988"/>
              <a:ext cx="2208600" cy="25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3425" tIns="113425" rIns="113425" bIns="113425" anchor="t" anchorCtr="0">
              <a:noAutofit/>
            </a:bodyPr>
            <a:lstStyle/>
            <a:p>
              <a:pPr marL="0" marR="0" lvl="0" indent="0" algn="l">
                <a:lnSpc>
                  <a:spcPct val="114999"/>
                </a:lnSpc>
                <a:spcBef>
                  <a:spcPts val="1489"/>
                </a:spcBef>
                <a:spcAft>
                  <a:spcPts val="0"/>
                </a:spcAft>
                <a:buNone/>
                <a:defRPr/>
              </a:pPr>
              <a:r>
                <a:rPr lang="ca" sz="1250" b="1" i="0" u="none" strike="noStrike" cap="none">
                  <a:solidFill>
                    <a:srgbClr val="B81E61"/>
                  </a:solidFill>
                  <a:highlight>
                    <a:srgbClr val="EEEEEE"/>
                  </a:highlight>
                  <a:latin typeface="Poppins"/>
                  <a:ea typeface="Poppins"/>
                  <a:cs typeface="Poppins"/>
                </a:rPr>
                <a:t>Sant Feliu de Llobregat</a:t>
              </a:r>
              <a:endParaRPr sz="750" b="0" i="1" u="none" strike="noStrike" cap="none">
                <a:solidFill>
                  <a:srgbClr val="000000"/>
                </a:solidFill>
                <a:highlight>
                  <a:srgbClr val="EEEEEE"/>
                </a:highlight>
                <a:latin typeface="Poppins"/>
                <a:ea typeface="Poppins"/>
                <a:cs typeface="Poppins"/>
              </a:endParaRPr>
            </a:p>
          </p:txBody>
        </p:sp>
        <p:cxnSp>
          <p:nvCxnSpPr>
            <p:cNvPr id="144" name="Google Shape;144;p18"/>
            <p:cNvCxnSpPr>
              <a:cxnSpLocks/>
            </p:cNvCxnSpPr>
            <p:nvPr/>
          </p:nvCxnSpPr>
          <p:spPr bwMode="auto">
            <a:xfrm rot="10800000">
              <a:off x="1319205" y="2194631"/>
              <a:ext cx="945900" cy="1488000"/>
            </a:xfrm>
            <a:prstGeom prst="straightConnector1">
              <a:avLst/>
            </a:prstGeom>
            <a:noFill/>
            <a:ln w="11800" cap="flat" cmpd="sng">
              <a:solidFill>
                <a:srgbClr val="B81E61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sp>
          <p:nvSpPr>
            <p:cNvPr id="145" name="Google Shape;145;p18"/>
            <p:cNvSpPr txBox="1"/>
            <p:nvPr/>
          </p:nvSpPr>
          <p:spPr bwMode="auto">
            <a:xfrm>
              <a:off x="1712783" y="2407348"/>
              <a:ext cx="709500" cy="25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3425" tIns="113425" rIns="113425" bIns="113425" anchor="t" anchorCtr="0">
              <a:noAutofit/>
            </a:bodyPr>
            <a:lstStyle/>
            <a:p>
              <a:pPr marL="0" marR="0" lvl="0" indent="0" algn="l">
                <a:lnSpc>
                  <a:spcPct val="114999"/>
                </a:lnSpc>
                <a:spcBef>
                  <a:spcPts val="1489"/>
                </a:spcBef>
                <a:spcAft>
                  <a:spcPts val="0"/>
                </a:spcAft>
                <a:buNone/>
                <a:defRPr/>
              </a:pPr>
              <a:r>
                <a:rPr lang="ca" sz="750" b="1" i="0" u="none" strike="noStrike" cap="none">
                  <a:solidFill>
                    <a:srgbClr val="B81E61"/>
                  </a:solidFill>
                  <a:highlight>
                    <a:srgbClr val="EEEEEE"/>
                  </a:highlight>
                  <a:latin typeface="Poppins"/>
                  <a:ea typeface="Poppins"/>
                  <a:cs typeface="Poppins"/>
                </a:rPr>
                <a:t>1000 km</a:t>
              </a:r>
              <a:endParaRPr sz="250" b="0" i="1" u="none" strike="noStrike" cap="none">
                <a:solidFill>
                  <a:srgbClr val="000000"/>
                </a:solidFill>
                <a:highlight>
                  <a:srgbClr val="EEEEEE"/>
                </a:highlight>
                <a:latin typeface="Poppins"/>
                <a:ea typeface="Poppins"/>
                <a:cs typeface="Poppins"/>
              </a:endParaRPr>
            </a:p>
          </p:txBody>
        </p:sp>
        <p:cxnSp>
          <p:nvCxnSpPr>
            <p:cNvPr id="146" name="Google Shape;146;p18"/>
            <p:cNvCxnSpPr>
              <a:cxnSpLocks/>
            </p:cNvCxnSpPr>
            <p:nvPr/>
          </p:nvCxnSpPr>
          <p:spPr bwMode="auto">
            <a:xfrm rot="10800000" flipH="1">
              <a:off x="2252284" y="2404384"/>
              <a:ext cx="196800" cy="1243200"/>
            </a:xfrm>
            <a:prstGeom prst="straightConnector1">
              <a:avLst/>
            </a:prstGeom>
            <a:noFill/>
            <a:ln w="11800" cap="flat" cmpd="sng">
              <a:solidFill>
                <a:srgbClr val="B81E61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cxnSp>
          <p:nvCxnSpPr>
            <p:cNvPr id="147" name="Google Shape;147;p18"/>
            <p:cNvCxnSpPr>
              <a:cxnSpLocks/>
            </p:cNvCxnSpPr>
            <p:nvPr/>
          </p:nvCxnSpPr>
          <p:spPr bwMode="auto">
            <a:xfrm rot="10800000" flipH="1">
              <a:off x="2233153" y="2178233"/>
              <a:ext cx="366600" cy="1467000"/>
            </a:xfrm>
            <a:prstGeom prst="straightConnector1">
              <a:avLst/>
            </a:prstGeom>
            <a:noFill/>
            <a:ln w="11800" cap="flat" cmpd="sng">
              <a:solidFill>
                <a:srgbClr val="B81E61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cxnSp>
          <p:nvCxnSpPr>
            <p:cNvPr id="148" name="Google Shape;148;p18"/>
            <p:cNvCxnSpPr>
              <a:cxnSpLocks/>
            </p:cNvCxnSpPr>
            <p:nvPr/>
          </p:nvCxnSpPr>
          <p:spPr bwMode="auto">
            <a:xfrm rot="10800000" flipH="1">
              <a:off x="2259024" y="1025205"/>
              <a:ext cx="769200" cy="2607600"/>
            </a:xfrm>
            <a:prstGeom prst="straightConnector1">
              <a:avLst/>
            </a:prstGeom>
            <a:noFill/>
            <a:ln w="11800" cap="flat" cmpd="sng">
              <a:solidFill>
                <a:srgbClr val="B81E61"/>
              </a:solidFill>
              <a:prstDash val="dot"/>
              <a:round/>
              <a:headEnd type="none" w="sm" len="sm"/>
              <a:tailEnd type="triangle" w="med" len="med"/>
            </a:ln>
          </p:spPr>
        </p:cxnSp>
        <p:cxnSp>
          <p:nvCxnSpPr>
            <p:cNvPr id="149" name="Google Shape;149;p18"/>
            <p:cNvCxnSpPr>
              <a:cxnSpLocks/>
            </p:cNvCxnSpPr>
            <p:nvPr/>
          </p:nvCxnSpPr>
          <p:spPr bwMode="auto">
            <a:xfrm rot="10800000" flipH="1">
              <a:off x="2234730" y="1097625"/>
              <a:ext cx="1474500" cy="2565000"/>
            </a:xfrm>
            <a:prstGeom prst="straightConnector1">
              <a:avLst/>
            </a:prstGeom>
            <a:noFill/>
            <a:ln w="11800" cap="flat" cmpd="sng">
              <a:solidFill>
                <a:srgbClr val="B81E61"/>
              </a:solidFill>
              <a:prstDash val="dot"/>
              <a:round/>
              <a:headEnd type="none" w="sm" len="sm"/>
              <a:tailEnd type="triangle" w="med" len="med"/>
            </a:ln>
          </p:spPr>
        </p:cxn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4" name="Google Shape;154;p1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9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56" name="Google Shape;156;p19"/>
          <p:cNvSpPr/>
          <p:nvPr/>
        </p:nvSpPr>
        <p:spPr bwMode="auto">
          <a:xfrm>
            <a:off x="5405725" y="828475"/>
            <a:ext cx="3254400" cy="3786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57" name="Google Shape;157;p19"/>
          <p:cNvSpPr txBox="1"/>
          <p:nvPr/>
        </p:nvSpPr>
        <p:spPr bwMode="auto">
          <a:xfrm>
            <a:off x="5614475" y="1154234"/>
            <a:ext cx="28923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Ubicación</a:t>
            </a:r>
            <a:r>
              <a:rPr lang="ca" sz="1200" b="1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ca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estratégica</a:t>
            </a:r>
            <a:endParaRPr sz="1800" b="1" dirty="0">
              <a:solidFill>
                <a:schemeClr val="dk2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58" name="Google Shape;158;p19"/>
          <p:cNvSpPr txBox="1"/>
          <p:nvPr/>
        </p:nvSpPr>
        <p:spPr bwMode="auto">
          <a:xfrm>
            <a:off x="5618575" y="1426512"/>
            <a:ext cx="2828700" cy="1293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Sant Feliu de Llobregat goza de una ubicación estratégica, conectada con siete municipios y a solo </a:t>
            </a:r>
            <a:r>
              <a:rPr lang="ca" sz="95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14 km del Puerto de Barcelona y el Aeropuerto Josep Tarradellas,</a:t>
            </a:r>
            <a:r>
              <a:rPr lang="ca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 favoreciendo el transporte nacional e internacional.</a:t>
            </a: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1200"/>
              </a:spcBef>
              <a:spcAft>
                <a:spcPts val="0"/>
              </a:spcAft>
              <a:buNone/>
              <a:defRPr/>
            </a:pPr>
            <a:endParaRPr sz="1800" dirty="0">
              <a:solidFill>
                <a:schemeClr val="dk2"/>
              </a:solidFill>
            </a:endParaRPr>
          </a:p>
        </p:txBody>
      </p:sp>
      <p:pic>
        <p:nvPicPr>
          <p:cNvPr id="159" name="Google Shape;159;p19"/>
          <p:cNvPicPr/>
          <p:nvPr/>
        </p:nvPicPr>
        <p:blipFill>
          <a:blip r:embed="rId3">
            <a:alphaModFix/>
          </a:blip>
          <a:srcRect l="9960" t="12610" r="26875"/>
          <a:stretch/>
        </p:blipFill>
        <p:spPr bwMode="auto">
          <a:xfrm>
            <a:off x="605125" y="817913"/>
            <a:ext cx="3035023" cy="2361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9"/>
          <p:cNvPicPr/>
          <p:nvPr/>
        </p:nvPicPr>
        <p:blipFill>
          <a:blip r:embed="rId4">
            <a:alphaModFix/>
          </a:blip>
          <a:srcRect l="29981" t="5320"/>
          <a:stretch/>
        </p:blipFill>
        <p:spPr bwMode="auto">
          <a:xfrm>
            <a:off x="3452975" y="1806200"/>
            <a:ext cx="1842951" cy="2808873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9"/>
          <p:cNvSpPr txBox="1"/>
          <p:nvPr/>
        </p:nvSpPr>
        <p:spPr bwMode="auto">
          <a:xfrm>
            <a:off x="546779" y="3648725"/>
            <a:ext cx="1211400" cy="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16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14 km </a:t>
            </a:r>
            <a:endParaRPr sz="1600">
              <a:solidFill>
                <a:schemeClr val="dk2"/>
              </a:solidFill>
              <a:latin typeface="Poppins SemiBold"/>
              <a:ea typeface="Poppins SemiBold"/>
              <a:cs typeface="Poppins SemiBold"/>
            </a:endParaRPr>
          </a:p>
        </p:txBody>
      </p:sp>
      <p:sp>
        <p:nvSpPr>
          <p:cNvPr id="162" name="Google Shape;162;p19"/>
          <p:cNvSpPr txBox="1"/>
          <p:nvPr/>
        </p:nvSpPr>
        <p:spPr bwMode="auto">
          <a:xfrm>
            <a:off x="546776" y="4096980"/>
            <a:ext cx="2892300" cy="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9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Y del Aeropuerto Josep Tarradellas</a:t>
            </a:r>
            <a:endParaRPr sz="900">
              <a:solidFill>
                <a:schemeClr val="dk1"/>
              </a:solidFill>
              <a:latin typeface="Poppins SemiBold"/>
              <a:ea typeface="Poppins SemiBold"/>
              <a:cs typeface="Poppins SemiBold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00">
              <a:solidFill>
                <a:schemeClr val="dk1"/>
              </a:solidFill>
              <a:latin typeface="Poppins SemiBold"/>
              <a:ea typeface="Poppins SemiBold"/>
              <a:cs typeface="Poppins SemiBold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00">
              <a:solidFill>
                <a:schemeClr val="dk1"/>
              </a:solidFill>
              <a:latin typeface="Poppins SemiBold"/>
              <a:ea typeface="Poppins SemiBold"/>
              <a:cs typeface="Poppins SemiBold"/>
            </a:endParaRPr>
          </a:p>
        </p:txBody>
      </p:sp>
      <p:sp>
        <p:nvSpPr>
          <p:cNvPr id="163" name="Google Shape;163;p19"/>
          <p:cNvSpPr txBox="1"/>
          <p:nvPr/>
        </p:nvSpPr>
        <p:spPr bwMode="auto">
          <a:xfrm>
            <a:off x="554061" y="3956001"/>
            <a:ext cx="2721600" cy="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100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Del Puerto de Barcelona</a:t>
            </a:r>
            <a:endParaRPr sz="1000" dirty="0">
              <a:solidFill>
                <a:schemeClr val="dk2"/>
              </a:solidFill>
              <a:latin typeface="Poppins SemiBold"/>
              <a:ea typeface="Poppins SemiBold"/>
              <a:cs typeface="Poppins SemiBold"/>
            </a:endParaRPr>
          </a:p>
        </p:txBody>
      </p:sp>
      <p:pic>
        <p:nvPicPr>
          <p:cNvPr id="164" name="Google Shape;164;p19"/>
          <p:cNvPicPr/>
          <p:nvPr/>
        </p:nvPicPr>
        <p:blipFill>
          <a:blip r:embed="rId5">
            <a:alphaModFix/>
          </a:blip>
          <a:srcRect l="29717" t="37421" r="28436" b="38748"/>
          <a:stretch/>
        </p:blipFill>
        <p:spPr bwMode="auto">
          <a:xfrm>
            <a:off x="641600" y="3433075"/>
            <a:ext cx="569975" cy="324599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9"/>
          <p:cNvSpPr txBox="1"/>
          <p:nvPr/>
        </p:nvSpPr>
        <p:spPr bwMode="auto">
          <a:xfrm>
            <a:off x="546776" y="4503618"/>
            <a:ext cx="2892300" cy="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900" i="1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And from Josep Tarradellas Airpor</a:t>
            </a:r>
            <a:r>
              <a:rPr lang="ca-ES" sz="900" i="1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t</a:t>
            </a:r>
            <a:endParaRPr sz="900" i="1" dirty="0">
              <a:solidFill>
                <a:schemeClr val="dk1"/>
              </a:solidFill>
              <a:latin typeface="Poppins SemiBold"/>
              <a:ea typeface="Poppins SemiBold"/>
              <a:cs typeface="Poppins SemiBold"/>
            </a:endParaRPr>
          </a:p>
        </p:txBody>
      </p:sp>
      <p:sp>
        <p:nvSpPr>
          <p:cNvPr id="166" name="Google Shape;166;p19"/>
          <p:cNvSpPr txBox="1"/>
          <p:nvPr/>
        </p:nvSpPr>
        <p:spPr bwMode="auto">
          <a:xfrm>
            <a:off x="554050" y="4341876"/>
            <a:ext cx="2721600" cy="2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1000" i="1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From the Port of Barcelona</a:t>
            </a:r>
            <a:endParaRPr sz="1000" i="1" dirty="0">
              <a:solidFill>
                <a:schemeClr val="dk2"/>
              </a:solidFill>
              <a:latin typeface="Poppins SemiBold"/>
              <a:ea typeface="Poppins SemiBold"/>
              <a:cs typeface="Poppins SemiBold"/>
            </a:endParaRPr>
          </a:p>
        </p:txBody>
      </p:sp>
      <p:sp>
        <p:nvSpPr>
          <p:cNvPr id="167" name="Google Shape;167;p19"/>
          <p:cNvSpPr txBox="1"/>
          <p:nvPr/>
        </p:nvSpPr>
        <p:spPr bwMode="auto">
          <a:xfrm>
            <a:off x="5614475" y="2871051"/>
            <a:ext cx="28923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Strategic Location</a:t>
            </a: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68" name="Google Shape;168;p19"/>
          <p:cNvSpPr txBox="1"/>
          <p:nvPr/>
        </p:nvSpPr>
        <p:spPr bwMode="auto">
          <a:xfrm>
            <a:off x="5618575" y="3183662"/>
            <a:ext cx="2828700" cy="128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Sant Feliu de Llobregat enjoys a strategic location, connected to seven municipalities and just </a:t>
            </a:r>
            <a:r>
              <a:rPr lang="ca" sz="95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14 km from the Port of Barcelona and Josep Tarradellas Airport,</a:t>
            </a:r>
            <a:r>
              <a:rPr lang="ca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 facilitating national and international transportation.</a:t>
            </a: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1200"/>
              </a:spcBef>
              <a:spcAft>
                <a:spcPts val="0"/>
              </a:spcAft>
              <a:buNone/>
              <a:defRPr/>
            </a:pPr>
            <a:endParaRPr sz="1800" dirty="0">
              <a:solidFill>
                <a:schemeClr val="dk2"/>
              </a:solidFill>
            </a:endParaRPr>
          </a:p>
        </p:txBody>
      </p:sp>
      <p:sp>
        <p:nvSpPr>
          <p:cNvPr id="169" name="Google Shape;169;p19"/>
          <p:cNvSpPr txBox="1"/>
          <p:nvPr/>
        </p:nvSpPr>
        <p:spPr bwMode="auto">
          <a:xfrm>
            <a:off x="1516929" y="3648725"/>
            <a:ext cx="1211400" cy="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16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15’</a:t>
            </a:r>
            <a:endParaRPr sz="1600">
              <a:solidFill>
                <a:schemeClr val="dk2"/>
              </a:solidFill>
              <a:latin typeface="Poppins SemiBold"/>
              <a:ea typeface="Poppins SemiBold"/>
              <a:cs typeface="Poppins SemiBold"/>
            </a:endParaRPr>
          </a:p>
        </p:txBody>
      </p:sp>
      <p:pic>
        <p:nvPicPr>
          <p:cNvPr id="170" name="Google Shape;170;p19"/>
          <p:cNvPicPr/>
          <p:nvPr/>
        </p:nvPicPr>
        <p:blipFill>
          <a:blip r:embed="rId6">
            <a:alphaModFix/>
          </a:blip>
          <a:stretch/>
        </p:blipFill>
        <p:spPr bwMode="auto">
          <a:xfrm>
            <a:off x="1456724" y="3402313"/>
            <a:ext cx="430500" cy="43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5" name="Google Shape;175;p20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0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pic>
        <p:nvPicPr>
          <p:cNvPr id="177" name="Google Shape;177;p20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641596" y="841372"/>
            <a:ext cx="4720568" cy="3337574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0"/>
          <p:cNvSpPr/>
          <p:nvPr/>
        </p:nvSpPr>
        <p:spPr bwMode="auto">
          <a:xfrm>
            <a:off x="5405725" y="828475"/>
            <a:ext cx="3254400" cy="3786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181" name="Google Shape;181;p20"/>
          <p:cNvSpPr txBox="1"/>
          <p:nvPr/>
        </p:nvSpPr>
        <p:spPr bwMode="auto">
          <a:xfrm>
            <a:off x="1252738" y="4083410"/>
            <a:ext cx="3334199" cy="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160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15’ </a:t>
            </a:r>
            <a:r>
              <a:rPr lang="ca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de la Estación de Sants</a:t>
            </a:r>
            <a:endParaRPr dirty="0">
              <a:solidFill>
                <a:schemeClr val="dk2"/>
              </a:solidFill>
              <a:latin typeface="Poppins SemiBold"/>
              <a:ea typeface="Poppins SemiBold"/>
              <a:cs typeface="Poppins SemiBold"/>
            </a:endParaRPr>
          </a:p>
        </p:txBody>
      </p:sp>
      <p:pic>
        <p:nvPicPr>
          <p:cNvPr id="182" name="Google Shape;182;p20"/>
          <p:cNvPicPr/>
          <p:nvPr/>
        </p:nvPicPr>
        <p:blipFill>
          <a:blip r:embed="rId4">
            <a:alphaModFix/>
          </a:blip>
          <a:srcRect l="29717" t="37421" r="28436" b="38748"/>
          <a:stretch/>
        </p:blipFill>
        <p:spPr bwMode="auto">
          <a:xfrm>
            <a:off x="633187" y="4429025"/>
            <a:ext cx="569975" cy="324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0"/>
          <p:cNvPicPr/>
          <p:nvPr/>
        </p:nvPicPr>
        <p:blipFill>
          <a:blip r:embed="rId5">
            <a:alphaModFix/>
          </a:blip>
          <a:srcRect l="12895" t="1055" r="13753" b="2081"/>
          <a:stretch/>
        </p:blipFill>
        <p:spPr bwMode="auto">
          <a:xfrm>
            <a:off x="4021300" y="841375"/>
            <a:ext cx="1340851" cy="1180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0"/>
          <p:cNvPicPr/>
          <p:nvPr/>
        </p:nvPicPr>
        <p:blipFill>
          <a:blip r:embed="rId6">
            <a:alphaModFix/>
          </a:blip>
          <a:srcRect t="37741" r="41249"/>
          <a:stretch/>
        </p:blipFill>
        <p:spPr bwMode="auto">
          <a:xfrm>
            <a:off x="4021300" y="2046851"/>
            <a:ext cx="1340849" cy="2131999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0"/>
          <p:cNvSpPr txBox="1"/>
          <p:nvPr/>
        </p:nvSpPr>
        <p:spPr bwMode="auto">
          <a:xfrm>
            <a:off x="1252732" y="4340585"/>
            <a:ext cx="2828700" cy="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1600" i="1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15' </a:t>
            </a:r>
            <a:r>
              <a:rPr lang="ca" i="1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from Sants Station</a:t>
            </a:r>
            <a:endParaRPr i="1" dirty="0">
              <a:solidFill>
                <a:schemeClr val="dk1"/>
              </a:solidFill>
              <a:latin typeface="Poppins SemiBold"/>
              <a:ea typeface="Poppins SemiBold"/>
              <a:cs typeface="Poppins SemiBold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1600" dirty="0">
              <a:solidFill>
                <a:schemeClr val="dk1"/>
              </a:solidFill>
              <a:latin typeface="Poppins SemiBold"/>
              <a:ea typeface="Poppins SemiBold"/>
              <a:cs typeface="Poppins SemiBold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1600" dirty="0">
              <a:solidFill>
                <a:schemeClr val="dk1"/>
              </a:solidFill>
              <a:latin typeface="Poppins SemiBold"/>
              <a:ea typeface="Poppins SemiBold"/>
              <a:cs typeface="Poppins SemiBold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1600" dirty="0">
              <a:solidFill>
                <a:schemeClr val="dk1"/>
              </a:solidFill>
              <a:latin typeface="Poppins SemiBold"/>
              <a:ea typeface="Poppins SemiBold"/>
              <a:cs typeface="Poppins SemiBold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1600" dirty="0">
              <a:solidFill>
                <a:schemeClr val="dk1"/>
              </a:solidFill>
              <a:latin typeface="Poppins SemiBold"/>
              <a:ea typeface="Poppins SemiBold"/>
              <a:cs typeface="Poppins SemiBold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1600" dirty="0">
              <a:solidFill>
                <a:schemeClr val="dk1"/>
              </a:solidFill>
              <a:latin typeface="Poppins SemiBold"/>
              <a:ea typeface="Poppins SemiBold"/>
              <a:cs typeface="Poppins SemiBold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1600" dirty="0">
              <a:solidFill>
                <a:schemeClr val="dk1"/>
              </a:solidFill>
              <a:latin typeface="Poppins SemiBold"/>
              <a:ea typeface="Poppins SemiBold"/>
              <a:cs typeface="Poppins SemiBold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1600" dirty="0">
              <a:solidFill>
                <a:schemeClr val="dk1"/>
              </a:solidFill>
              <a:latin typeface="Poppins SemiBold"/>
              <a:ea typeface="Poppins SemiBold"/>
              <a:cs typeface="Poppins SemiBold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1600" dirty="0">
              <a:solidFill>
                <a:schemeClr val="dk1"/>
              </a:solidFill>
              <a:latin typeface="Poppins SemiBold"/>
              <a:ea typeface="Poppins SemiBold"/>
              <a:cs typeface="Poppins SemiBold"/>
            </a:endParaRPr>
          </a:p>
        </p:txBody>
      </p:sp>
      <p:sp>
        <p:nvSpPr>
          <p:cNvPr id="16" name="Google Shape;157;p19">
            <a:extLst>
              <a:ext uri="{FF2B5EF4-FFF2-40B4-BE49-F238E27FC236}">
                <a16:creationId xmlns:a16="http://schemas.microsoft.com/office/drawing/2014/main" id="{08C8FC1F-B456-486D-A28A-8E9B64B97808}"/>
              </a:ext>
            </a:extLst>
          </p:cNvPr>
          <p:cNvSpPr txBox="1"/>
          <p:nvPr/>
        </p:nvSpPr>
        <p:spPr bwMode="auto">
          <a:xfrm>
            <a:off x="5614475" y="1154234"/>
            <a:ext cx="28923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Ubicación</a:t>
            </a:r>
            <a:r>
              <a:rPr lang="ca" sz="1200" b="1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ca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estratégica</a:t>
            </a:r>
            <a:endParaRPr sz="1800" b="1" dirty="0">
              <a:solidFill>
                <a:schemeClr val="dk2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7" name="Google Shape;158;p19">
            <a:extLst>
              <a:ext uri="{FF2B5EF4-FFF2-40B4-BE49-F238E27FC236}">
                <a16:creationId xmlns:a16="http://schemas.microsoft.com/office/drawing/2014/main" id="{E13FAD14-9230-40A5-A1F2-B5BB3C912512}"/>
              </a:ext>
            </a:extLst>
          </p:cNvPr>
          <p:cNvSpPr txBox="1"/>
          <p:nvPr/>
        </p:nvSpPr>
        <p:spPr bwMode="auto">
          <a:xfrm>
            <a:off x="5618575" y="1426512"/>
            <a:ext cx="2828700" cy="1293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>
              <a:lnSpc>
                <a:spcPct val="114999"/>
              </a:lnSpc>
              <a:spcBef>
                <a:spcPts val="1200"/>
              </a:spcBef>
              <a:buClr>
                <a:schemeClr val="dk1"/>
              </a:buClr>
              <a:buSzPts val="1100"/>
              <a:defRPr/>
            </a:pPr>
            <a:r>
              <a:rPr lang="es-ES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Su acceso a autopistas clave y al corredor mediterráneo la convierte en un </a:t>
            </a:r>
            <a:r>
              <a:rPr lang="es-ES" sz="95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punto logístico ideal</a:t>
            </a:r>
            <a:r>
              <a:rPr lang="es-ES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, además de contar con una excelente red de transporte público que la enlaza rápidamente con Barcelona y el resto de Europa.</a:t>
            </a: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1200"/>
              </a:spcBef>
              <a:spcAft>
                <a:spcPts val="0"/>
              </a:spcAft>
              <a:buNone/>
              <a:defRPr/>
            </a:pPr>
            <a:endParaRPr sz="1800" dirty="0">
              <a:solidFill>
                <a:schemeClr val="dk2"/>
              </a:solidFill>
            </a:endParaRPr>
          </a:p>
        </p:txBody>
      </p:sp>
      <p:sp>
        <p:nvSpPr>
          <p:cNvPr id="18" name="Google Shape;167;p19">
            <a:extLst>
              <a:ext uri="{FF2B5EF4-FFF2-40B4-BE49-F238E27FC236}">
                <a16:creationId xmlns:a16="http://schemas.microsoft.com/office/drawing/2014/main" id="{98D12B66-6027-48DF-BB2F-8C7C5A310E68}"/>
              </a:ext>
            </a:extLst>
          </p:cNvPr>
          <p:cNvSpPr txBox="1"/>
          <p:nvPr/>
        </p:nvSpPr>
        <p:spPr bwMode="auto">
          <a:xfrm>
            <a:off x="5614475" y="2871051"/>
            <a:ext cx="28923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Strategic Location</a:t>
            </a: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9" name="Google Shape;168;p19">
            <a:extLst>
              <a:ext uri="{FF2B5EF4-FFF2-40B4-BE49-F238E27FC236}">
                <a16:creationId xmlns:a16="http://schemas.microsoft.com/office/drawing/2014/main" id="{28A2C0A6-337C-426B-BC0F-C816B369912B}"/>
              </a:ext>
            </a:extLst>
          </p:cNvPr>
          <p:cNvSpPr txBox="1"/>
          <p:nvPr/>
        </p:nvSpPr>
        <p:spPr bwMode="auto">
          <a:xfrm>
            <a:off x="5618575" y="3183662"/>
            <a:ext cx="2828700" cy="128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>
              <a:lnSpc>
                <a:spcPct val="114999"/>
              </a:lnSpc>
              <a:spcBef>
                <a:spcPts val="1200"/>
              </a:spcBef>
              <a:buClr>
                <a:schemeClr val="dk1"/>
              </a:buClr>
              <a:buSzPts val="1100"/>
              <a:defRPr/>
            </a:pPr>
            <a:r>
              <a:rPr lang="en-US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Its access to key highways and the Mediterranean corridor makes it an </a:t>
            </a:r>
            <a:r>
              <a:rPr lang="en-US" sz="95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ideal logistics hub</a:t>
            </a:r>
            <a:r>
              <a:rPr lang="en-US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, in addition to having an excellent public transport network that quickly connects it to Barcelona and the rest of Europe.</a:t>
            </a: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1200"/>
              </a:spcBef>
              <a:spcAft>
                <a:spcPts val="0"/>
              </a:spcAft>
              <a:buNone/>
              <a:defRPr/>
            </a:pPr>
            <a:endParaRPr sz="1800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2" name="Google Shape;192;p2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1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pic>
        <p:nvPicPr>
          <p:cNvPr id="194" name="Google Shape;194;p21"/>
          <p:cNvPicPr/>
          <p:nvPr/>
        </p:nvPicPr>
        <p:blipFill>
          <a:blip r:embed="rId3">
            <a:alphaModFix/>
          </a:blip>
          <a:srcRect l="4446" r="936" b="11878"/>
          <a:stretch/>
        </p:blipFill>
        <p:spPr bwMode="auto">
          <a:xfrm>
            <a:off x="605125" y="1593400"/>
            <a:ext cx="6009176" cy="284512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1"/>
          <p:cNvSpPr txBox="1"/>
          <p:nvPr/>
        </p:nvSpPr>
        <p:spPr bwMode="auto">
          <a:xfrm>
            <a:off x="605125" y="673425"/>
            <a:ext cx="28614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Visión estratégica </a:t>
            </a:r>
            <a:br>
              <a:rPr lang="ca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</a:br>
            <a:r>
              <a:rPr lang="ca" sz="1800" i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Strategic vision</a:t>
            </a:r>
            <a:endParaRPr sz="1800" i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pic>
        <p:nvPicPr>
          <p:cNvPr id="196" name="Google Shape;196;p21"/>
          <p:cNvPicPr/>
          <p:nvPr/>
        </p:nvPicPr>
        <p:blipFill>
          <a:blip r:embed="rId4">
            <a:alphaModFix/>
          </a:blip>
          <a:srcRect l="16878" t="21003" r="15957" b="20717"/>
          <a:stretch/>
        </p:blipFill>
        <p:spPr bwMode="auto">
          <a:xfrm>
            <a:off x="6974409" y="1164950"/>
            <a:ext cx="1655741" cy="793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1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7892928" y="2204520"/>
            <a:ext cx="737220" cy="74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1"/>
          <p:cNvSpPr txBox="1"/>
          <p:nvPr/>
        </p:nvSpPr>
        <p:spPr bwMode="auto">
          <a:xfrm>
            <a:off x="6929000" y="2138214"/>
            <a:ext cx="9249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ca" sz="900">
                <a:solidFill>
                  <a:schemeClr val="dk2"/>
                </a:solidFill>
                <a:latin typeface="Poppins"/>
                <a:ea typeface="Poppins"/>
                <a:cs typeface="Poppins"/>
              </a:rPr>
              <a:t>Building Europe with Local Councillors - BELC</a:t>
            </a:r>
            <a:endParaRPr sz="900">
              <a:solidFill>
                <a:schemeClr val="dk2"/>
              </a:solidFill>
            </a:endParaRPr>
          </a:p>
        </p:txBody>
      </p:sp>
      <p:pic>
        <p:nvPicPr>
          <p:cNvPr id="199" name="Google Shape;199;p21"/>
          <p:cNvPicPr/>
          <p:nvPr/>
        </p:nvPicPr>
        <p:blipFill>
          <a:blip r:embed="rId6">
            <a:alphaModFix/>
          </a:blip>
          <a:stretch/>
        </p:blipFill>
        <p:spPr bwMode="auto">
          <a:xfrm>
            <a:off x="7892930" y="3155622"/>
            <a:ext cx="737220" cy="65592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1"/>
          <p:cNvSpPr txBox="1"/>
          <p:nvPr/>
        </p:nvSpPr>
        <p:spPr bwMode="auto">
          <a:xfrm>
            <a:off x="6974410" y="3191856"/>
            <a:ext cx="924900" cy="6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ca" sz="900">
                <a:solidFill>
                  <a:schemeClr val="dk2"/>
                </a:solidFill>
                <a:latin typeface="Poppins"/>
                <a:ea typeface="Poppins"/>
                <a:cs typeface="Poppins"/>
              </a:rPr>
              <a:t>LORDIMAS -digital maturity</a:t>
            </a:r>
            <a:endParaRPr sz="900">
              <a:solidFill>
                <a:schemeClr val="dk2"/>
              </a:solidFill>
            </a:endParaRPr>
          </a:p>
        </p:txBody>
      </p:sp>
      <p:pic>
        <p:nvPicPr>
          <p:cNvPr id="201" name="Google Shape;201;p21"/>
          <p:cNvPicPr/>
          <p:nvPr/>
        </p:nvPicPr>
        <p:blipFill>
          <a:blip r:embed="rId7">
            <a:alphaModFix/>
          </a:blip>
          <a:stretch/>
        </p:blipFill>
        <p:spPr bwMode="auto">
          <a:xfrm>
            <a:off x="7255800" y="4021850"/>
            <a:ext cx="1205901" cy="611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6" name="Google Shape;206;p22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2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08" name="Google Shape;208;p22"/>
          <p:cNvSpPr/>
          <p:nvPr/>
        </p:nvSpPr>
        <p:spPr bwMode="auto">
          <a:xfrm>
            <a:off x="605125" y="828474"/>
            <a:ext cx="3984000" cy="399498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09" name="Google Shape;209;p22"/>
          <p:cNvSpPr txBox="1"/>
          <p:nvPr/>
        </p:nvSpPr>
        <p:spPr bwMode="auto">
          <a:xfrm>
            <a:off x="813875" y="888880"/>
            <a:ext cx="21450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Soterramiento</a:t>
            </a:r>
            <a:endParaRPr sz="1800" b="1" dirty="0">
              <a:solidFill>
                <a:schemeClr val="dk2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10" name="Google Shape;210;p22"/>
          <p:cNvSpPr txBox="1"/>
          <p:nvPr/>
        </p:nvSpPr>
        <p:spPr bwMode="auto">
          <a:xfrm>
            <a:off x="810355" y="1085634"/>
            <a:ext cx="27393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120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un marco de oportunidades</a:t>
            </a:r>
            <a:endParaRPr sz="1200" dirty="0">
              <a:solidFill>
                <a:schemeClr val="dk1"/>
              </a:solidFill>
              <a:latin typeface="Poppins SemiBold"/>
              <a:ea typeface="Poppins SemiBold"/>
              <a:cs typeface="Poppins SemiBold"/>
            </a:endParaRPr>
          </a:p>
          <a:p>
            <a:pPr marL="0" lvl="0" indent="0" algn="l">
              <a:spcBef>
                <a:spcPts val="120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11" name="Google Shape;211;p22"/>
          <p:cNvSpPr txBox="1"/>
          <p:nvPr/>
        </p:nvSpPr>
        <p:spPr bwMode="auto">
          <a:xfrm>
            <a:off x="810355" y="1418354"/>
            <a:ext cx="3533920" cy="1481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90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Sant Feliu de Llobregat afronta un hito histórico con la </a:t>
            </a:r>
            <a:r>
              <a:rPr lang="ca" sz="9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eliminación de la barrera ferroviaria que ha dividido físicamente la ciudad durante décadas.</a:t>
            </a:r>
            <a:r>
              <a:rPr lang="ca" sz="90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  Esta supresión de la infraestructura ferroviaria impacta en su morfología, así como en su estructura social y funcional, disminuyendo la fragmentación. Esto conlleva </a:t>
            </a:r>
            <a:r>
              <a:rPr lang="ca" sz="9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beneficios</a:t>
            </a:r>
            <a:r>
              <a:rPr lang="ca" sz="90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 en múltiples dimensiones de ciudad, también en términos de </a:t>
            </a:r>
            <a:r>
              <a:rPr lang="ca" sz="9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desarrollo económico y posibilidades de inversión.</a:t>
            </a: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0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lang="ca" sz="90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12" name="Google Shape;212;p22"/>
          <p:cNvSpPr txBox="1"/>
          <p:nvPr/>
        </p:nvSpPr>
        <p:spPr bwMode="auto">
          <a:xfrm>
            <a:off x="831925" y="3130359"/>
            <a:ext cx="27393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120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a brand of opportunitie</a:t>
            </a:r>
            <a:r>
              <a:rPr lang="ca-ES" sz="120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s</a:t>
            </a:r>
            <a:endParaRPr sz="1200" dirty="0">
              <a:solidFill>
                <a:schemeClr val="dk1"/>
              </a:solidFill>
              <a:latin typeface="Poppins SemiBold"/>
              <a:ea typeface="Poppins SemiBold"/>
              <a:cs typeface="Poppins SemiBold"/>
            </a:endParaRPr>
          </a:p>
        </p:txBody>
      </p:sp>
      <p:sp>
        <p:nvSpPr>
          <p:cNvPr id="213" name="Google Shape;213;p22"/>
          <p:cNvSpPr txBox="1"/>
          <p:nvPr/>
        </p:nvSpPr>
        <p:spPr bwMode="auto">
          <a:xfrm>
            <a:off x="831925" y="2912813"/>
            <a:ext cx="3530400" cy="435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Railway underground</a:t>
            </a: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pic>
        <p:nvPicPr>
          <p:cNvPr id="214" name="Google Shape;214;p22"/>
          <p:cNvPicPr/>
          <p:nvPr/>
        </p:nvPicPr>
        <p:blipFill>
          <a:blip r:embed="rId3">
            <a:alphaModFix/>
          </a:blip>
          <a:srcRect l="5484" r="5483" b="11902"/>
          <a:stretch/>
        </p:blipFill>
        <p:spPr bwMode="auto">
          <a:xfrm>
            <a:off x="4660300" y="828475"/>
            <a:ext cx="3910524" cy="3786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1;p22">
            <a:extLst>
              <a:ext uri="{FF2B5EF4-FFF2-40B4-BE49-F238E27FC236}">
                <a16:creationId xmlns:a16="http://schemas.microsoft.com/office/drawing/2014/main" id="{C3A6D068-ED5A-40D0-9FF6-CFD5DD8FD12A}"/>
              </a:ext>
            </a:extLst>
          </p:cNvPr>
          <p:cNvSpPr txBox="1"/>
          <p:nvPr/>
        </p:nvSpPr>
        <p:spPr bwMode="auto">
          <a:xfrm>
            <a:off x="810355" y="3434113"/>
            <a:ext cx="3533920" cy="1481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defRPr/>
            </a:pPr>
            <a:r>
              <a:rPr lang="en-US" sz="90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Sant </a:t>
            </a:r>
            <a:r>
              <a:rPr lang="en-US" sz="900" dirty="0" err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Feliu</a:t>
            </a:r>
            <a:r>
              <a:rPr lang="en-US" sz="90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 de </a:t>
            </a:r>
            <a:r>
              <a:rPr lang="en-US" sz="900" dirty="0" err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Llobregat</a:t>
            </a:r>
            <a:r>
              <a:rPr lang="en-US" sz="90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 faces a historic milestone with the </a:t>
            </a:r>
            <a:r>
              <a:rPr lang="en-US" sz="9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removal of the railway barrier that has physically divided the city for decades.</a:t>
            </a:r>
            <a:r>
              <a:rPr lang="en-US" sz="90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 This removal of the railway infrastructure impact its morphology, as well as its social and functional structure, reducing fragmentation. This brings multiple </a:t>
            </a:r>
            <a:r>
              <a:rPr lang="en-US" sz="9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benefits</a:t>
            </a:r>
            <a:r>
              <a:rPr lang="en-US" sz="90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 to the city, including in terms of e</a:t>
            </a:r>
            <a:r>
              <a:rPr lang="en-US" sz="9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conomic development and investment opportunities.</a:t>
            </a:r>
            <a:endParaRPr sz="90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lang="ca" sz="90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19" name="Google Shape;219;p23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3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21" name="Google Shape;221;p23"/>
          <p:cNvSpPr/>
          <p:nvPr/>
        </p:nvSpPr>
        <p:spPr bwMode="auto">
          <a:xfrm>
            <a:off x="605125" y="828475"/>
            <a:ext cx="3984000" cy="3786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22" name="Google Shape;222;p23"/>
          <p:cNvSpPr txBox="1"/>
          <p:nvPr/>
        </p:nvSpPr>
        <p:spPr bwMode="auto">
          <a:xfrm>
            <a:off x="813875" y="820300"/>
            <a:ext cx="34386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Ecodistrito innovador</a:t>
            </a:r>
            <a:endParaRPr sz="1800" b="1" dirty="0">
              <a:solidFill>
                <a:schemeClr val="dk2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23" name="Google Shape;223;p23"/>
          <p:cNvSpPr txBox="1"/>
          <p:nvPr/>
        </p:nvSpPr>
        <p:spPr bwMode="auto">
          <a:xfrm>
            <a:off x="813875" y="996742"/>
            <a:ext cx="27393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120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un marco de oportunidades</a:t>
            </a:r>
            <a:endParaRPr sz="1200" dirty="0">
              <a:solidFill>
                <a:schemeClr val="dk1"/>
              </a:solidFill>
              <a:latin typeface="Poppins SemiBold"/>
              <a:ea typeface="Poppins SemiBold"/>
              <a:cs typeface="Poppins SemiBold"/>
            </a:endParaRPr>
          </a:p>
          <a:p>
            <a:pPr marL="0" lvl="0" indent="0" algn="l">
              <a:spcBef>
                <a:spcPts val="120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24" name="Google Shape;224;p23"/>
          <p:cNvSpPr txBox="1"/>
          <p:nvPr/>
        </p:nvSpPr>
        <p:spPr bwMode="auto">
          <a:xfrm>
            <a:off x="817975" y="1284842"/>
            <a:ext cx="3530400" cy="5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La eliminación de la infraestructura ferroviaria libera </a:t>
            </a:r>
            <a:r>
              <a:rPr lang="ca" sz="95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40.000 m2</a:t>
            </a:r>
            <a:r>
              <a:rPr lang="ca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 </a:t>
            </a:r>
            <a:r>
              <a:rPr lang="ca" sz="95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de suelo público</a:t>
            </a:r>
            <a:r>
              <a:rPr lang="ca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 a lo largo de </a:t>
            </a:r>
            <a:r>
              <a:rPr lang="ca" sz="95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1,5 kilómetros</a:t>
            </a:r>
            <a:r>
              <a:rPr lang="ca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 de vía, en el centro de la ciudad, transformándolo en un </a:t>
            </a:r>
            <a:r>
              <a:rPr lang="ca" sz="95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ecodistrito innovador</a:t>
            </a:r>
            <a:r>
              <a:rPr lang="ca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.</a:t>
            </a: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1200"/>
              </a:spcBef>
              <a:spcAft>
                <a:spcPts val="0"/>
              </a:spcAft>
              <a:buNone/>
              <a:defRPr/>
            </a:pPr>
            <a:endParaRPr sz="1800" dirty="0">
              <a:solidFill>
                <a:schemeClr val="dk2"/>
              </a:solidFill>
            </a:endParaRPr>
          </a:p>
        </p:txBody>
      </p:sp>
      <p:pic>
        <p:nvPicPr>
          <p:cNvPr id="225" name="Google Shape;225;p23"/>
          <p:cNvPicPr/>
          <p:nvPr/>
        </p:nvPicPr>
        <p:blipFill>
          <a:blip r:embed="rId3">
            <a:alphaModFix/>
          </a:blip>
          <a:srcRect t="13245" b="17438"/>
          <a:stretch/>
        </p:blipFill>
        <p:spPr bwMode="auto">
          <a:xfrm>
            <a:off x="4660300" y="2698689"/>
            <a:ext cx="3910523" cy="1916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/>
          <p:nvPr/>
        </p:nvPicPr>
        <p:blipFill>
          <a:blip r:embed="rId4">
            <a:alphaModFix/>
          </a:blip>
          <a:srcRect t="27846" b="30616"/>
          <a:stretch/>
        </p:blipFill>
        <p:spPr bwMode="auto">
          <a:xfrm>
            <a:off x="605125" y="3445077"/>
            <a:ext cx="3984000" cy="1169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3"/>
          <p:cNvPicPr/>
          <p:nvPr/>
        </p:nvPicPr>
        <p:blipFill>
          <a:blip r:embed="rId5">
            <a:alphaModFix/>
          </a:blip>
          <a:srcRect l="956" t="1730" r="1396" b="2134"/>
          <a:stretch/>
        </p:blipFill>
        <p:spPr bwMode="auto">
          <a:xfrm>
            <a:off x="4660300" y="828475"/>
            <a:ext cx="3910524" cy="2173487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 txBox="1"/>
          <p:nvPr/>
        </p:nvSpPr>
        <p:spPr bwMode="auto">
          <a:xfrm>
            <a:off x="817975" y="2119388"/>
            <a:ext cx="353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Innovati</a:t>
            </a:r>
            <a:r>
              <a:rPr lang="ca-ES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ve</a:t>
            </a:r>
            <a:r>
              <a:rPr lang="ca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 eco-district</a:t>
            </a: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29" name="Google Shape;229;p23"/>
          <p:cNvSpPr txBox="1"/>
          <p:nvPr/>
        </p:nvSpPr>
        <p:spPr bwMode="auto">
          <a:xfrm>
            <a:off x="809525" y="2738360"/>
            <a:ext cx="3530400" cy="5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The removal of the railway infrastructure frees up </a:t>
            </a:r>
            <a:r>
              <a:rPr lang="ca" sz="95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40,000 m2 of public land</a:t>
            </a:r>
            <a:r>
              <a:rPr lang="ca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 along </a:t>
            </a:r>
            <a:r>
              <a:rPr lang="ca" sz="95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1.5 kilometres of track</a:t>
            </a:r>
            <a:r>
              <a:rPr lang="ca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, in the city center, transforming it into an </a:t>
            </a:r>
            <a:r>
              <a:rPr lang="ca" sz="95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innovative eco-district</a:t>
            </a:r>
            <a:endParaRPr sz="2100" b="1" dirty="0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marL="0" lvl="0" indent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1200"/>
              </a:spcBef>
              <a:spcAft>
                <a:spcPts val="0"/>
              </a:spcAft>
              <a:buNone/>
              <a:defRPr/>
            </a:pPr>
            <a:endParaRPr sz="1800" dirty="0">
              <a:solidFill>
                <a:schemeClr val="dk2"/>
              </a:solidFill>
            </a:endParaRPr>
          </a:p>
        </p:txBody>
      </p:sp>
      <p:sp>
        <p:nvSpPr>
          <p:cNvPr id="13" name="Google Shape;223;p23">
            <a:extLst>
              <a:ext uri="{FF2B5EF4-FFF2-40B4-BE49-F238E27FC236}">
                <a16:creationId xmlns:a16="http://schemas.microsoft.com/office/drawing/2014/main" id="{295EA391-AD85-4803-9B55-DA8894C61624}"/>
              </a:ext>
            </a:extLst>
          </p:cNvPr>
          <p:cNvSpPr txBox="1"/>
          <p:nvPr/>
        </p:nvSpPr>
        <p:spPr bwMode="auto">
          <a:xfrm>
            <a:off x="809525" y="2301809"/>
            <a:ext cx="27393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s-ES" sz="120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a </a:t>
            </a:r>
            <a:r>
              <a:rPr lang="es-ES" sz="1200" dirty="0" err="1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brand</a:t>
            </a:r>
            <a:r>
              <a:rPr lang="es-ES" sz="120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 </a:t>
            </a:r>
            <a:r>
              <a:rPr lang="es-ES" sz="1200" dirty="0" err="1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of</a:t>
            </a:r>
            <a:r>
              <a:rPr lang="es-ES" sz="120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 </a:t>
            </a:r>
            <a:r>
              <a:rPr lang="es-ES" sz="1200" dirty="0" err="1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opportunities</a:t>
            </a:r>
            <a:endParaRPr sz="1200" dirty="0">
              <a:solidFill>
                <a:schemeClr val="dk1"/>
              </a:solidFill>
              <a:latin typeface="Poppins SemiBold"/>
              <a:ea typeface="Poppins SemiBold"/>
              <a:cs typeface="Poppins SemiBold"/>
            </a:endParaRPr>
          </a:p>
          <a:p>
            <a:pPr marL="0" lvl="0" indent="0" algn="l">
              <a:spcBef>
                <a:spcPts val="120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34" name="Google Shape;234;p24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pic>
        <p:nvPicPr>
          <p:cNvPr id="236" name="Google Shape;236;p24"/>
          <p:cNvPicPr/>
          <p:nvPr/>
        </p:nvPicPr>
        <p:blipFill>
          <a:blip r:embed="rId3">
            <a:alphaModFix/>
          </a:blip>
          <a:srcRect r="12525" b="921"/>
          <a:stretch/>
        </p:blipFill>
        <p:spPr bwMode="auto">
          <a:xfrm>
            <a:off x="640550" y="944150"/>
            <a:ext cx="5414900" cy="3833726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4"/>
          <p:cNvSpPr txBox="1"/>
          <p:nvPr/>
        </p:nvSpPr>
        <p:spPr bwMode="auto">
          <a:xfrm>
            <a:off x="6436450" y="1850909"/>
            <a:ext cx="2025300" cy="591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0000" tIns="91425" rIns="91425" bIns="91425" anchor="t" anchorCtr="0">
            <a:noAutofit/>
          </a:bodyPr>
          <a:lstStyle/>
          <a:p>
            <a:pPr marL="0" lvl="0" indent="0" algn="l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200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147.000 m</a:t>
            </a:r>
            <a:endParaRPr sz="2000" dirty="0">
              <a:solidFill>
                <a:schemeClr val="dk2"/>
              </a:solidFill>
              <a:latin typeface="Poppins SemiBold"/>
              <a:ea typeface="Poppins SemiBold"/>
              <a:cs typeface="Poppins SemiBold"/>
            </a:endParaRPr>
          </a:p>
        </p:txBody>
      </p:sp>
      <p:sp>
        <p:nvSpPr>
          <p:cNvPr id="238" name="Google Shape;238;p24"/>
          <p:cNvSpPr txBox="1"/>
          <p:nvPr/>
        </p:nvSpPr>
        <p:spPr bwMode="auto">
          <a:xfrm>
            <a:off x="6048675" y="2330938"/>
            <a:ext cx="2751900" cy="12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0000" tIns="91425" rIns="91425" bIns="91425" anchor="t" anchorCtr="0">
            <a:noAutofit/>
          </a:bodyPr>
          <a:lstStyle/>
          <a:p>
            <a:pPr marL="0" lvl="0" indent="0" algn="ctr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</a:rPr>
              <a:t>de nuevo suelo en el medio de la ciutat para el </a:t>
            </a:r>
            <a:r>
              <a:rPr lang="ca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nuevo eco distrito</a:t>
            </a:r>
            <a:endParaRPr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ctr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i="1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</a:rPr>
              <a:t>of new land in the center of the city for the </a:t>
            </a:r>
            <a:r>
              <a:rPr lang="ca" b="1" i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new eco-district</a:t>
            </a:r>
            <a:endParaRPr i="1" dirty="0">
              <a:solidFill>
                <a:schemeClr val="dk1"/>
              </a:solidFill>
              <a:latin typeface="Poppins Medium"/>
              <a:ea typeface="Poppins Medium"/>
              <a:cs typeface="Poppins Medium"/>
            </a:endParaRPr>
          </a:p>
          <a:p>
            <a:pPr marL="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dirty="0">
              <a:solidFill>
                <a:schemeClr val="dk1"/>
              </a:solidFill>
              <a:latin typeface="Poppins Medium"/>
              <a:ea typeface="Poppins Medium"/>
              <a:cs typeface="Poppins Medium"/>
            </a:endParaRPr>
          </a:p>
          <a:p>
            <a:pPr marL="0" marR="38100" lvl="0" indent="0" algn="l">
              <a:lnSpc>
                <a:spcPct val="12857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2100" dirty="0">
              <a:solidFill>
                <a:srgbClr val="1F1F1F"/>
              </a:solidFill>
              <a:highlight>
                <a:srgbClr val="F8F9FA"/>
              </a:highlight>
              <a:latin typeface="Poppins"/>
              <a:ea typeface="Poppins"/>
              <a:cs typeface="Poppins"/>
            </a:endParaRPr>
          </a:p>
          <a:p>
            <a:pPr marL="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dirty="0">
              <a:solidFill>
                <a:schemeClr val="dk1"/>
              </a:solidFill>
              <a:latin typeface="Poppins Medium"/>
              <a:ea typeface="Poppins Medium"/>
              <a:cs typeface="Poppins Medium"/>
            </a:endParaRPr>
          </a:p>
          <a:p>
            <a:pPr marL="0" lvl="0" indent="0" algn="l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dirty="0">
              <a:solidFill>
                <a:schemeClr val="dk1"/>
              </a:solidFill>
              <a:latin typeface="Poppins Medium"/>
              <a:ea typeface="Poppins Medium"/>
              <a:cs typeface="Poppins Medium"/>
            </a:endParaRPr>
          </a:p>
        </p:txBody>
      </p:sp>
      <p:sp>
        <p:nvSpPr>
          <p:cNvPr id="239" name="Google Shape;239;p24"/>
          <p:cNvSpPr txBox="1"/>
          <p:nvPr/>
        </p:nvSpPr>
        <p:spPr bwMode="auto">
          <a:xfrm>
            <a:off x="7755086" y="1978094"/>
            <a:ext cx="628200" cy="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dirty="0">
                <a:solidFill>
                  <a:schemeClr val="dk1"/>
                </a:solidFill>
                <a:latin typeface="Poppins Medium"/>
                <a:ea typeface="Poppins Medium"/>
                <a:cs typeface="Poppins Medium"/>
              </a:rPr>
              <a:t>     2</a:t>
            </a:r>
            <a:endParaRPr sz="1200" dirty="0">
              <a:solidFill>
                <a:schemeClr val="dk1"/>
              </a:solidFill>
              <a:latin typeface="Poppins Medium"/>
              <a:ea typeface="Poppins Medium"/>
              <a:cs typeface="Poppins Medium"/>
            </a:endParaRPr>
          </a:p>
        </p:txBody>
      </p:sp>
      <p:pic>
        <p:nvPicPr>
          <p:cNvPr id="240" name="Google Shape;240;p24"/>
          <p:cNvPicPr/>
          <p:nvPr/>
        </p:nvPicPr>
        <p:blipFill>
          <a:blip r:embed="rId4">
            <a:alphaModFix/>
          </a:blip>
          <a:srcRect l="27267" t="26461" r="26438" b="26769"/>
          <a:stretch/>
        </p:blipFill>
        <p:spPr bwMode="auto">
          <a:xfrm>
            <a:off x="7242202" y="1347724"/>
            <a:ext cx="563973" cy="5697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5" name="Google Shape;245;p25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5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47" name="Google Shape;247;p25"/>
          <p:cNvSpPr/>
          <p:nvPr/>
        </p:nvSpPr>
        <p:spPr bwMode="auto">
          <a:xfrm>
            <a:off x="605125" y="828475"/>
            <a:ext cx="8178900" cy="18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48" name="Google Shape;248;p25"/>
          <p:cNvSpPr txBox="1"/>
          <p:nvPr/>
        </p:nvSpPr>
        <p:spPr bwMode="auto">
          <a:xfrm>
            <a:off x="867215" y="881674"/>
            <a:ext cx="3468565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80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La ciudad inteligente del futuro</a:t>
            </a:r>
            <a:endParaRPr sz="1800" b="1">
              <a:solidFill>
                <a:schemeClr val="dk2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49" name="Google Shape;249;p25"/>
          <p:cNvSpPr txBox="1"/>
          <p:nvPr/>
        </p:nvSpPr>
        <p:spPr bwMode="auto">
          <a:xfrm>
            <a:off x="867140" y="1087164"/>
            <a:ext cx="3704860" cy="278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120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un marco de nuevas oportunidades</a:t>
            </a:r>
            <a:endParaRPr sz="1200" dirty="0">
              <a:solidFill>
                <a:schemeClr val="dk1"/>
              </a:solidFill>
              <a:latin typeface="Poppins SemiBold"/>
              <a:ea typeface="Poppins SemiBold"/>
              <a:cs typeface="Poppins SemiBold"/>
            </a:endParaRPr>
          </a:p>
          <a:p>
            <a:pPr marL="0" lvl="0" indent="0" algn="l">
              <a:spcBef>
                <a:spcPts val="120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pic>
        <p:nvPicPr>
          <p:cNvPr id="250" name="Google Shape;250;p25"/>
          <p:cNvPicPr/>
          <p:nvPr/>
        </p:nvPicPr>
        <p:blipFill>
          <a:blip r:embed="rId3">
            <a:alphaModFix/>
          </a:blip>
          <a:srcRect t="5900" b="25885"/>
          <a:stretch/>
        </p:blipFill>
        <p:spPr bwMode="auto">
          <a:xfrm>
            <a:off x="605125" y="2844625"/>
            <a:ext cx="8178826" cy="2143475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5"/>
          <p:cNvSpPr txBox="1"/>
          <p:nvPr/>
        </p:nvSpPr>
        <p:spPr bwMode="auto">
          <a:xfrm>
            <a:off x="5060570" y="881674"/>
            <a:ext cx="35304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The smart city of the future</a:t>
            </a: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52" name="Google Shape;252;p25"/>
          <p:cNvSpPr txBox="1"/>
          <p:nvPr/>
        </p:nvSpPr>
        <p:spPr bwMode="auto">
          <a:xfrm>
            <a:off x="855740" y="1445625"/>
            <a:ext cx="3480040" cy="12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100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El soterramiento originará una </a:t>
            </a:r>
            <a:r>
              <a:rPr lang="ca" sz="10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nuevo ecodistrito  central</a:t>
            </a:r>
            <a:r>
              <a:rPr lang="ca" sz="100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. Una iniciativa integral y holística que busca garantizar un modelo de desarrollo económico equilibrado e innovador, promoviendo un territorio socialmente cohesionado, inclusivo y resiliente, al tiempo que promueve la sostenibilidad ambiental.</a:t>
            </a:r>
            <a:endParaRPr sz="100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53" name="Google Shape;253;p25"/>
          <p:cNvSpPr txBox="1"/>
          <p:nvPr/>
        </p:nvSpPr>
        <p:spPr bwMode="auto">
          <a:xfrm>
            <a:off x="5040545" y="1603270"/>
            <a:ext cx="3480039" cy="111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100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The railway underground will create a </a:t>
            </a:r>
            <a:r>
              <a:rPr lang="ca" sz="10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new cent</a:t>
            </a:r>
            <a:r>
              <a:rPr lang="ca-ES" sz="10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ral </a:t>
            </a:r>
            <a:r>
              <a:rPr lang="ca-ES" sz="1000" b="1" dirty="0" err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ecodistrict</a:t>
            </a:r>
            <a:r>
              <a:rPr lang="ca" sz="100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. A comprehensive and holistic initiative that seeks to guarantee a balanced and innovative economic development model, promoting a socially cohesive, inclusive and resilient territory, while promoting environmental sustainability.</a:t>
            </a:r>
            <a:endParaRPr sz="100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1" name="Google Shape;249;p25">
            <a:extLst>
              <a:ext uri="{FF2B5EF4-FFF2-40B4-BE49-F238E27FC236}">
                <a16:creationId xmlns:a16="http://schemas.microsoft.com/office/drawing/2014/main" id="{E5707B52-4BE1-4999-8978-15D448539113}"/>
              </a:ext>
            </a:extLst>
          </p:cNvPr>
          <p:cNvSpPr txBox="1"/>
          <p:nvPr/>
        </p:nvSpPr>
        <p:spPr bwMode="auto">
          <a:xfrm>
            <a:off x="5040545" y="1238076"/>
            <a:ext cx="3157800" cy="57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defRPr/>
            </a:pPr>
            <a:r>
              <a:rPr lang="en-US" sz="120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a framework of new opportunities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58" name="Google Shape;258;p26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6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60" name="Google Shape;260;p26"/>
          <p:cNvSpPr/>
          <p:nvPr/>
        </p:nvSpPr>
        <p:spPr bwMode="auto">
          <a:xfrm>
            <a:off x="5405725" y="828475"/>
            <a:ext cx="3254400" cy="3786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61" name="Google Shape;261;p26"/>
          <p:cNvSpPr txBox="1"/>
          <p:nvPr/>
        </p:nvSpPr>
        <p:spPr bwMode="auto">
          <a:xfrm>
            <a:off x="5504735" y="1073563"/>
            <a:ext cx="32544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Desarrollo urbanístico innovador e inteligente</a:t>
            </a:r>
            <a:endParaRPr sz="1800" b="1" dirty="0">
              <a:solidFill>
                <a:schemeClr val="dk2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62" name="Google Shape;262;p26"/>
          <p:cNvSpPr txBox="1"/>
          <p:nvPr/>
        </p:nvSpPr>
        <p:spPr bwMode="auto">
          <a:xfrm>
            <a:off x="5504785" y="1604396"/>
            <a:ext cx="3041699" cy="1021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Un</a:t>
            </a:r>
            <a:r>
              <a:rPr lang="ca" sz="95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 nuevo eje central </a:t>
            </a:r>
            <a:r>
              <a:rPr lang="ca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que actúa como un </a:t>
            </a:r>
            <a:r>
              <a:rPr lang="ca" sz="95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gran conector cívico, verde, residencial y económico</a:t>
            </a:r>
            <a:r>
              <a:rPr lang="ca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, enlazando los espacios existentes y los nuevos a lo largo de su recorrido, aportando las más innovadoras soluciones urbanas.</a:t>
            </a: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1200"/>
              </a:spcBef>
              <a:spcAft>
                <a:spcPts val="0"/>
              </a:spcAft>
              <a:buNone/>
              <a:defRPr/>
            </a:pPr>
            <a:endParaRPr sz="1800" dirty="0">
              <a:solidFill>
                <a:schemeClr val="dk2"/>
              </a:solidFill>
            </a:endParaRPr>
          </a:p>
        </p:txBody>
      </p:sp>
      <p:sp>
        <p:nvSpPr>
          <p:cNvPr id="263" name="Google Shape;263;p26"/>
          <p:cNvSpPr txBox="1"/>
          <p:nvPr/>
        </p:nvSpPr>
        <p:spPr bwMode="auto">
          <a:xfrm>
            <a:off x="5512405" y="2834267"/>
            <a:ext cx="28923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Innovative and smart urban development</a:t>
            </a: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64" name="Google Shape;264;p26"/>
          <p:cNvSpPr txBox="1"/>
          <p:nvPr/>
        </p:nvSpPr>
        <p:spPr bwMode="auto">
          <a:xfrm>
            <a:off x="5544205" y="3342872"/>
            <a:ext cx="2828700" cy="1211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Creation of a </a:t>
            </a:r>
            <a:r>
              <a:rPr lang="ca" sz="95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new central axis</a:t>
            </a:r>
            <a:r>
              <a:rPr lang="ca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 that acts as a </a:t>
            </a:r>
            <a:r>
              <a:rPr lang="ca" sz="95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major civic, green, residential, and economic connector</a:t>
            </a:r>
            <a:r>
              <a:rPr lang="ca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, linking existing and new spaces along its route, providing the most innovative urban solutions.</a:t>
            </a: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1200"/>
              </a:spcBef>
              <a:spcAft>
                <a:spcPts val="0"/>
              </a:spcAft>
              <a:buNone/>
              <a:defRPr/>
            </a:pPr>
            <a:endParaRPr sz="1800" dirty="0">
              <a:solidFill>
                <a:schemeClr val="dk2"/>
              </a:solidFill>
            </a:endParaRPr>
          </a:p>
        </p:txBody>
      </p:sp>
      <p:pic>
        <p:nvPicPr>
          <p:cNvPr id="265" name="Google Shape;265;p26"/>
          <p:cNvPicPr/>
          <p:nvPr/>
        </p:nvPicPr>
        <p:blipFill>
          <a:blip r:embed="rId4">
            <a:alphaModFix/>
          </a:blip>
          <a:srcRect t="12713" b="12542"/>
          <a:stretch/>
        </p:blipFill>
        <p:spPr bwMode="auto">
          <a:xfrm>
            <a:off x="546775" y="828475"/>
            <a:ext cx="4733824" cy="1642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6"/>
          <p:cNvPicPr/>
          <p:nvPr/>
        </p:nvPicPr>
        <p:blipFill>
          <a:blip r:embed="rId5">
            <a:alphaModFix/>
          </a:blip>
          <a:srcRect t="3344"/>
          <a:stretch/>
        </p:blipFill>
        <p:spPr bwMode="auto">
          <a:xfrm>
            <a:off x="546775" y="2543275"/>
            <a:ext cx="4733824" cy="207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Imatge 3">
            <a:extLst>
              <a:ext uri="{FF2B5EF4-FFF2-40B4-BE49-F238E27FC236}">
                <a16:creationId xmlns:a16="http://schemas.microsoft.com/office/drawing/2014/main" id="{CA0A59FD-9494-458A-BA1D-6C16E3F72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480" y="1865649"/>
            <a:ext cx="7365395" cy="3252096"/>
          </a:xfrm>
          <a:prstGeom prst="rect">
            <a:avLst/>
          </a:prstGeom>
        </p:spPr>
      </p:pic>
      <p:pic>
        <p:nvPicPr>
          <p:cNvPr id="271" name="Google Shape;271;p27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7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74" name="Google Shape;274;p27"/>
          <p:cNvSpPr/>
          <p:nvPr/>
        </p:nvSpPr>
        <p:spPr bwMode="auto">
          <a:xfrm>
            <a:off x="605125" y="828475"/>
            <a:ext cx="8178900" cy="1559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75" name="Google Shape;275;p27"/>
          <p:cNvSpPr txBox="1"/>
          <p:nvPr/>
        </p:nvSpPr>
        <p:spPr bwMode="auto">
          <a:xfrm>
            <a:off x="737675" y="843349"/>
            <a:ext cx="44676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Zona de desarrollo económico y social</a:t>
            </a:r>
            <a:endParaRPr sz="1800" b="1" dirty="0">
              <a:solidFill>
                <a:schemeClr val="dk2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76" name="Google Shape;276;p27"/>
          <p:cNvSpPr txBox="1"/>
          <p:nvPr/>
        </p:nvSpPr>
        <p:spPr bwMode="auto">
          <a:xfrm>
            <a:off x="737675" y="1068989"/>
            <a:ext cx="35304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120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Nuevas oportunidades para el negocio</a:t>
            </a:r>
            <a:endParaRPr sz="1200" dirty="0">
              <a:solidFill>
                <a:schemeClr val="dk1"/>
              </a:solidFill>
              <a:latin typeface="Poppins SemiBold"/>
              <a:ea typeface="Poppins SemiBold"/>
              <a:cs typeface="Poppins SemiBold"/>
            </a:endParaRPr>
          </a:p>
          <a:p>
            <a:pPr marL="0" lvl="0" indent="0" algn="l">
              <a:spcBef>
                <a:spcPts val="120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77" name="Google Shape;277;p27"/>
          <p:cNvSpPr txBox="1"/>
          <p:nvPr/>
        </p:nvSpPr>
        <p:spPr bwMode="auto">
          <a:xfrm>
            <a:off x="4784486" y="843349"/>
            <a:ext cx="44676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4" tIns="91424" rIns="91424" bIns="91424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Economic an</a:t>
            </a:r>
            <a:r>
              <a:rPr lang="ca-ES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d</a:t>
            </a:r>
            <a:r>
              <a:rPr lang="ca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 social </a:t>
            </a:r>
            <a:r>
              <a:rPr lang="ca-ES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d</a:t>
            </a:r>
            <a:r>
              <a:rPr lang="ca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evelopment </a:t>
            </a:r>
            <a:r>
              <a:rPr lang="ca-ES" sz="1800" b="1" dirty="0" err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area</a:t>
            </a:r>
            <a:r>
              <a:rPr lang="ca-ES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 </a:t>
            </a:r>
            <a:endParaRPr sz="1200" dirty="0">
              <a:solidFill>
                <a:schemeClr val="dk1"/>
              </a:solidFill>
              <a:latin typeface="Poppins SemiBold"/>
              <a:ea typeface="Poppins SemiBold"/>
              <a:cs typeface="Poppins SemiBold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78" name="Google Shape;278;p27"/>
          <p:cNvSpPr txBox="1"/>
          <p:nvPr/>
        </p:nvSpPr>
        <p:spPr bwMode="auto">
          <a:xfrm>
            <a:off x="726200" y="1407525"/>
            <a:ext cx="3783500" cy="855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100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Se impulsará un nuevo centro neurálgico longitudinal en la ciudad, convirtiéndose en foco de actividad económica y social contando con cerca de </a:t>
            </a:r>
            <a:r>
              <a:rPr lang="ca" sz="10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10.000 m</a:t>
            </a:r>
            <a:r>
              <a:rPr lang="ca" sz="1000" b="1" baseline="3000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2</a:t>
            </a:r>
            <a:r>
              <a:rPr lang="ca" sz="10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 de superficie comercial</a:t>
            </a:r>
            <a:r>
              <a:rPr lang="ca" sz="100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.</a:t>
            </a:r>
            <a:endParaRPr sz="100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79" name="Google Shape;279;p27"/>
          <p:cNvSpPr txBox="1"/>
          <p:nvPr/>
        </p:nvSpPr>
        <p:spPr bwMode="auto">
          <a:xfrm>
            <a:off x="4784486" y="1410851"/>
            <a:ext cx="3662949" cy="693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just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None/>
              <a:defRPr sz="1000">
                <a:solidFill>
                  <a:schemeClr val="dk1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ca" dirty="0"/>
              <a:t>A new longitudinal neuralgic center will be promoted in the city, becoming a hub of economic and social activity with nearly </a:t>
            </a:r>
            <a:r>
              <a:rPr lang="ca" b="1" dirty="0"/>
              <a:t>10,000 m² of commercial space</a:t>
            </a:r>
            <a:r>
              <a:rPr lang="ca" dirty="0"/>
              <a:t>.</a:t>
            </a:r>
            <a:endParaRPr dirty="0"/>
          </a:p>
        </p:txBody>
      </p:sp>
      <p:sp>
        <p:nvSpPr>
          <p:cNvPr id="280" name="Google Shape;280;p27"/>
          <p:cNvSpPr txBox="1"/>
          <p:nvPr/>
        </p:nvSpPr>
        <p:spPr bwMode="auto">
          <a:xfrm>
            <a:off x="4784486" y="1068989"/>
            <a:ext cx="35304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1200" dirty="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</a:rPr>
              <a:t>New Business Opportunities</a:t>
            </a: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85" name="Google Shape;285;p28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28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87" name="Google Shape;287;p28"/>
          <p:cNvSpPr/>
          <p:nvPr/>
        </p:nvSpPr>
        <p:spPr bwMode="auto">
          <a:xfrm>
            <a:off x="5405725" y="828475"/>
            <a:ext cx="3254400" cy="3786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88" name="Google Shape;288;p28"/>
          <p:cNvSpPr txBox="1"/>
          <p:nvPr/>
        </p:nvSpPr>
        <p:spPr bwMode="auto">
          <a:xfrm>
            <a:off x="5614475" y="1023500"/>
            <a:ext cx="28923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80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Soluciones singulares e innovadoras</a:t>
            </a:r>
            <a:endParaRPr sz="1800" b="1">
              <a:solidFill>
                <a:schemeClr val="dk2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89" name="Google Shape;289;p28"/>
          <p:cNvSpPr txBox="1"/>
          <p:nvPr/>
        </p:nvSpPr>
        <p:spPr bwMode="auto">
          <a:xfrm>
            <a:off x="5618575" y="1607750"/>
            <a:ext cx="2828700" cy="1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El proyecto incorpora </a:t>
            </a:r>
            <a:r>
              <a:rPr lang="ca" sz="95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pavimentos permeables</a:t>
            </a:r>
            <a:r>
              <a:rPr lang="ca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, </a:t>
            </a:r>
            <a:r>
              <a:rPr lang="ca" sz="95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depósitos subterráneos </a:t>
            </a:r>
            <a:r>
              <a:rPr lang="ca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y la captación de agua de lluvia desde </a:t>
            </a:r>
            <a:r>
              <a:rPr lang="ca" sz="95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cubiertas</a:t>
            </a:r>
            <a:r>
              <a:rPr lang="ca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 para optimizar su uso en el riego, mejorar la calidad de los acuíferos y sustentar la nueva vegetación.</a:t>
            </a: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1200"/>
              </a:spcBef>
              <a:spcAft>
                <a:spcPts val="0"/>
              </a:spcAft>
              <a:buNone/>
              <a:defRPr/>
            </a:pPr>
            <a:endParaRPr sz="1800" dirty="0">
              <a:solidFill>
                <a:schemeClr val="dk2"/>
              </a:solidFill>
            </a:endParaRPr>
          </a:p>
        </p:txBody>
      </p:sp>
      <p:sp>
        <p:nvSpPr>
          <p:cNvPr id="290" name="Google Shape;290;p28"/>
          <p:cNvSpPr txBox="1"/>
          <p:nvPr/>
        </p:nvSpPr>
        <p:spPr bwMode="auto">
          <a:xfrm>
            <a:off x="5614475" y="2702563"/>
            <a:ext cx="28923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Unique and innovative solutions</a:t>
            </a: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91" name="Google Shape;291;p28"/>
          <p:cNvSpPr txBox="1"/>
          <p:nvPr/>
        </p:nvSpPr>
        <p:spPr bwMode="auto">
          <a:xfrm>
            <a:off x="5618575" y="3404513"/>
            <a:ext cx="2828700" cy="1072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The project includes </a:t>
            </a:r>
            <a:r>
              <a:rPr lang="ca" sz="95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permeable pavements</a:t>
            </a:r>
            <a:r>
              <a:rPr lang="ca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, </a:t>
            </a:r>
            <a:r>
              <a:rPr lang="ca" sz="95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underground tanks</a:t>
            </a:r>
            <a:r>
              <a:rPr lang="ca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, and rainwater collection from </a:t>
            </a:r>
            <a:r>
              <a:rPr lang="ca" sz="95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rooftops</a:t>
            </a:r>
            <a:r>
              <a:rPr lang="ca" sz="95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 to optimize its use for irrigation, improve aquifer quality, and support the new vegetation.</a:t>
            </a: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1200"/>
              </a:spcBef>
              <a:spcAft>
                <a:spcPts val="0"/>
              </a:spcAft>
              <a:buNone/>
              <a:defRPr/>
            </a:pPr>
            <a:endParaRPr sz="1800" dirty="0">
              <a:solidFill>
                <a:schemeClr val="dk2"/>
              </a:solidFill>
            </a:endParaRPr>
          </a:p>
        </p:txBody>
      </p:sp>
      <p:pic>
        <p:nvPicPr>
          <p:cNvPr id="292" name="Google Shape;292;p28"/>
          <p:cNvPicPr/>
          <p:nvPr/>
        </p:nvPicPr>
        <p:blipFill>
          <a:blip r:embed="rId3">
            <a:alphaModFix/>
          </a:blip>
          <a:srcRect b="49005"/>
          <a:stretch/>
        </p:blipFill>
        <p:spPr bwMode="auto">
          <a:xfrm>
            <a:off x="605125" y="2978575"/>
            <a:ext cx="4498652" cy="1636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8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1367175" y="724163"/>
            <a:ext cx="2974544" cy="220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8" name="Google Shape;298;p29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pic>
        <p:nvPicPr>
          <p:cNvPr id="300" name="Google Shape;300;p29"/>
          <p:cNvPicPr/>
          <p:nvPr/>
        </p:nvPicPr>
        <p:blipFill>
          <a:blip r:embed="rId3">
            <a:alphaModFix/>
          </a:blip>
          <a:srcRect t="18051" b="16473"/>
          <a:stretch/>
        </p:blipFill>
        <p:spPr bwMode="auto">
          <a:xfrm>
            <a:off x="673414" y="2362125"/>
            <a:ext cx="7797161" cy="259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/>
          <p:nvPr/>
        </p:nvSpPr>
        <p:spPr bwMode="auto">
          <a:xfrm>
            <a:off x="605125" y="828476"/>
            <a:ext cx="8178900" cy="1402276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02" name="Google Shape;302;p29"/>
          <p:cNvSpPr txBox="1"/>
          <p:nvPr/>
        </p:nvSpPr>
        <p:spPr bwMode="auto">
          <a:xfrm>
            <a:off x="865175" y="891190"/>
            <a:ext cx="39564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Zona de inversión estratégica</a:t>
            </a: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303" name="Google Shape;303;p29"/>
          <p:cNvSpPr txBox="1"/>
          <p:nvPr/>
        </p:nvSpPr>
        <p:spPr bwMode="auto">
          <a:xfrm>
            <a:off x="4957700" y="885221"/>
            <a:ext cx="3530400" cy="442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Strategic investment area</a:t>
            </a: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304" name="Google Shape;304;p29"/>
          <p:cNvSpPr txBox="1"/>
          <p:nvPr/>
        </p:nvSpPr>
        <p:spPr bwMode="auto">
          <a:xfrm>
            <a:off x="853199" y="1129911"/>
            <a:ext cx="3530399" cy="7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100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La zona liberada por el soterramiento de las vías del tren abarca </a:t>
            </a:r>
            <a:r>
              <a:rPr lang="ca" sz="10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7 áreas de oportunidad</a:t>
            </a:r>
            <a:r>
              <a:rPr lang="ca" sz="100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, donde se proyecta una gran avenida continúa pacificada con espacios adyacentes que integrarán viviendas, equipamientos, comercios, oficinas y áreas de ocio.</a:t>
            </a:r>
            <a:endParaRPr sz="100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305" name="Google Shape;305;p29"/>
          <p:cNvSpPr txBox="1"/>
          <p:nvPr/>
        </p:nvSpPr>
        <p:spPr bwMode="auto">
          <a:xfrm>
            <a:off x="4937674" y="1131712"/>
            <a:ext cx="3530399" cy="1016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just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None/>
              <a:defRPr sz="1000">
                <a:solidFill>
                  <a:schemeClr val="dk1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ca" dirty="0"/>
              <a:t>The area freed by the undergrounding of the railway tracks includes </a:t>
            </a:r>
            <a:r>
              <a:rPr lang="ca" b="1" dirty="0"/>
              <a:t>7 opportunity zones</a:t>
            </a:r>
            <a:r>
              <a:rPr lang="ca" dirty="0"/>
              <a:t>, where a large continuous traffic-calmed avenue with adjacent spaces is planned, integrating housing, facilities, retail, offices, and leisure areas.</a:t>
            </a:r>
            <a:endParaRPr dirty="0"/>
          </a:p>
        </p:txBody>
      </p:sp>
      <p:grpSp>
        <p:nvGrpSpPr>
          <p:cNvPr id="306" name="Google Shape;306;p29"/>
          <p:cNvGrpSpPr/>
          <p:nvPr/>
        </p:nvGrpSpPr>
        <p:grpSpPr bwMode="auto">
          <a:xfrm>
            <a:off x="3760875" y="4067950"/>
            <a:ext cx="5106492" cy="993000"/>
            <a:chOff x="3789075" y="4323250"/>
            <a:chExt cx="5106492" cy="993000"/>
          </a:xfrm>
        </p:grpSpPr>
        <p:sp>
          <p:nvSpPr>
            <p:cNvPr id="307" name="Google Shape;307;p29"/>
            <p:cNvSpPr/>
            <p:nvPr/>
          </p:nvSpPr>
          <p:spPr bwMode="auto">
            <a:xfrm>
              <a:off x="5361447" y="4377851"/>
              <a:ext cx="1229400" cy="844799"/>
            </a:xfrm>
            <a:prstGeom prst="rect">
              <a:avLst/>
            </a:prstGeom>
            <a:solidFill>
              <a:srgbClr val="F1C3B7"/>
            </a:solidFill>
            <a:ln>
              <a:noFill/>
            </a:ln>
          </p:spPr>
          <p:txBody>
            <a:bodyPr spcFirstLastPara="1" wrap="square" lIns="60400" tIns="60400" rIns="60400" bIns="60400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90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08" name="Google Shape;308;p29"/>
            <p:cNvSpPr/>
            <p:nvPr/>
          </p:nvSpPr>
          <p:spPr bwMode="auto">
            <a:xfrm>
              <a:off x="5361468" y="4783823"/>
              <a:ext cx="1229400" cy="430800"/>
            </a:xfrm>
            <a:prstGeom prst="rect">
              <a:avLst/>
            </a:prstGeom>
            <a:solidFill>
              <a:srgbClr val="FF9175"/>
            </a:solidFill>
            <a:ln>
              <a:noFill/>
            </a:ln>
          </p:spPr>
          <p:txBody>
            <a:bodyPr spcFirstLastPara="1" wrap="square" lIns="60400" tIns="60400" rIns="60400" bIns="60400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90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09" name="Google Shape;309;p29"/>
            <p:cNvSpPr/>
            <p:nvPr/>
          </p:nvSpPr>
          <p:spPr bwMode="auto">
            <a:xfrm>
              <a:off x="3789075" y="4323250"/>
              <a:ext cx="966600" cy="954000"/>
            </a:xfrm>
            <a:prstGeom prst="ellipse">
              <a:avLst/>
            </a:prstGeom>
            <a:solidFill>
              <a:srgbClr val="A6D8D8"/>
            </a:solidFill>
            <a:ln w="6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400" tIns="60400" rIns="60400" bIns="60400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900">
                <a:latin typeface="Calibri"/>
                <a:ea typeface="Calibri"/>
                <a:cs typeface="Calibri"/>
              </a:endParaRPr>
            </a:p>
          </p:txBody>
        </p:sp>
        <p:pic>
          <p:nvPicPr>
            <p:cNvPr id="310" name="Google Shape;310;p29"/>
            <p:cNvPicPr/>
            <p:nvPr/>
          </p:nvPicPr>
          <p:blipFill>
            <a:blip r:embed="rId4">
              <a:alphaModFix/>
            </a:blip>
            <a:stretch/>
          </p:blipFill>
          <p:spPr bwMode="auto">
            <a:xfrm>
              <a:off x="4044208" y="4541703"/>
              <a:ext cx="432050" cy="4320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1" name="Google Shape;311;p29"/>
            <p:cNvSpPr/>
            <p:nvPr/>
          </p:nvSpPr>
          <p:spPr bwMode="auto">
            <a:xfrm>
              <a:off x="4808505" y="4323250"/>
              <a:ext cx="966600" cy="954000"/>
            </a:xfrm>
            <a:prstGeom prst="ellipse">
              <a:avLst/>
            </a:prstGeom>
            <a:solidFill>
              <a:srgbClr val="F1C3B7"/>
            </a:solidFill>
            <a:ln w="6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400" tIns="60400" rIns="60400" bIns="60400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90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12" name="Google Shape;312;p29"/>
            <p:cNvSpPr txBox="1"/>
            <p:nvPr/>
          </p:nvSpPr>
          <p:spPr bwMode="auto">
            <a:xfrm>
              <a:off x="3813351" y="4962408"/>
              <a:ext cx="918000" cy="31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400" tIns="60400" rIns="60400" bIns="60400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900" b="1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35.500 m</a:t>
              </a:r>
              <a:r>
                <a:rPr lang="ca" sz="900" b="1" baseline="3000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2</a:t>
              </a:r>
              <a:endParaRPr sz="900" b="1" baseline="30000">
                <a:solidFill>
                  <a:srgbClr val="FFFFFF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313" name="Google Shape;313;p29"/>
            <p:cNvSpPr/>
            <p:nvPr/>
          </p:nvSpPr>
          <p:spPr bwMode="auto">
            <a:xfrm>
              <a:off x="6753111" y="4323250"/>
              <a:ext cx="1005900" cy="993000"/>
            </a:xfrm>
            <a:prstGeom prst="ellipse">
              <a:avLst/>
            </a:prstGeom>
            <a:solidFill>
              <a:srgbClr val="EEFFBD"/>
            </a:solidFill>
            <a:ln w="6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400" tIns="60400" rIns="60400" bIns="60400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90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14" name="Google Shape;314;p29"/>
            <p:cNvSpPr txBox="1"/>
            <p:nvPr/>
          </p:nvSpPr>
          <p:spPr bwMode="auto">
            <a:xfrm>
              <a:off x="3813351" y="4355431"/>
              <a:ext cx="918000" cy="31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400" tIns="60400" rIns="60400" bIns="60400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800" b="1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FACILITIES</a:t>
              </a:r>
              <a:endParaRPr sz="800" b="1">
                <a:solidFill>
                  <a:srgbClr val="FFFFFF"/>
                </a:solidFill>
                <a:latin typeface="Poppins"/>
                <a:ea typeface="Poppins"/>
                <a:cs typeface="Poppins"/>
              </a:endParaRPr>
            </a:p>
          </p:txBody>
        </p:sp>
        <p:pic>
          <p:nvPicPr>
            <p:cNvPr id="315" name="Google Shape;315;p29"/>
            <p:cNvPicPr/>
            <p:nvPr/>
          </p:nvPicPr>
          <p:blipFill>
            <a:blip r:embed="rId5">
              <a:alphaModFix/>
            </a:blip>
            <a:stretch/>
          </p:blipFill>
          <p:spPr bwMode="auto">
            <a:xfrm>
              <a:off x="5157230" y="4584639"/>
              <a:ext cx="263058" cy="3462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6" name="Google Shape;316;p29"/>
            <p:cNvSpPr txBox="1"/>
            <p:nvPr/>
          </p:nvSpPr>
          <p:spPr bwMode="auto">
            <a:xfrm>
              <a:off x="4829751" y="4355439"/>
              <a:ext cx="918000" cy="31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400" tIns="60400" rIns="60400" bIns="60400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800" b="1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HOUSING</a:t>
              </a:r>
              <a:endParaRPr sz="800" b="1">
                <a:solidFill>
                  <a:srgbClr val="FFFFFF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317" name="Google Shape;317;p29"/>
            <p:cNvSpPr txBox="1"/>
            <p:nvPr/>
          </p:nvSpPr>
          <p:spPr bwMode="auto">
            <a:xfrm>
              <a:off x="4845961" y="4911168"/>
              <a:ext cx="918000" cy="31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400" tIns="60400" rIns="60400" bIns="60400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900" b="1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66.027 m</a:t>
              </a:r>
              <a:r>
                <a:rPr lang="ca" sz="900" b="1" baseline="3000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2</a:t>
              </a:r>
              <a:r>
                <a:rPr lang="ca" sz="900" b="1">
                  <a:solidFill>
                    <a:schemeClr val="lt1"/>
                  </a:solidFill>
                  <a:latin typeface="Poppins"/>
                  <a:ea typeface="Poppins"/>
                  <a:cs typeface="Poppins"/>
                </a:rPr>
                <a:t>st</a:t>
              </a:r>
              <a:endParaRPr sz="900" b="1" baseline="30000">
                <a:solidFill>
                  <a:srgbClr val="FFFFFF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318" name="Google Shape;318;p29"/>
            <p:cNvSpPr txBox="1"/>
            <p:nvPr/>
          </p:nvSpPr>
          <p:spPr bwMode="auto">
            <a:xfrm>
              <a:off x="5763966" y="4476945"/>
              <a:ext cx="918000" cy="31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400" tIns="60400" rIns="60400" bIns="60400" anchor="t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650" b="1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268 Private Housing </a:t>
              </a:r>
              <a:endParaRPr sz="650" b="1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650" b="1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499 Social Housing</a:t>
              </a:r>
              <a:endParaRPr sz="650" b="1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pic>
          <p:nvPicPr>
            <p:cNvPr id="319" name="Google Shape;319;p29"/>
            <p:cNvPicPr/>
            <p:nvPr/>
          </p:nvPicPr>
          <p:blipFill>
            <a:blip r:embed="rId6">
              <a:alphaModFix/>
            </a:blip>
            <a:stretch/>
          </p:blipFill>
          <p:spPr bwMode="auto">
            <a:xfrm>
              <a:off x="7064719" y="4593653"/>
              <a:ext cx="355269" cy="35526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" name="Google Shape;320;p29"/>
            <p:cNvSpPr txBox="1"/>
            <p:nvPr/>
          </p:nvSpPr>
          <p:spPr bwMode="auto">
            <a:xfrm>
              <a:off x="6797003" y="4368544"/>
              <a:ext cx="918000" cy="31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400" tIns="60400" rIns="60400" bIns="60400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800" b="1">
                  <a:latin typeface="Poppins"/>
                  <a:ea typeface="Poppins"/>
                  <a:cs typeface="Poppins"/>
                </a:rPr>
                <a:t>PARKS</a:t>
              </a:r>
              <a:endParaRPr sz="800" b="1">
                <a:solidFill>
                  <a:srgbClr val="000000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321" name="Google Shape;321;p29"/>
            <p:cNvSpPr txBox="1"/>
            <p:nvPr/>
          </p:nvSpPr>
          <p:spPr bwMode="auto">
            <a:xfrm>
              <a:off x="6797003" y="4908195"/>
              <a:ext cx="918000" cy="31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400" tIns="60400" rIns="60400" bIns="60400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900" b="1">
                  <a:solidFill>
                    <a:srgbClr val="000000"/>
                  </a:solidFill>
                  <a:latin typeface="Poppins"/>
                  <a:ea typeface="Poppins"/>
                  <a:cs typeface="Poppins"/>
                </a:rPr>
                <a:t>30.000 m</a:t>
              </a:r>
              <a:r>
                <a:rPr lang="ca" sz="900" b="1" baseline="30000">
                  <a:solidFill>
                    <a:srgbClr val="000000"/>
                  </a:solidFill>
                  <a:latin typeface="Poppins"/>
                  <a:ea typeface="Poppins"/>
                  <a:cs typeface="Poppins"/>
                </a:rPr>
                <a:t>2</a:t>
              </a:r>
              <a:endParaRPr sz="900" b="1">
                <a:solidFill>
                  <a:srgbClr val="000000"/>
                </a:solidFill>
                <a:latin typeface="Poppins"/>
                <a:ea typeface="Poppins"/>
                <a:cs typeface="Poppins"/>
              </a:endParaRPr>
            </a:p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650" b="1">
                <a:solidFill>
                  <a:srgbClr val="000000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322" name="Google Shape;322;p29"/>
            <p:cNvSpPr txBox="1"/>
            <p:nvPr/>
          </p:nvSpPr>
          <p:spPr bwMode="auto">
            <a:xfrm>
              <a:off x="5763971" y="4377851"/>
              <a:ext cx="918000" cy="18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400" tIns="60400" rIns="60400" bIns="60400" anchor="t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650" b="1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767 Apartments </a:t>
              </a:r>
              <a:endParaRPr sz="650" b="1">
                <a:solidFill>
                  <a:srgbClr val="FFFFFF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323" name="Google Shape;323;p29"/>
            <p:cNvSpPr/>
            <p:nvPr/>
          </p:nvSpPr>
          <p:spPr bwMode="auto">
            <a:xfrm>
              <a:off x="7921200" y="4337462"/>
              <a:ext cx="966600" cy="954000"/>
            </a:xfrm>
            <a:prstGeom prst="ellipse">
              <a:avLst/>
            </a:prstGeom>
            <a:solidFill>
              <a:srgbClr val="F3F3F3"/>
            </a:solidFill>
            <a:ln w="6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400" tIns="60400" rIns="60400" bIns="60400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90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24" name="Google Shape;324;p29"/>
            <p:cNvSpPr txBox="1"/>
            <p:nvPr/>
          </p:nvSpPr>
          <p:spPr bwMode="auto">
            <a:xfrm>
              <a:off x="7945485" y="4379180"/>
              <a:ext cx="918000" cy="31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400" tIns="60400" rIns="60400" bIns="60400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800" b="1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OFFICES</a:t>
              </a:r>
              <a:endParaRPr sz="800" b="1">
                <a:solidFill>
                  <a:schemeClr val="dk1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325" name="Google Shape;325;p29"/>
            <p:cNvSpPr txBox="1"/>
            <p:nvPr/>
          </p:nvSpPr>
          <p:spPr bwMode="auto">
            <a:xfrm>
              <a:off x="7977567" y="4934910"/>
              <a:ext cx="918000" cy="31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400" tIns="60400" rIns="60400" bIns="60400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900" b="1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5.500 m</a:t>
              </a:r>
              <a:r>
                <a:rPr lang="ca" sz="900" b="1" baseline="3000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2</a:t>
              </a:r>
              <a:endParaRPr sz="900" b="1" baseline="30000">
                <a:solidFill>
                  <a:schemeClr val="dk1"/>
                </a:solidFill>
                <a:latin typeface="Poppins"/>
                <a:ea typeface="Poppins"/>
                <a:cs typeface="Poppins"/>
              </a:endParaRPr>
            </a:p>
          </p:txBody>
        </p:sp>
        <p:pic>
          <p:nvPicPr>
            <p:cNvPr id="326" name="Google Shape;326;p29"/>
            <p:cNvPicPr/>
            <p:nvPr/>
          </p:nvPicPr>
          <p:blipFill>
            <a:blip r:embed="rId7">
              <a:alphaModFix/>
            </a:blip>
            <a:stretch/>
          </p:blipFill>
          <p:spPr bwMode="auto">
            <a:xfrm>
              <a:off x="8267657" y="4634456"/>
              <a:ext cx="273648" cy="2736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7" name="Google Shape;327;p29"/>
            <p:cNvSpPr txBox="1"/>
            <p:nvPr/>
          </p:nvSpPr>
          <p:spPr bwMode="auto">
            <a:xfrm>
              <a:off x="5783485" y="4795013"/>
              <a:ext cx="918000" cy="18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400" tIns="60400" rIns="60400" bIns="60400" anchor="t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650" b="1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7.714 m2 commercial </a:t>
              </a:r>
              <a:endParaRPr sz="650" b="1">
                <a:solidFill>
                  <a:srgbClr val="FFFFFF"/>
                </a:solidFill>
                <a:latin typeface="Poppins"/>
                <a:ea typeface="Poppins"/>
                <a:cs typeface="Poppins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32" name="Google Shape;332;p30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0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pic>
        <p:nvPicPr>
          <p:cNvPr id="334" name="Google Shape;334;p30"/>
          <p:cNvPicPr/>
          <p:nvPr/>
        </p:nvPicPr>
        <p:blipFill>
          <a:blip r:embed="rId3">
            <a:alphaModFix amt="50000"/>
          </a:blip>
          <a:srcRect t="18051" b="16473"/>
          <a:stretch/>
        </p:blipFill>
        <p:spPr bwMode="auto">
          <a:xfrm>
            <a:off x="673414" y="2355775"/>
            <a:ext cx="7797161" cy="259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/>
          <p:nvPr/>
        </p:nvSpPr>
        <p:spPr bwMode="auto">
          <a:xfrm>
            <a:off x="1019798" y="3924732"/>
            <a:ext cx="238406" cy="356514"/>
          </a:xfrm>
          <a:custGeom>
            <a:avLst/>
            <a:gdLst/>
            <a:ahLst/>
            <a:cxnLst/>
            <a:rect l="l" t="t" r="r" b="b"/>
            <a:pathLst>
              <a:path w="10016" h="14978" extrusionOk="0">
                <a:moveTo>
                  <a:pt x="0" y="0"/>
                </a:moveTo>
                <a:lnTo>
                  <a:pt x="10016" y="0"/>
                </a:lnTo>
                <a:lnTo>
                  <a:pt x="9735" y="14978"/>
                </a:lnTo>
                <a:lnTo>
                  <a:pt x="187" y="14697"/>
                </a:lnTo>
                <a:close/>
              </a:path>
            </a:pathLst>
          </a:custGeom>
          <a:solidFill>
            <a:srgbClr val="A62D2D">
              <a:alpha val="50000"/>
            </a:srgbClr>
          </a:solidFill>
          <a:ln w="18150" cap="flat" cmpd="sng">
            <a:solidFill>
              <a:srgbClr val="A62D2D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41" name="Google Shape;341;p30"/>
          <p:cNvSpPr/>
          <p:nvPr/>
        </p:nvSpPr>
        <p:spPr bwMode="auto">
          <a:xfrm>
            <a:off x="1253759" y="3929184"/>
            <a:ext cx="394384" cy="360965"/>
          </a:xfrm>
          <a:custGeom>
            <a:avLst/>
            <a:gdLst/>
            <a:ahLst/>
            <a:cxnLst/>
            <a:rect l="l" t="t" r="r" b="b"/>
            <a:pathLst>
              <a:path w="16569" h="15165" extrusionOk="0">
                <a:moveTo>
                  <a:pt x="94" y="0"/>
                </a:moveTo>
                <a:lnTo>
                  <a:pt x="16569" y="94"/>
                </a:lnTo>
                <a:lnTo>
                  <a:pt x="16569" y="1310"/>
                </a:lnTo>
                <a:lnTo>
                  <a:pt x="9455" y="15165"/>
                </a:lnTo>
                <a:lnTo>
                  <a:pt x="0" y="15071"/>
                </a:lnTo>
                <a:close/>
              </a:path>
            </a:pathLst>
          </a:custGeom>
          <a:solidFill>
            <a:srgbClr val="A62D2D">
              <a:alpha val="50000"/>
            </a:srgbClr>
          </a:solidFill>
          <a:ln w="18150" cap="flat" cmpd="sng">
            <a:solidFill>
              <a:srgbClr val="A62D2D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42" name="Google Shape;342;p30"/>
          <p:cNvSpPr/>
          <p:nvPr/>
        </p:nvSpPr>
        <p:spPr bwMode="auto">
          <a:xfrm>
            <a:off x="843750" y="4553104"/>
            <a:ext cx="539222" cy="267373"/>
          </a:xfrm>
          <a:custGeom>
            <a:avLst/>
            <a:gdLst/>
            <a:ahLst/>
            <a:cxnLst/>
            <a:rect l="l" t="t" r="r" b="b"/>
            <a:pathLst>
              <a:path w="22654" h="11233" extrusionOk="0">
                <a:moveTo>
                  <a:pt x="0" y="2153"/>
                </a:moveTo>
                <a:lnTo>
                  <a:pt x="468" y="0"/>
                </a:lnTo>
                <a:lnTo>
                  <a:pt x="22654" y="375"/>
                </a:lnTo>
                <a:lnTo>
                  <a:pt x="19752" y="11233"/>
                </a:lnTo>
                <a:close/>
              </a:path>
            </a:pathLst>
          </a:custGeom>
          <a:solidFill>
            <a:srgbClr val="49868C">
              <a:alpha val="50000"/>
            </a:srgbClr>
          </a:solidFill>
          <a:ln w="18150" cap="flat" cmpd="sng">
            <a:solidFill>
              <a:srgbClr val="49868C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43" name="Google Shape;343;p30"/>
          <p:cNvSpPr/>
          <p:nvPr/>
        </p:nvSpPr>
        <p:spPr bwMode="auto">
          <a:xfrm>
            <a:off x="4354524" y="2620907"/>
            <a:ext cx="865245" cy="921728"/>
          </a:xfrm>
          <a:custGeom>
            <a:avLst/>
            <a:gdLst/>
            <a:ahLst/>
            <a:cxnLst/>
            <a:rect l="l" t="t" r="r" b="b"/>
            <a:pathLst>
              <a:path w="36351" h="38724" extrusionOk="0">
                <a:moveTo>
                  <a:pt x="14615" y="38724"/>
                </a:moveTo>
                <a:lnTo>
                  <a:pt x="36351" y="31729"/>
                </a:lnTo>
                <a:lnTo>
                  <a:pt x="23359" y="1499"/>
                </a:lnTo>
                <a:lnTo>
                  <a:pt x="11492" y="0"/>
                </a:lnTo>
                <a:lnTo>
                  <a:pt x="7245" y="4497"/>
                </a:lnTo>
                <a:lnTo>
                  <a:pt x="4122" y="5496"/>
                </a:lnTo>
                <a:lnTo>
                  <a:pt x="6371" y="13616"/>
                </a:lnTo>
                <a:lnTo>
                  <a:pt x="0" y="14865"/>
                </a:lnTo>
                <a:lnTo>
                  <a:pt x="1749" y="20611"/>
                </a:lnTo>
                <a:lnTo>
                  <a:pt x="8869" y="19112"/>
                </a:lnTo>
                <a:close/>
              </a:path>
            </a:pathLst>
          </a:custGeom>
          <a:solidFill>
            <a:srgbClr val="49868C">
              <a:alpha val="50000"/>
            </a:srgbClr>
          </a:solidFill>
          <a:ln w="18150" cap="flat" cmpd="sng">
            <a:solidFill>
              <a:srgbClr val="49868C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44" name="Google Shape;344;p30"/>
          <p:cNvSpPr/>
          <p:nvPr/>
        </p:nvSpPr>
        <p:spPr bwMode="auto">
          <a:xfrm>
            <a:off x="5565961" y="3244970"/>
            <a:ext cx="801668" cy="704792"/>
          </a:xfrm>
          <a:custGeom>
            <a:avLst/>
            <a:gdLst/>
            <a:ahLst/>
            <a:cxnLst/>
            <a:rect l="l" t="t" r="r" b="b"/>
            <a:pathLst>
              <a:path w="33680" h="29610" extrusionOk="0">
                <a:moveTo>
                  <a:pt x="0" y="12279"/>
                </a:moveTo>
                <a:lnTo>
                  <a:pt x="27576" y="29610"/>
                </a:lnTo>
                <a:lnTo>
                  <a:pt x="33680" y="0"/>
                </a:lnTo>
                <a:close/>
              </a:path>
            </a:pathLst>
          </a:custGeom>
          <a:solidFill>
            <a:srgbClr val="A62D2D">
              <a:alpha val="50000"/>
            </a:srgbClr>
          </a:solidFill>
          <a:ln w="18150" cap="flat" cmpd="sng">
            <a:solidFill>
              <a:srgbClr val="A62D2D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45" name="Google Shape;345;p30"/>
          <p:cNvSpPr/>
          <p:nvPr/>
        </p:nvSpPr>
        <p:spPr bwMode="auto">
          <a:xfrm>
            <a:off x="5849409" y="2513865"/>
            <a:ext cx="1561016" cy="620674"/>
          </a:xfrm>
          <a:custGeom>
            <a:avLst/>
            <a:gdLst/>
            <a:ahLst/>
            <a:cxnLst/>
            <a:rect l="l" t="t" r="r" b="b"/>
            <a:pathLst>
              <a:path w="65582" h="26076" extrusionOk="0">
                <a:moveTo>
                  <a:pt x="0" y="6402"/>
                </a:moveTo>
                <a:lnTo>
                  <a:pt x="6090" y="26076"/>
                </a:lnTo>
                <a:lnTo>
                  <a:pt x="25140" y="19674"/>
                </a:lnTo>
                <a:lnTo>
                  <a:pt x="58712" y="16239"/>
                </a:lnTo>
                <a:lnTo>
                  <a:pt x="65582" y="2029"/>
                </a:lnTo>
                <a:lnTo>
                  <a:pt x="65270" y="312"/>
                </a:lnTo>
                <a:lnTo>
                  <a:pt x="45595" y="312"/>
                </a:lnTo>
                <a:lnTo>
                  <a:pt x="45751" y="12023"/>
                </a:lnTo>
                <a:lnTo>
                  <a:pt x="36383" y="13584"/>
                </a:lnTo>
                <a:lnTo>
                  <a:pt x="35290" y="6558"/>
                </a:lnTo>
                <a:lnTo>
                  <a:pt x="35602" y="156"/>
                </a:lnTo>
                <a:lnTo>
                  <a:pt x="22329" y="0"/>
                </a:lnTo>
                <a:lnTo>
                  <a:pt x="22017" y="6089"/>
                </a:lnTo>
                <a:close/>
              </a:path>
            </a:pathLst>
          </a:custGeom>
          <a:solidFill>
            <a:srgbClr val="A62D2D">
              <a:alpha val="50000"/>
            </a:srgbClr>
          </a:solidFill>
          <a:ln w="18150" cap="flat" cmpd="sng">
            <a:solidFill>
              <a:srgbClr val="A62D2D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46" name="Google Shape;346;p30"/>
          <p:cNvSpPr/>
          <p:nvPr/>
        </p:nvSpPr>
        <p:spPr bwMode="auto">
          <a:xfrm>
            <a:off x="7180029" y="2413513"/>
            <a:ext cx="1025816" cy="706173"/>
          </a:xfrm>
          <a:custGeom>
            <a:avLst/>
            <a:gdLst/>
            <a:ahLst/>
            <a:cxnLst/>
            <a:rect l="l" t="t" r="r" b="b"/>
            <a:pathLst>
              <a:path w="43097" h="29668" extrusionOk="0">
                <a:moveTo>
                  <a:pt x="8276" y="16395"/>
                </a:moveTo>
                <a:lnTo>
                  <a:pt x="0" y="28887"/>
                </a:lnTo>
                <a:lnTo>
                  <a:pt x="26701" y="25920"/>
                </a:lnTo>
                <a:lnTo>
                  <a:pt x="25921" y="28106"/>
                </a:lnTo>
                <a:lnTo>
                  <a:pt x="29044" y="29668"/>
                </a:lnTo>
                <a:lnTo>
                  <a:pt x="31386" y="24671"/>
                </a:lnTo>
                <a:lnTo>
                  <a:pt x="39974" y="27950"/>
                </a:lnTo>
                <a:lnTo>
                  <a:pt x="40755" y="24827"/>
                </a:lnTo>
                <a:lnTo>
                  <a:pt x="43097" y="25452"/>
                </a:lnTo>
                <a:lnTo>
                  <a:pt x="39505" y="0"/>
                </a:lnTo>
                <a:lnTo>
                  <a:pt x="35133" y="0"/>
                </a:lnTo>
                <a:lnTo>
                  <a:pt x="35602" y="5777"/>
                </a:lnTo>
                <a:lnTo>
                  <a:pt x="30917" y="14677"/>
                </a:lnTo>
                <a:lnTo>
                  <a:pt x="22798" y="11086"/>
                </a:lnTo>
                <a:lnTo>
                  <a:pt x="21392" y="15614"/>
                </a:lnTo>
                <a:lnTo>
                  <a:pt x="19831" y="15146"/>
                </a:lnTo>
                <a:lnTo>
                  <a:pt x="19206" y="17800"/>
                </a:lnTo>
                <a:lnTo>
                  <a:pt x="13741" y="18425"/>
                </a:lnTo>
                <a:lnTo>
                  <a:pt x="14990" y="15614"/>
                </a:lnTo>
              </a:path>
            </a:pathLst>
          </a:custGeom>
          <a:solidFill>
            <a:srgbClr val="49868C">
              <a:alpha val="50000"/>
            </a:srgbClr>
          </a:solidFill>
          <a:ln w="18150" cap="flat" cmpd="sng">
            <a:solidFill>
              <a:srgbClr val="49868C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47" name="Google Shape;347;p30"/>
          <p:cNvSpPr/>
          <p:nvPr/>
        </p:nvSpPr>
        <p:spPr bwMode="auto">
          <a:xfrm>
            <a:off x="7685511" y="4064003"/>
            <a:ext cx="260161" cy="263898"/>
          </a:xfrm>
          <a:custGeom>
            <a:avLst/>
            <a:gdLst/>
            <a:ahLst/>
            <a:cxnLst/>
            <a:rect l="l" t="t" r="r" b="b"/>
            <a:pathLst>
              <a:path w="10930" h="11087" extrusionOk="0">
                <a:moveTo>
                  <a:pt x="0" y="5466"/>
                </a:moveTo>
                <a:lnTo>
                  <a:pt x="3904" y="7495"/>
                </a:lnTo>
                <a:lnTo>
                  <a:pt x="4841" y="11087"/>
                </a:lnTo>
                <a:lnTo>
                  <a:pt x="10930" y="9681"/>
                </a:lnTo>
                <a:lnTo>
                  <a:pt x="9525" y="2967"/>
                </a:lnTo>
                <a:lnTo>
                  <a:pt x="3279" y="0"/>
                </a:lnTo>
                <a:close/>
              </a:path>
            </a:pathLst>
          </a:custGeom>
          <a:solidFill>
            <a:srgbClr val="A62D2D">
              <a:alpha val="50000"/>
            </a:srgbClr>
          </a:solidFill>
          <a:ln w="18150" cap="flat" cmpd="sng">
            <a:solidFill>
              <a:srgbClr val="A62D2D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348" name="Google Shape;348;p30"/>
          <p:cNvGrpSpPr/>
          <p:nvPr/>
        </p:nvGrpSpPr>
        <p:grpSpPr bwMode="auto">
          <a:xfrm>
            <a:off x="948421" y="3520062"/>
            <a:ext cx="260158" cy="295637"/>
            <a:chOff x="707325" y="2506586"/>
            <a:chExt cx="472500" cy="536839"/>
          </a:xfrm>
        </p:grpSpPr>
        <p:sp>
          <p:nvSpPr>
            <p:cNvPr id="349" name="Google Shape;349;p30"/>
            <p:cNvSpPr/>
            <p:nvPr/>
          </p:nvSpPr>
          <p:spPr bwMode="auto">
            <a:xfrm>
              <a:off x="707325" y="2570925"/>
              <a:ext cx="472500" cy="472500"/>
            </a:xfrm>
            <a:prstGeom prst="ellipse">
              <a:avLst/>
            </a:prstGeom>
            <a:solidFill>
              <a:schemeClr val="lt2"/>
            </a:solidFill>
            <a:ln w="90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7050" tIns="87050" rIns="87050" bIns="87050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350"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350" name="Google Shape;350;p30"/>
            <p:cNvSpPr txBox="1"/>
            <p:nvPr/>
          </p:nvSpPr>
          <p:spPr bwMode="auto">
            <a:xfrm>
              <a:off x="707351" y="2506586"/>
              <a:ext cx="2733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050" tIns="87050" rIns="87050" bIns="87050" anchor="t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1150" b="1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1</a:t>
              </a:r>
              <a:endParaRPr sz="1150" b="1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</p:grpSp>
      <p:grpSp>
        <p:nvGrpSpPr>
          <p:cNvPr id="351" name="Google Shape;351;p30"/>
          <p:cNvGrpSpPr/>
          <p:nvPr/>
        </p:nvGrpSpPr>
        <p:grpSpPr bwMode="auto">
          <a:xfrm>
            <a:off x="1373182" y="3559588"/>
            <a:ext cx="260159" cy="260206"/>
            <a:chOff x="1215236" y="2314874"/>
            <a:chExt cx="472500" cy="472500"/>
          </a:xfrm>
        </p:grpSpPr>
        <p:sp>
          <p:nvSpPr>
            <p:cNvPr id="352" name="Google Shape;352;p30"/>
            <p:cNvSpPr/>
            <p:nvPr/>
          </p:nvSpPr>
          <p:spPr bwMode="auto">
            <a:xfrm>
              <a:off x="1215236" y="2314874"/>
              <a:ext cx="472500" cy="472500"/>
            </a:xfrm>
            <a:prstGeom prst="ellipse">
              <a:avLst/>
            </a:prstGeom>
            <a:solidFill>
              <a:schemeClr val="lt2"/>
            </a:solidFill>
            <a:ln w="90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7050" tIns="87050" rIns="87050" bIns="87050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350"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353" name="Google Shape;353;p30"/>
            <p:cNvSpPr txBox="1"/>
            <p:nvPr/>
          </p:nvSpPr>
          <p:spPr bwMode="auto">
            <a:xfrm>
              <a:off x="1225486" y="2386167"/>
              <a:ext cx="2733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050" tIns="87050" rIns="87050" bIns="87050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1150" b="1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2</a:t>
              </a:r>
              <a:endParaRPr sz="1150" b="1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</p:grpSp>
      <p:grpSp>
        <p:nvGrpSpPr>
          <p:cNvPr id="354" name="Google Shape;354;p30"/>
          <p:cNvGrpSpPr/>
          <p:nvPr/>
        </p:nvGrpSpPr>
        <p:grpSpPr bwMode="auto">
          <a:xfrm>
            <a:off x="1303339" y="4480031"/>
            <a:ext cx="260158" cy="295637"/>
            <a:chOff x="707325" y="2506586"/>
            <a:chExt cx="472500" cy="536839"/>
          </a:xfrm>
        </p:grpSpPr>
        <p:sp>
          <p:nvSpPr>
            <p:cNvPr id="355" name="Google Shape;355;p30"/>
            <p:cNvSpPr/>
            <p:nvPr/>
          </p:nvSpPr>
          <p:spPr bwMode="auto">
            <a:xfrm>
              <a:off x="707325" y="2570925"/>
              <a:ext cx="472500" cy="472500"/>
            </a:xfrm>
            <a:prstGeom prst="ellipse">
              <a:avLst/>
            </a:prstGeom>
            <a:solidFill>
              <a:schemeClr val="lt2"/>
            </a:solidFill>
            <a:ln w="90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7050" tIns="87050" rIns="87050" bIns="87050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350"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356" name="Google Shape;356;p30"/>
            <p:cNvSpPr txBox="1"/>
            <p:nvPr/>
          </p:nvSpPr>
          <p:spPr bwMode="auto">
            <a:xfrm>
              <a:off x="707351" y="2506586"/>
              <a:ext cx="2733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050" tIns="87050" rIns="87050" bIns="87050" anchor="t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1150" b="1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3</a:t>
              </a:r>
              <a:endParaRPr sz="1150" b="1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</p:grpSp>
      <p:grpSp>
        <p:nvGrpSpPr>
          <p:cNvPr id="357" name="Google Shape;357;p30"/>
          <p:cNvGrpSpPr/>
          <p:nvPr/>
        </p:nvGrpSpPr>
        <p:grpSpPr bwMode="auto">
          <a:xfrm>
            <a:off x="4313747" y="3187321"/>
            <a:ext cx="260158" cy="295637"/>
            <a:chOff x="707325" y="2506586"/>
            <a:chExt cx="472500" cy="536839"/>
          </a:xfrm>
        </p:grpSpPr>
        <p:sp>
          <p:nvSpPr>
            <p:cNvPr id="358" name="Google Shape;358;p30"/>
            <p:cNvSpPr/>
            <p:nvPr/>
          </p:nvSpPr>
          <p:spPr bwMode="auto">
            <a:xfrm>
              <a:off x="707325" y="2570925"/>
              <a:ext cx="472500" cy="472500"/>
            </a:xfrm>
            <a:prstGeom prst="ellipse">
              <a:avLst/>
            </a:prstGeom>
            <a:solidFill>
              <a:schemeClr val="lt2"/>
            </a:solidFill>
            <a:ln w="90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7050" tIns="87050" rIns="87050" bIns="87050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350"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359" name="Google Shape;359;p30"/>
            <p:cNvSpPr txBox="1"/>
            <p:nvPr/>
          </p:nvSpPr>
          <p:spPr bwMode="auto">
            <a:xfrm>
              <a:off x="707351" y="2506586"/>
              <a:ext cx="2733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050" tIns="87050" rIns="87050" bIns="87050" anchor="t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1150" b="1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4</a:t>
              </a:r>
              <a:endParaRPr sz="1150" b="1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</p:grpSp>
      <p:grpSp>
        <p:nvGrpSpPr>
          <p:cNvPr id="360" name="Google Shape;360;p30"/>
          <p:cNvGrpSpPr/>
          <p:nvPr/>
        </p:nvGrpSpPr>
        <p:grpSpPr bwMode="auto">
          <a:xfrm>
            <a:off x="5666861" y="3768373"/>
            <a:ext cx="260158" cy="295637"/>
            <a:chOff x="707325" y="2506586"/>
            <a:chExt cx="472500" cy="536839"/>
          </a:xfrm>
        </p:grpSpPr>
        <p:sp>
          <p:nvSpPr>
            <p:cNvPr id="361" name="Google Shape;361;p30"/>
            <p:cNvSpPr/>
            <p:nvPr/>
          </p:nvSpPr>
          <p:spPr bwMode="auto">
            <a:xfrm>
              <a:off x="707325" y="2570925"/>
              <a:ext cx="472500" cy="472500"/>
            </a:xfrm>
            <a:prstGeom prst="ellipse">
              <a:avLst/>
            </a:prstGeom>
            <a:solidFill>
              <a:schemeClr val="lt2"/>
            </a:solidFill>
            <a:ln w="90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7050" tIns="87050" rIns="87050" bIns="87050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350"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362" name="Google Shape;362;p30"/>
            <p:cNvSpPr txBox="1"/>
            <p:nvPr/>
          </p:nvSpPr>
          <p:spPr bwMode="auto">
            <a:xfrm>
              <a:off x="707351" y="2506586"/>
              <a:ext cx="2733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050" tIns="87050" rIns="87050" bIns="87050" anchor="t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1150" b="1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5</a:t>
              </a:r>
              <a:endParaRPr sz="1150" b="1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</p:grpSp>
      <p:grpSp>
        <p:nvGrpSpPr>
          <p:cNvPr id="363" name="Google Shape;363;p30"/>
          <p:cNvGrpSpPr/>
          <p:nvPr/>
        </p:nvGrpSpPr>
        <p:grpSpPr bwMode="auto">
          <a:xfrm>
            <a:off x="6713818" y="2993685"/>
            <a:ext cx="260159" cy="295637"/>
            <a:chOff x="707325" y="2506586"/>
            <a:chExt cx="472500" cy="536839"/>
          </a:xfrm>
        </p:grpSpPr>
        <p:sp>
          <p:nvSpPr>
            <p:cNvPr id="364" name="Google Shape;364;p30"/>
            <p:cNvSpPr/>
            <p:nvPr/>
          </p:nvSpPr>
          <p:spPr bwMode="auto">
            <a:xfrm>
              <a:off x="707325" y="2570925"/>
              <a:ext cx="472500" cy="472500"/>
            </a:xfrm>
            <a:prstGeom prst="ellipse">
              <a:avLst/>
            </a:prstGeom>
            <a:solidFill>
              <a:schemeClr val="lt2"/>
            </a:solidFill>
            <a:ln w="90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7050" tIns="87050" rIns="87050" bIns="87050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350"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365" name="Google Shape;365;p30"/>
            <p:cNvSpPr txBox="1"/>
            <p:nvPr/>
          </p:nvSpPr>
          <p:spPr bwMode="auto">
            <a:xfrm>
              <a:off x="707351" y="2506586"/>
              <a:ext cx="2733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050" tIns="87050" rIns="87050" bIns="87050" anchor="t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1150" b="1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6</a:t>
              </a:r>
              <a:endParaRPr sz="1150" b="1" dirty="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</p:grpSp>
      <p:grpSp>
        <p:nvGrpSpPr>
          <p:cNvPr id="366" name="Google Shape;366;p30"/>
          <p:cNvGrpSpPr/>
          <p:nvPr/>
        </p:nvGrpSpPr>
        <p:grpSpPr bwMode="auto">
          <a:xfrm>
            <a:off x="8040082" y="3134550"/>
            <a:ext cx="260159" cy="295637"/>
            <a:chOff x="707325" y="2506586"/>
            <a:chExt cx="472500" cy="536839"/>
          </a:xfrm>
        </p:grpSpPr>
        <p:sp>
          <p:nvSpPr>
            <p:cNvPr id="367" name="Google Shape;367;p30"/>
            <p:cNvSpPr/>
            <p:nvPr/>
          </p:nvSpPr>
          <p:spPr bwMode="auto">
            <a:xfrm>
              <a:off x="707325" y="2570925"/>
              <a:ext cx="472500" cy="472500"/>
            </a:xfrm>
            <a:prstGeom prst="ellipse">
              <a:avLst/>
            </a:prstGeom>
            <a:solidFill>
              <a:schemeClr val="lt2"/>
            </a:solidFill>
            <a:ln w="907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7050" tIns="87050" rIns="87050" bIns="87050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350"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368" name="Google Shape;368;p30"/>
            <p:cNvSpPr txBox="1"/>
            <p:nvPr/>
          </p:nvSpPr>
          <p:spPr bwMode="auto">
            <a:xfrm>
              <a:off x="707351" y="2506586"/>
              <a:ext cx="2733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050" tIns="87050" rIns="87050" bIns="87050" anchor="t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1150" b="1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7</a:t>
              </a:r>
              <a:endParaRPr sz="1150" b="1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</p:grpSp>
      <p:sp>
        <p:nvSpPr>
          <p:cNvPr id="369" name="Google Shape;369;p30"/>
          <p:cNvSpPr/>
          <p:nvPr/>
        </p:nvSpPr>
        <p:spPr bwMode="auto">
          <a:xfrm>
            <a:off x="6442550" y="4491612"/>
            <a:ext cx="250400" cy="147309"/>
          </a:xfrm>
          <a:custGeom>
            <a:avLst/>
            <a:gdLst/>
            <a:ahLst/>
            <a:cxnLst/>
            <a:rect l="l" t="t" r="r" b="b"/>
            <a:pathLst>
              <a:path w="10016" h="14978" extrusionOk="0">
                <a:moveTo>
                  <a:pt x="0" y="0"/>
                </a:moveTo>
                <a:lnTo>
                  <a:pt x="10016" y="0"/>
                </a:lnTo>
                <a:lnTo>
                  <a:pt x="9735" y="14978"/>
                </a:lnTo>
                <a:lnTo>
                  <a:pt x="187" y="14697"/>
                </a:lnTo>
                <a:close/>
              </a:path>
            </a:pathLst>
          </a:custGeom>
          <a:solidFill>
            <a:srgbClr val="A62D2D">
              <a:alpha val="50000"/>
            </a:srgbClr>
          </a:solidFill>
          <a:ln w="19050" cap="flat" cmpd="sng">
            <a:solidFill>
              <a:srgbClr val="A62D2D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70" name="Google Shape;370;p30"/>
          <p:cNvSpPr/>
          <p:nvPr/>
        </p:nvSpPr>
        <p:spPr bwMode="auto">
          <a:xfrm>
            <a:off x="6442550" y="4706962"/>
            <a:ext cx="250400" cy="147309"/>
          </a:xfrm>
          <a:custGeom>
            <a:avLst/>
            <a:gdLst/>
            <a:ahLst/>
            <a:cxnLst/>
            <a:rect l="l" t="t" r="r" b="b"/>
            <a:pathLst>
              <a:path w="10016" h="14978" extrusionOk="0">
                <a:moveTo>
                  <a:pt x="0" y="0"/>
                </a:moveTo>
                <a:lnTo>
                  <a:pt x="10016" y="0"/>
                </a:lnTo>
                <a:lnTo>
                  <a:pt x="9735" y="14978"/>
                </a:lnTo>
                <a:lnTo>
                  <a:pt x="187" y="14697"/>
                </a:lnTo>
                <a:close/>
              </a:path>
            </a:pathLst>
          </a:custGeom>
          <a:solidFill>
            <a:srgbClr val="49868C">
              <a:alpha val="50000"/>
            </a:srgbClr>
          </a:solidFill>
          <a:ln w="19050" cap="flat" cmpd="sng">
            <a:solidFill>
              <a:srgbClr val="49868C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71" name="Google Shape;371;p30"/>
          <p:cNvSpPr txBox="1"/>
          <p:nvPr/>
        </p:nvSpPr>
        <p:spPr bwMode="auto">
          <a:xfrm>
            <a:off x="6692950" y="4613295"/>
            <a:ext cx="2091000" cy="1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dirty="0">
                <a:solidFill>
                  <a:schemeClr val="dk2"/>
                </a:solidFill>
                <a:latin typeface="Poppins"/>
                <a:ea typeface="Poppins"/>
                <a:cs typeface="Poppins"/>
              </a:rPr>
              <a:t>PRIVATE SECTOR</a:t>
            </a:r>
            <a:endParaRPr sz="1200" dirty="0">
              <a:solidFill>
                <a:schemeClr val="dk2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372" name="Google Shape;372;p30"/>
          <p:cNvSpPr txBox="1"/>
          <p:nvPr/>
        </p:nvSpPr>
        <p:spPr bwMode="auto">
          <a:xfrm>
            <a:off x="6692950" y="4378841"/>
            <a:ext cx="2091000" cy="1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>
                <a:solidFill>
                  <a:schemeClr val="dk2"/>
                </a:solidFill>
                <a:latin typeface="Poppins"/>
                <a:ea typeface="Poppins"/>
                <a:cs typeface="Poppins"/>
              </a:rPr>
              <a:t>PUBLIC SECTOR</a:t>
            </a:r>
            <a:endParaRPr sz="1200">
              <a:solidFill>
                <a:schemeClr val="dk2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47" name="Google Shape;301;p29">
            <a:extLst>
              <a:ext uri="{FF2B5EF4-FFF2-40B4-BE49-F238E27FC236}">
                <a16:creationId xmlns:a16="http://schemas.microsoft.com/office/drawing/2014/main" id="{CF9FEE0B-8EA9-4A6B-A5E4-B8C4BC2506B5}"/>
              </a:ext>
            </a:extLst>
          </p:cNvPr>
          <p:cNvSpPr/>
          <p:nvPr/>
        </p:nvSpPr>
        <p:spPr bwMode="auto">
          <a:xfrm>
            <a:off x="605125" y="828476"/>
            <a:ext cx="8178900" cy="1402276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8" name="Google Shape;302;p29">
            <a:extLst>
              <a:ext uri="{FF2B5EF4-FFF2-40B4-BE49-F238E27FC236}">
                <a16:creationId xmlns:a16="http://schemas.microsoft.com/office/drawing/2014/main" id="{3F2E062D-0DD5-4B4E-9B86-12789DEE4B2E}"/>
              </a:ext>
            </a:extLst>
          </p:cNvPr>
          <p:cNvSpPr txBox="1"/>
          <p:nvPr/>
        </p:nvSpPr>
        <p:spPr bwMode="auto">
          <a:xfrm>
            <a:off x="865175" y="891190"/>
            <a:ext cx="39564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Zona de inversión estratégica</a:t>
            </a: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49" name="Google Shape;303;p29">
            <a:extLst>
              <a:ext uri="{FF2B5EF4-FFF2-40B4-BE49-F238E27FC236}">
                <a16:creationId xmlns:a16="http://schemas.microsoft.com/office/drawing/2014/main" id="{F124C1A3-5F17-42B3-9E44-1B6E17D840FE}"/>
              </a:ext>
            </a:extLst>
          </p:cNvPr>
          <p:cNvSpPr txBox="1"/>
          <p:nvPr/>
        </p:nvSpPr>
        <p:spPr bwMode="auto">
          <a:xfrm>
            <a:off x="4957700" y="885221"/>
            <a:ext cx="3530400" cy="442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8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Strategic investment area</a:t>
            </a: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95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50" name="Google Shape;304;p29">
            <a:extLst>
              <a:ext uri="{FF2B5EF4-FFF2-40B4-BE49-F238E27FC236}">
                <a16:creationId xmlns:a16="http://schemas.microsoft.com/office/drawing/2014/main" id="{AB1848E3-3784-4FBC-B147-60BBB9E03458}"/>
              </a:ext>
            </a:extLst>
          </p:cNvPr>
          <p:cNvSpPr txBox="1"/>
          <p:nvPr/>
        </p:nvSpPr>
        <p:spPr bwMode="auto">
          <a:xfrm>
            <a:off x="853199" y="1129911"/>
            <a:ext cx="3530399" cy="7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100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La zona liberada por el soterramiento de las vías del tren abarca </a:t>
            </a:r>
            <a:r>
              <a:rPr lang="ca" sz="10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7 áreas de oportunidad</a:t>
            </a:r>
            <a:r>
              <a:rPr lang="ca" sz="1000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, donde se proyecta una gran avenida continúa pacificada con espacios adyacentes que integrarán viviendas, equipamientos, comercios, oficinas y áreas de ocio.</a:t>
            </a:r>
            <a:endParaRPr sz="1000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51" name="Google Shape;305;p29">
            <a:extLst>
              <a:ext uri="{FF2B5EF4-FFF2-40B4-BE49-F238E27FC236}">
                <a16:creationId xmlns:a16="http://schemas.microsoft.com/office/drawing/2014/main" id="{1269D73C-46FE-4719-914F-3147767ECB03}"/>
              </a:ext>
            </a:extLst>
          </p:cNvPr>
          <p:cNvSpPr txBox="1"/>
          <p:nvPr/>
        </p:nvSpPr>
        <p:spPr bwMode="auto">
          <a:xfrm>
            <a:off x="4937674" y="1131712"/>
            <a:ext cx="3530399" cy="1016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just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None/>
              <a:defRPr sz="1000">
                <a:solidFill>
                  <a:schemeClr val="dk1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ca" dirty="0"/>
              <a:t>The area freed by the undergrounding of the railway tracks includes </a:t>
            </a:r>
            <a:r>
              <a:rPr lang="ca" b="1" dirty="0"/>
              <a:t>7 opportunity zones</a:t>
            </a:r>
            <a:r>
              <a:rPr lang="ca" dirty="0"/>
              <a:t>, where a large continuous traffic-calmed avenue with adjacent spaces is planned, integrating housing, facilities, retail, offices, and leisure areas.</a:t>
            </a: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77" name="Google Shape;377;p3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1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pic>
        <p:nvPicPr>
          <p:cNvPr id="379" name="Google Shape;379;p31" title="complex render.jpg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864337" y="724175"/>
            <a:ext cx="3151350" cy="2228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31" title="Render Estació.jpg"/>
          <p:cNvPicPr/>
          <p:nvPr/>
        </p:nvPicPr>
        <p:blipFill>
          <a:blip r:embed="rId4">
            <a:alphaModFix/>
          </a:blip>
          <a:srcRect l="8223" t="14682" r="13980" b="1941"/>
          <a:stretch/>
        </p:blipFill>
        <p:spPr bwMode="auto">
          <a:xfrm>
            <a:off x="5030300" y="3033000"/>
            <a:ext cx="3151351" cy="1893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31" title="3 Render 2.jpg"/>
          <p:cNvPicPr/>
          <p:nvPr/>
        </p:nvPicPr>
        <p:blipFill rotWithShape="1">
          <a:blip r:embed="rId5">
            <a:alphaModFix/>
          </a:blip>
          <a:srcRect t="4277" r="21079"/>
          <a:stretch/>
        </p:blipFill>
        <p:spPr bwMode="auto">
          <a:xfrm>
            <a:off x="4092665" y="724175"/>
            <a:ext cx="4088986" cy="2228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31"/>
          <p:cNvPicPr/>
          <p:nvPr/>
        </p:nvPicPr>
        <p:blipFill>
          <a:blip r:embed="rId6">
            <a:alphaModFix/>
          </a:blip>
          <a:stretch/>
        </p:blipFill>
        <p:spPr bwMode="auto">
          <a:xfrm>
            <a:off x="864325" y="3033000"/>
            <a:ext cx="4081173" cy="1890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87" name="Google Shape;387;p32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32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390" name="Google Shape;390;p32"/>
          <p:cNvSpPr txBox="1"/>
          <p:nvPr/>
        </p:nvSpPr>
        <p:spPr bwMode="auto">
          <a:xfrm>
            <a:off x="843295" y="828475"/>
            <a:ext cx="4276500" cy="3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1500" b="1">
                <a:solidFill>
                  <a:schemeClr val="lt1"/>
                </a:solidFill>
                <a:latin typeface="Poppins"/>
                <a:ea typeface="Poppins"/>
                <a:cs typeface="Poppins"/>
              </a:rPr>
              <a:t>Soterrament - Sector estació</a:t>
            </a:r>
            <a:endParaRPr sz="1500" b="1">
              <a:solidFill>
                <a:schemeClr val="lt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500" b="1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392" name="Google Shape;392;p32"/>
          <p:cNvSpPr txBox="1"/>
          <p:nvPr/>
        </p:nvSpPr>
        <p:spPr bwMode="auto">
          <a:xfrm>
            <a:off x="886534" y="3324416"/>
            <a:ext cx="2097000" cy="2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65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Imatge: Google earth</a:t>
            </a:r>
            <a:endParaRPr sz="65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393" name="Google Shape;393;p32"/>
          <p:cNvSpPr/>
          <p:nvPr/>
        </p:nvSpPr>
        <p:spPr bwMode="auto">
          <a:xfrm>
            <a:off x="732508" y="828479"/>
            <a:ext cx="7621626" cy="352500"/>
          </a:xfrm>
          <a:prstGeom prst="rect">
            <a:avLst/>
          </a:prstGeom>
          <a:solidFill>
            <a:srgbClr val="B81E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5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pic>
        <p:nvPicPr>
          <p:cNvPr id="395" name="Google Shape;395;p32"/>
          <p:cNvPicPr/>
          <p:nvPr/>
        </p:nvPicPr>
        <p:blipFill rotWithShape="1">
          <a:blip r:embed="rId3">
            <a:alphaModFix/>
          </a:blip>
          <a:srcRect l="12999" t="10921" r="39449"/>
          <a:stretch/>
        </p:blipFill>
        <p:spPr bwMode="auto">
          <a:xfrm>
            <a:off x="732515" y="1180976"/>
            <a:ext cx="2251019" cy="1928625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2"/>
          <p:cNvSpPr/>
          <p:nvPr/>
        </p:nvSpPr>
        <p:spPr bwMode="auto">
          <a:xfrm>
            <a:off x="1365049" y="1948257"/>
            <a:ext cx="985950" cy="381000"/>
          </a:xfrm>
          <a:custGeom>
            <a:avLst/>
            <a:gdLst/>
            <a:ahLst/>
            <a:cxnLst/>
            <a:rect l="l" t="t" r="r" b="b"/>
            <a:pathLst>
              <a:path w="39438" h="15240" extrusionOk="0">
                <a:moveTo>
                  <a:pt x="0" y="10703"/>
                </a:moveTo>
                <a:lnTo>
                  <a:pt x="28677" y="15240"/>
                </a:lnTo>
                <a:lnTo>
                  <a:pt x="38275" y="6341"/>
                </a:lnTo>
                <a:lnTo>
                  <a:pt x="39438" y="3200"/>
                </a:lnTo>
                <a:lnTo>
                  <a:pt x="7911" y="0"/>
                </a:lnTo>
                <a:close/>
              </a:path>
            </a:pathLst>
          </a:custGeom>
          <a:solidFill>
            <a:srgbClr val="B81E61">
              <a:alpha val="50000"/>
            </a:srgbClr>
          </a:solidFill>
          <a:ln w="38100" cap="flat" cmpd="sng">
            <a:solidFill>
              <a:srgbClr val="B81E61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400" name="Google Shape;400;p32"/>
          <p:cNvPicPr/>
          <p:nvPr/>
        </p:nvPicPr>
        <p:blipFill rotWithShape="1">
          <a:blip r:embed="rId4">
            <a:alphaModFix/>
          </a:blip>
          <a:srcRect l="14347" t="11273" r="11890" b="14499"/>
          <a:stretch/>
        </p:blipFill>
        <p:spPr bwMode="auto">
          <a:xfrm>
            <a:off x="732393" y="2898475"/>
            <a:ext cx="2251019" cy="1716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440;p34">
            <a:extLst>
              <a:ext uri="{FF2B5EF4-FFF2-40B4-BE49-F238E27FC236}">
                <a16:creationId xmlns:a16="http://schemas.microsoft.com/office/drawing/2014/main" id="{104F9BA6-E42D-4E37-A0E9-5D9EBCE0FBC0}"/>
              </a:ext>
            </a:extLst>
          </p:cNvPr>
          <p:cNvPicPr/>
          <p:nvPr/>
        </p:nvPicPr>
        <p:blipFill rotWithShape="1">
          <a:blip r:embed="rId3">
            <a:alphaModFix/>
          </a:blip>
          <a:srcRect t="20716" r="46876"/>
          <a:stretch/>
        </p:blipFill>
        <p:spPr bwMode="auto">
          <a:xfrm>
            <a:off x="3047649" y="1181874"/>
            <a:ext cx="2514763" cy="171659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442;p34">
            <a:extLst>
              <a:ext uri="{FF2B5EF4-FFF2-40B4-BE49-F238E27FC236}">
                <a16:creationId xmlns:a16="http://schemas.microsoft.com/office/drawing/2014/main" id="{9123BAB2-F4BF-4141-8223-5849B874E43F}"/>
              </a:ext>
            </a:extLst>
          </p:cNvPr>
          <p:cNvSpPr/>
          <p:nvPr/>
        </p:nvSpPr>
        <p:spPr bwMode="auto">
          <a:xfrm>
            <a:off x="3896374" y="2289025"/>
            <a:ext cx="843925" cy="365200"/>
          </a:xfrm>
          <a:custGeom>
            <a:avLst/>
            <a:gdLst/>
            <a:ahLst/>
            <a:cxnLst/>
            <a:rect l="l" t="t" r="r" b="b"/>
            <a:pathLst>
              <a:path w="33757" h="14608" extrusionOk="0">
                <a:moveTo>
                  <a:pt x="21517" y="14608"/>
                </a:moveTo>
                <a:lnTo>
                  <a:pt x="0" y="0"/>
                </a:lnTo>
                <a:lnTo>
                  <a:pt x="33757" y="2369"/>
                </a:lnTo>
                <a:close/>
              </a:path>
            </a:pathLst>
          </a:custGeom>
          <a:solidFill>
            <a:srgbClr val="B81E61">
              <a:alpha val="50000"/>
            </a:srgbClr>
          </a:solidFill>
          <a:ln w="28575" cap="flat" cmpd="sng">
            <a:solidFill>
              <a:srgbClr val="B81E61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30" name="Google Shape;443;p34">
            <a:extLst>
              <a:ext uri="{FF2B5EF4-FFF2-40B4-BE49-F238E27FC236}">
                <a16:creationId xmlns:a16="http://schemas.microsoft.com/office/drawing/2014/main" id="{8EB10086-53D8-43AA-8A0D-BEB6911B1F41}"/>
              </a:ext>
            </a:extLst>
          </p:cNvPr>
          <p:cNvPicPr/>
          <p:nvPr/>
        </p:nvPicPr>
        <p:blipFill rotWithShape="1">
          <a:blip r:embed="rId5">
            <a:alphaModFix/>
          </a:blip>
          <a:srcRect t="5222" r="46876" b="45598"/>
          <a:stretch/>
        </p:blipFill>
        <p:spPr bwMode="auto">
          <a:xfrm>
            <a:off x="3047649" y="2898475"/>
            <a:ext cx="2514763" cy="17726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" name="Google Shape;444;p34">
            <a:extLst>
              <a:ext uri="{FF2B5EF4-FFF2-40B4-BE49-F238E27FC236}">
                <a16:creationId xmlns:a16="http://schemas.microsoft.com/office/drawing/2014/main" id="{F4A98A9F-2C63-4EC2-AA84-A6C748AE296C}"/>
              </a:ext>
            </a:extLst>
          </p:cNvPr>
          <p:cNvGrpSpPr/>
          <p:nvPr/>
        </p:nvGrpSpPr>
        <p:grpSpPr bwMode="auto">
          <a:xfrm>
            <a:off x="3108421" y="3832039"/>
            <a:ext cx="796134" cy="1078423"/>
            <a:chOff x="8717724" y="3095071"/>
            <a:chExt cx="985800" cy="1335340"/>
          </a:xfrm>
        </p:grpSpPr>
        <p:sp>
          <p:nvSpPr>
            <p:cNvPr id="35" name="Google Shape;445;p34">
              <a:extLst>
                <a:ext uri="{FF2B5EF4-FFF2-40B4-BE49-F238E27FC236}">
                  <a16:creationId xmlns:a16="http://schemas.microsoft.com/office/drawing/2014/main" id="{BBB1D891-1C3B-4B89-B451-868419A61561}"/>
                </a:ext>
              </a:extLst>
            </p:cNvPr>
            <p:cNvSpPr/>
            <p:nvPr/>
          </p:nvSpPr>
          <p:spPr bwMode="auto">
            <a:xfrm>
              <a:off x="8717724" y="3095071"/>
              <a:ext cx="985800" cy="973200"/>
            </a:xfrm>
            <a:prstGeom prst="ellipse">
              <a:avLst/>
            </a:prstGeom>
            <a:solidFill>
              <a:srgbClr val="F3F3F3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05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6" name="Google Shape;446;p34">
              <a:extLst>
                <a:ext uri="{FF2B5EF4-FFF2-40B4-BE49-F238E27FC236}">
                  <a16:creationId xmlns:a16="http://schemas.microsoft.com/office/drawing/2014/main" id="{BBBB305E-23F5-4867-93CA-71F4A4356AB6}"/>
                </a:ext>
              </a:extLst>
            </p:cNvPr>
            <p:cNvSpPr txBox="1"/>
            <p:nvPr/>
          </p:nvSpPr>
          <p:spPr bwMode="auto">
            <a:xfrm>
              <a:off x="8742492" y="3137872"/>
              <a:ext cx="936300" cy="3212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900" b="1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OFFICES</a:t>
              </a:r>
              <a:endParaRPr sz="900" b="1" dirty="0">
                <a:solidFill>
                  <a:schemeClr val="dk1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37" name="Google Shape;447;p34">
              <a:extLst>
                <a:ext uri="{FF2B5EF4-FFF2-40B4-BE49-F238E27FC236}">
                  <a16:creationId xmlns:a16="http://schemas.microsoft.com/office/drawing/2014/main" id="{86EEA5F5-7208-438E-AC3C-F84819CE701D}"/>
                </a:ext>
              </a:extLst>
            </p:cNvPr>
            <p:cNvSpPr txBox="1"/>
            <p:nvPr/>
          </p:nvSpPr>
          <p:spPr bwMode="auto">
            <a:xfrm>
              <a:off x="8742490" y="4109110"/>
              <a:ext cx="936300" cy="3213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800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5.500 m</a:t>
              </a:r>
              <a:r>
                <a:rPr lang="ca" sz="800" baseline="30000" dirty="0">
                  <a:solidFill>
                    <a:schemeClr val="dk1"/>
                  </a:solidFill>
                  <a:latin typeface="Poppins"/>
                  <a:ea typeface="Poppins"/>
                  <a:cs typeface="Poppins"/>
                </a:rPr>
                <a:t>2</a:t>
              </a:r>
              <a:endParaRPr sz="800" baseline="30000" dirty="0">
                <a:solidFill>
                  <a:schemeClr val="dk1"/>
                </a:solidFill>
                <a:latin typeface="Poppins"/>
                <a:ea typeface="Poppins"/>
                <a:cs typeface="Poppins"/>
              </a:endParaRPr>
            </a:p>
          </p:txBody>
        </p:sp>
        <p:pic>
          <p:nvPicPr>
            <p:cNvPr id="38" name="Google Shape;448;p34">
              <a:extLst>
                <a:ext uri="{FF2B5EF4-FFF2-40B4-BE49-F238E27FC236}">
                  <a16:creationId xmlns:a16="http://schemas.microsoft.com/office/drawing/2014/main" id="{B169E615-A05B-41B9-919E-757F5A5EC7BB}"/>
                </a:ext>
              </a:extLst>
            </p:cNvPr>
            <p:cNvPicPr/>
            <p:nvPr/>
          </p:nvPicPr>
          <p:blipFill>
            <a:blip r:embed="rId6">
              <a:alphaModFix/>
            </a:blip>
            <a:stretch/>
          </p:blipFill>
          <p:spPr bwMode="auto">
            <a:xfrm>
              <a:off x="8986047" y="3453026"/>
              <a:ext cx="428846" cy="42884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9" name="Google Shape;487;p36">
            <a:extLst>
              <a:ext uri="{FF2B5EF4-FFF2-40B4-BE49-F238E27FC236}">
                <a16:creationId xmlns:a16="http://schemas.microsoft.com/office/drawing/2014/main" id="{469E4460-82E8-4018-BDB8-510FF3F23606}"/>
              </a:ext>
            </a:extLst>
          </p:cNvPr>
          <p:cNvPicPr/>
          <p:nvPr/>
        </p:nvPicPr>
        <p:blipFill rotWithShape="1">
          <a:blip r:embed="rId7">
            <a:alphaModFix/>
          </a:blip>
          <a:srcRect l="59206" t="37020" r="4876" b="23103"/>
          <a:stretch/>
        </p:blipFill>
        <p:spPr bwMode="auto">
          <a:xfrm>
            <a:off x="5603314" y="1181300"/>
            <a:ext cx="2750820" cy="1752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88;p36">
            <a:extLst>
              <a:ext uri="{FF2B5EF4-FFF2-40B4-BE49-F238E27FC236}">
                <a16:creationId xmlns:a16="http://schemas.microsoft.com/office/drawing/2014/main" id="{7990B7E9-19FC-4602-938F-BBBD0AC9401D}"/>
              </a:ext>
            </a:extLst>
          </p:cNvPr>
          <p:cNvPicPr/>
          <p:nvPr/>
        </p:nvPicPr>
        <p:blipFill rotWithShape="1">
          <a:blip r:embed="rId8">
            <a:alphaModFix/>
          </a:blip>
          <a:srcRect l="19858" r="23205" b="27718"/>
          <a:stretch/>
        </p:blipFill>
        <p:spPr bwMode="auto">
          <a:xfrm>
            <a:off x="5603315" y="2914275"/>
            <a:ext cx="2750820" cy="175281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93;p36">
            <a:extLst>
              <a:ext uri="{FF2B5EF4-FFF2-40B4-BE49-F238E27FC236}">
                <a16:creationId xmlns:a16="http://schemas.microsoft.com/office/drawing/2014/main" id="{82DA2834-9AA5-4D37-BD16-25D6C18333AE}"/>
              </a:ext>
            </a:extLst>
          </p:cNvPr>
          <p:cNvSpPr/>
          <p:nvPr/>
        </p:nvSpPr>
        <p:spPr bwMode="auto">
          <a:xfrm>
            <a:off x="5981614" y="1195177"/>
            <a:ext cx="2155942" cy="1699699"/>
          </a:xfrm>
          <a:custGeom>
            <a:avLst/>
            <a:gdLst/>
            <a:ahLst/>
            <a:cxnLst/>
            <a:rect l="l" t="t" r="r" b="b"/>
            <a:pathLst>
              <a:path w="84496" h="65446" extrusionOk="0">
                <a:moveTo>
                  <a:pt x="0" y="61451"/>
                </a:moveTo>
                <a:lnTo>
                  <a:pt x="9832" y="1229"/>
                </a:lnTo>
                <a:lnTo>
                  <a:pt x="25195" y="0"/>
                </a:lnTo>
                <a:lnTo>
                  <a:pt x="56536" y="1536"/>
                </a:lnTo>
                <a:lnTo>
                  <a:pt x="70669" y="8603"/>
                </a:lnTo>
                <a:lnTo>
                  <a:pt x="84496" y="65446"/>
                </a:lnTo>
                <a:close/>
              </a:path>
            </a:pathLst>
          </a:custGeom>
          <a:solidFill>
            <a:srgbClr val="B81E61">
              <a:alpha val="50000"/>
            </a:srgbClr>
          </a:solidFill>
          <a:ln w="28575" cap="flat" cmpd="sng">
            <a:solidFill>
              <a:srgbClr val="B81E6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42" name="Agrupa 41">
            <a:extLst>
              <a:ext uri="{FF2B5EF4-FFF2-40B4-BE49-F238E27FC236}">
                <a16:creationId xmlns:a16="http://schemas.microsoft.com/office/drawing/2014/main" id="{F2E8D399-558E-4A7B-9C74-C9BC27BF5EED}"/>
              </a:ext>
            </a:extLst>
          </p:cNvPr>
          <p:cNvGrpSpPr/>
          <p:nvPr/>
        </p:nvGrpSpPr>
        <p:grpSpPr>
          <a:xfrm>
            <a:off x="6087658" y="3821770"/>
            <a:ext cx="2814336" cy="1109749"/>
            <a:chOff x="5395437" y="3095076"/>
            <a:chExt cx="3412897" cy="1345774"/>
          </a:xfrm>
        </p:grpSpPr>
        <p:sp>
          <p:nvSpPr>
            <p:cNvPr id="43" name="Google Shape;477;p36">
              <a:extLst>
                <a:ext uri="{FF2B5EF4-FFF2-40B4-BE49-F238E27FC236}">
                  <a16:creationId xmlns:a16="http://schemas.microsoft.com/office/drawing/2014/main" id="{32EBED0E-1011-4819-9151-DE81AA90F021}"/>
                </a:ext>
              </a:extLst>
            </p:cNvPr>
            <p:cNvSpPr/>
            <p:nvPr/>
          </p:nvSpPr>
          <p:spPr bwMode="auto">
            <a:xfrm>
              <a:off x="6523524" y="3095086"/>
              <a:ext cx="985800" cy="973200"/>
            </a:xfrm>
            <a:prstGeom prst="ellipse">
              <a:avLst/>
            </a:prstGeom>
            <a:solidFill>
              <a:srgbClr val="F1C3B7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4" name="Google Shape;478;p36">
              <a:extLst>
                <a:ext uri="{FF2B5EF4-FFF2-40B4-BE49-F238E27FC236}">
                  <a16:creationId xmlns:a16="http://schemas.microsoft.com/office/drawing/2014/main" id="{F46523C5-7292-4566-866D-84BD1C5FB0AA}"/>
                </a:ext>
              </a:extLst>
            </p:cNvPr>
            <p:cNvSpPr/>
            <p:nvPr/>
          </p:nvSpPr>
          <p:spPr bwMode="auto">
            <a:xfrm>
              <a:off x="5457850" y="3095076"/>
              <a:ext cx="985800" cy="973200"/>
            </a:xfrm>
            <a:prstGeom prst="ellipse">
              <a:avLst/>
            </a:prstGeom>
            <a:solidFill>
              <a:srgbClr val="A6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latin typeface="Calibri"/>
                <a:ea typeface="Calibri"/>
                <a:cs typeface="Calibri"/>
              </a:endParaRPr>
            </a:p>
          </p:txBody>
        </p:sp>
        <p:pic>
          <p:nvPicPr>
            <p:cNvPr id="45" name="Google Shape;479;p36">
              <a:extLst>
                <a:ext uri="{FF2B5EF4-FFF2-40B4-BE49-F238E27FC236}">
                  <a16:creationId xmlns:a16="http://schemas.microsoft.com/office/drawing/2014/main" id="{6A15F96A-5ABB-4B07-B3F6-2666C2F9836D}"/>
                </a:ext>
              </a:extLst>
            </p:cNvPr>
            <p:cNvPicPr/>
            <p:nvPr/>
          </p:nvPicPr>
          <p:blipFill>
            <a:blip r:embed="rId9">
              <a:alphaModFix/>
            </a:blip>
            <a:stretch/>
          </p:blipFill>
          <p:spPr bwMode="auto">
            <a:xfrm>
              <a:off x="5774477" y="3481903"/>
              <a:ext cx="352500" cy="352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" name="Google Shape;480;p36">
              <a:extLst>
                <a:ext uri="{FF2B5EF4-FFF2-40B4-BE49-F238E27FC236}">
                  <a16:creationId xmlns:a16="http://schemas.microsoft.com/office/drawing/2014/main" id="{431C0455-DD76-42B2-A8A6-F45C273B281C}"/>
                </a:ext>
              </a:extLst>
            </p:cNvPr>
            <p:cNvSpPr txBox="1"/>
            <p:nvPr/>
          </p:nvSpPr>
          <p:spPr bwMode="auto">
            <a:xfrm>
              <a:off x="5395437" y="3174544"/>
              <a:ext cx="11106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900" b="1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FACILITIES</a:t>
              </a:r>
              <a:endParaRPr sz="900" b="1">
                <a:solidFill>
                  <a:srgbClr val="FFFFFF"/>
                </a:solidFill>
                <a:latin typeface="Poppins"/>
                <a:ea typeface="Poppins"/>
                <a:cs typeface="Poppins"/>
              </a:endParaRPr>
            </a:p>
          </p:txBody>
        </p:sp>
        <p:pic>
          <p:nvPicPr>
            <p:cNvPr id="47" name="Google Shape;481;p36">
              <a:extLst>
                <a:ext uri="{FF2B5EF4-FFF2-40B4-BE49-F238E27FC236}">
                  <a16:creationId xmlns:a16="http://schemas.microsoft.com/office/drawing/2014/main" id="{D7530B92-84B1-4A04-8086-303BD2E1D87B}"/>
                </a:ext>
              </a:extLst>
            </p:cNvPr>
            <p:cNvPicPr/>
            <p:nvPr/>
          </p:nvPicPr>
          <p:blipFill>
            <a:blip r:embed="rId10">
              <a:alphaModFix/>
            </a:blip>
            <a:stretch/>
          </p:blipFill>
          <p:spPr bwMode="auto">
            <a:xfrm>
              <a:off x="6817330" y="3420657"/>
              <a:ext cx="398194" cy="5240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" name="Google Shape;482;p36">
              <a:extLst>
                <a:ext uri="{FF2B5EF4-FFF2-40B4-BE49-F238E27FC236}">
                  <a16:creationId xmlns:a16="http://schemas.microsoft.com/office/drawing/2014/main" id="{850DD71A-A467-4E0C-BCD6-EF87CBDD339B}"/>
                </a:ext>
              </a:extLst>
            </p:cNvPr>
            <p:cNvSpPr txBox="1"/>
            <p:nvPr/>
          </p:nvSpPr>
          <p:spPr bwMode="auto">
            <a:xfrm>
              <a:off x="6321634" y="3174547"/>
              <a:ext cx="1389600" cy="47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900" b="1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HOUSING</a:t>
              </a:r>
              <a:endParaRPr sz="900" b="1" dirty="0">
                <a:solidFill>
                  <a:srgbClr val="FFFFFF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49" name="Google Shape;483;p36">
              <a:extLst>
                <a:ext uri="{FF2B5EF4-FFF2-40B4-BE49-F238E27FC236}">
                  <a16:creationId xmlns:a16="http://schemas.microsoft.com/office/drawing/2014/main" id="{E1062467-CCD1-475F-ACFD-214579F71678}"/>
                </a:ext>
              </a:extLst>
            </p:cNvPr>
            <p:cNvSpPr/>
            <p:nvPr/>
          </p:nvSpPr>
          <p:spPr bwMode="auto">
            <a:xfrm>
              <a:off x="7620624" y="3095086"/>
              <a:ext cx="985800" cy="973200"/>
            </a:xfrm>
            <a:prstGeom prst="ellipse">
              <a:avLst/>
            </a:prstGeom>
            <a:solidFill>
              <a:srgbClr val="A62D2D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484;p36">
              <a:extLst>
                <a:ext uri="{FF2B5EF4-FFF2-40B4-BE49-F238E27FC236}">
                  <a16:creationId xmlns:a16="http://schemas.microsoft.com/office/drawing/2014/main" id="{BB134C11-F962-4961-AD3E-6E2C0F4DF439}"/>
                </a:ext>
              </a:extLst>
            </p:cNvPr>
            <p:cNvSpPr txBox="1"/>
            <p:nvPr/>
          </p:nvSpPr>
          <p:spPr bwMode="auto">
            <a:xfrm>
              <a:off x="7418734" y="3191397"/>
              <a:ext cx="1389600" cy="47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900" b="1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COMMERCIAL</a:t>
              </a:r>
              <a:endParaRPr sz="900" b="1">
                <a:solidFill>
                  <a:srgbClr val="FFFFFF"/>
                </a:solidFill>
                <a:latin typeface="Poppins"/>
                <a:ea typeface="Poppins"/>
                <a:cs typeface="Poppins"/>
              </a:endParaRPr>
            </a:p>
          </p:txBody>
        </p:sp>
        <p:pic>
          <p:nvPicPr>
            <p:cNvPr id="51" name="Google Shape;485;p36">
              <a:extLst>
                <a:ext uri="{FF2B5EF4-FFF2-40B4-BE49-F238E27FC236}">
                  <a16:creationId xmlns:a16="http://schemas.microsoft.com/office/drawing/2014/main" id="{155921E1-EC18-448C-973F-DA28428906F6}"/>
                </a:ext>
              </a:extLst>
            </p:cNvPr>
            <p:cNvPicPr/>
            <p:nvPr/>
          </p:nvPicPr>
          <p:blipFill>
            <a:blip r:embed="rId11">
              <a:alphaModFix/>
            </a:blip>
            <a:stretch/>
          </p:blipFill>
          <p:spPr bwMode="auto">
            <a:xfrm>
              <a:off x="7870300" y="3446439"/>
              <a:ext cx="472475" cy="4724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" name="Google Shape;489;p36">
              <a:extLst>
                <a:ext uri="{FF2B5EF4-FFF2-40B4-BE49-F238E27FC236}">
                  <a16:creationId xmlns:a16="http://schemas.microsoft.com/office/drawing/2014/main" id="{0C21864C-F6AC-4FCF-80C0-93D4AFCB4805}"/>
                </a:ext>
              </a:extLst>
            </p:cNvPr>
            <p:cNvSpPr txBox="1"/>
            <p:nvPr/>
          </p:nvSpPr>
          <p:spPr bwMode="auto">
            <a:xfrm>
              <a:off x="6272288" y="4172050"/>
              <a:ext cx="1665600" cy="2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800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75 Private Housing </a:t>
              </a:r>
              <a:endParaRPr sz="800" dirty="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800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85 Social housing</a:t>
              </a:r>
              <a:endParaRPr sz="800" dirty="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53" name="Google Shape;490;p36">
              <a:extLst>
                <a:ext uri="{FF2B5EF4-FFF2-40B4-BE49-F238E27FC236}">
                  <a16:creationId xmlns:a16="http://schemas.microsoft.com/office/drawing/2014/main" id="{3363A38F-37A7-486D-B513-8D19D9965EC0}"/>
                </a:ext>
              </a:extLst>
            </p:cNvPr>
            <p:cNvSpPr txBox="1"/>
            <p:nvPr/>
          </p:nvSpPr>
          <p:spPr bwMode="auto">
            <a:xfrm>
              <a:off x="5457850" y="4054095"/>
              <a:ext cx="1048200" cy="2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80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Mental health center</a:t>
              </a:r>
              <a:endParaRPr sz="80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54" name="Google Shape;491;p36">
              <a:extLst>
                <a:ext uri="{FF2B5EF4-FFF2-40B4-BE49-F238E27FC236}">
                  <a16:creationId xmlns:a16="http://schemas.microsoft.com/office/drawing/2014/main" id="{B3D4C293-A09D-412C-B7DC-310D9BC8DCD7}"/>
                </a:ext>
              </a:extLst>
            </p:cNvPr>
            <p:cNvSpPr txBox="1"/>
            <p:nvPr/>
          </p:nvSpPr>
          <p:spPr bwMode="auto">
            <a:xfrm>
              <a:off x="7804351" y="4124325"/>
              <a:ext cx="667500" cy="2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80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2.229 m</a:t>
              </a:r>
              <a:r>
                <a:rPr lang="ca" sz="800" baseline="3000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2</a:t>
              </a:r>
              <a:endParaRPr sz="800" baseline="3000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55" name="Google Shape;492;p36">
              <a:extLst>
                <a:ext uri="{FF2B5EF4-FFF2-40B4-BE49-F238E27FC236}">
                  <a16:creationId xmlns:a16="http://schemas.microsoft.com/office/drawing/2014/main" id="{4FB9052A-52D1-45D4-91E5-BB1FFADB85EA}"/>
                </a:ext>
              </a:extLst>
            </p:cNvPr>
            <p:cNvSpPr txBox="1"/>
            <p:nvPr/>
          </p:nvSpPr>
          <p:spPr bwMode="auto">
            <a:xfrm>
              <a:off x="6272283" y="4030075"/>
              <a:ext cx="1558500" cy="2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80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160 Apartments</a:t>
              </a:r>
              <a:endParaRPr sz="80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</p:grpSp>
      <p:grpSp>
        <p:nvGrpSpPr>
          <p:cNvPr id="56" name="Agrupa 55">
            <a:extLst>
              <a:ext uri="{FF2B5EF4-FFF2-40B4-BE49-F238E27FC236}">
                <a16:creationId xmlns:a16="http://schemas.microsoft.com/office/drawing/2014/main" id="{C54B207F-2970-4B8F-9E36-A6D0E9861278}"/>
              </a:ext>
            </a:extLst>
          </p:cNvPr>
          <p:cNvGrpSpPr/>
          <p:nvPr/>
        </p:nvGrpSpPr>
        <p:grpSpPr>
          <a:xfrm>
            <a:off x="268809" y="3784788"/>
            <a:ext cx="2814336" cy="1109749"/>
            <a:chOff x="5395437" y="3095076"/>
            <a:chExt cx="3412897" cy="1345774"/>
          </a:xfrm>
        </p:grpSpPr>
        <p:sp>
          <p:nvSpPr>
            <p:cNvPr id="57" name="Google Shape;477;p36">
              <a:extLst>
                <a:ext uri="{FF2B5EF4-FFF2-40B4-BE49-F238E27FC236}">
                  <a16:creationId xmlns:a16="http://schemas.microsoft.com/office/drawing/2014/main" id="{CF97677D-E0BB-43FB-91D9-0AD24999B84F}"/>
                </a:ext>
              </a:extLst>
            </p:cNvPr>
            <p:cNvSpPr/>
            <p:nvPr/>
          </p:nvSpPr>
          <p:spPr bwMode="auto">
            <a:xfrm>
              <a:off x="6523524" y="3095086"/>
              <a:ext cx="985800" cy="973200"/>
            </a:xfrm>
            <a:prstGeom prst="ellipse">
              <a:avLst/>
            </a:prstGeom>
            <a:solidFill>
              <a:srgbClr val="F1C3B7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8" name="Google Shape;478;p36">
              <a:extLst>
                <a:ext uri="{FF2B5EF4-FFF2-40B4-BE49-F238E27FC236}">
                  <a16:creationId xmlns:a16="http://schemas.microsoft.com/office/drawing/2014/main" id="{538ECAB8-4C4A-487D-99E4-992908E0223E}"/>
                </a:ext>
              </a:extLst>
            </p:cNvPr>
            <p:cNvSpPr/>
            <p:nvPr/>
          </p:nvSpPr>
          <p:spPr bwMode="auto">
            <a:xfrm>
              <a:off x="5457850" y="3095076"/>
              <a:ext cx="985800" cy="973200"/>
            </a:xfrm>
            <a:prstGeom prst="ellipse">
              <a:avLst/>
            </a:prstGeom>
            <a:solidFill>
              <a:srgbClr val="A6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latin typeface="Calibri"/>
                <a:ea typeface="Calibri"/>
                <a:cs typeface="Calibri"/>
              </a:endParaRPr>
            </a:p>
          </p:txBody>
        </p:sp>
        <p:pic>
          <p:nvPicPr>
            <p:cNvPr id="59" name="Google Shape;479;p36">
              <a:extLst>
                <a:ext uri="{FF2B5EF4-FFF2-40B4-BE49-F238E27FC236}">
                  <a16:creationId xmlns:a16="http://schemas.microsoft.com/office/drawing/2014/main" id="{ED1C1812-7FCA-4BEB-822E-57529B6A4063}"/>
                </a:ext>
              </a:extLst>
            </p:cNvPr>
            <p:cNvPicPr/>
            <p:nvPr/>
          </p:nvPicPr>
          <p:blipFill>
            <a:blip r:embed="rId9">
              <a:alphaModFix/>
            </a:blip>
            <a:stretch/>
          </p:blipFill>
          <p:spPr bwMode="auto">
            <a:xfrm>
              <a:off x="5774477" y="3481903"/>
              <a:ext cx="352500" cy="352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" name="Google Shape;480;p36">
              <a:extLst>
                <a:ext uri="{FF2B5EF4-FFF2-40B4-BE49-F238E27FC236}">
                  <a16:creationId xmlns:a16="http://schemas.microsoft.com/office/drawing/2014/main" id="{68851FA3-CC0F-475C-8897-FA708CACBCD2}"/>
                </a:ext>
              </a:extLst>
            </p:cNvPr>
            <p:cNvSpPr txBox="1"/>
            <p:nvPr/>
          </p:nvSpPr>
          <p:spPr bwMode="auto">
            <a:xfrm>
              <a:off x="5395437" y="3174544"/>
              <a:ext cx="11106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900" b="1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FACILITIES</a:t>
              </a:r>
              <a:endParaRPr sz="900" b="1">
                <a:solidFill>
                  <a:srgbClr val="FFFFFF"/>
                </a:solidFill>
                <a:latin typeface="Poppins"/>
                <a:ea typeface="Poppins"/>
                <a:cs typeface="Poppins"/>
              </a:endParaRPr>
            </a:p>
          </p:txBody>
        </p:sp>
        <p:pic>
          <p:nvPicPr>
            <p:cNvPr id="61" name="Google Shape;481;p36">
              <a:extLst>
                <a:ext uri="{FF2B5EF4-FFF2-40B4-BE49-F238E27FC236}">
                  <a16:creationId xmlns:a16="http://schemas.microsoft.com/office/drawing/2014/main" id="{7B79BAB5-2388-4E63-AA18-10CF22F351FE}"/>
                </a:ext>
              </a:extLst>
            </p:cNvPr>
            <p:cNvPicPr/>
            <p:nvPr/>
          </p:nvPicPr>
          <p:blipFill>
            <a:blip r:embed="rId10">
              <a:alphaModFix/>
            </a:blip>
            <a:stretch/>
          </p:blipFill>
          <p:spPr bwMode="auto">
            <a:xfrm>
              <a:off x="6817330" y="3420657"/>
              <a:ext cx="398194" cy="5240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" name="Google Shape;482;p36">
              <a:extLst>
                <a:ext uri="{FF2B5EF4-FFF2-40B4-BE49-F238E27FC236}">
                  <a16:creationId xmlns:a16="http://schemas.microsoft.com/office/drawing/2014/main" id="{ADB34216-6ACC-42EA-9A23-A9752A278FF9}"/>
                </a:ext>
              </a:extLst>
            </p:cNvPr>
            <p:cNvSpPr txBox="1"/>
            <p:nvPr/>
          </p:nvSpPr>
          <p:spPr bwMode="auto">
            <a:xfrm>
              <a:off x="6321634" y="3174547"/>
              <a:ext cx="1389600" cy="47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900" b="1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HOUSING</a:t>
              </a:r>
              <a:endParaRPr sz="900" b="1">
                <a:solidFill>
                  <a:srgbClr val="FFFFFF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63" name="Google Shape;483;p36">
              <a:extLst>
                <a:ext uri="{FF2B5EF4-FFF2-40B4-BE49-F238E27FC236}">
                  <a16:creationId xmlns:a16="http://schemas.microsoft.com/office/drawing/2014/main" id="{FF02F0D9-CF39-4897-9ECA-39A88F85BDA8}"/>
                </a:ext>
              </a:extLst>
            </p:cNvPr>
            <p:cNvSpPr/>
            <p:nvPr/>
          </p:nvSpPr>
          <p:spPr bwMode="auto">
            <a:xfrm>
              <a:off x="7620624" y="3095086"/>
              <a:ext cx="985800" cy="973200"/>
            </a:xfrm>
            <a:prstGeom prst="ellipse">
              <a:avLst/>
            </a:prstGeom>
            <a:solidFill>
              <a:srgbClr val="A62D2D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4" name="Google Shape;484;p36">
              <a:extLst>
                <a:ext uri="{FF2B5EF4-FFF2-40B4-BE49-F238E27FC236}">
                  <a16:creationId xmlns:a16="http://schemas.microsoft.com/office/drawing/2014/main" id="{5D5F5B63-B20B-4DE9-A63B-A13E358669D7}"/>
                </a:ext>
              </a:extLst>
            </p:cNvPr>
            <p:cNvSpPr txBox="1"/>
            <p:nvPr/>
          </p:nvSpPr>
          <p:spPr bwMode="auto">
            <a:xfrm>
              <a:off x="7418734" y="3191397"/>
              <a:ext cx="1389600" cy="47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900" b="1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COMMERCIAL</a:t>
              </a:r>
              <a:endParaRPr sz="900" b="1" dirty="0">
                <a:solidFill>
                  <a:srgbClr val="FFFFFF"/>
                </a:solidFill>
                <a:latin typeface="Poppins"/>
                <a:ea typeface="Poppins"/>
                <a:cs typeface="Poppins"/>
              </a:endParaRPr>
            </a:p>
          </p:txBody>
        </p:sp>
        <p:pic>
          <p:nvPicPr>
            <p:cNvPr id="65" name="Google Shape;485;p36">
              <a:extLst>
                <a:ext uri="{FF2B5EF4-FFF2-40B4-BE49-F238E27FC236}">
                  <a16:creationId xmlns:a16="http://schemas.microsoft.com/office/drawing/2014/main" id="{4EB238A6-AA0C-4A3F-A419-BD4289045921}"/>
                </a:ext>
              </a:extLst>
            </p:cNvPr>
            <p:cNvPicPr/>
            <p:nvPr/>
          </p:nvPicPr>
          <p:blipFill>
            <a:blip r:embed="rId11">
              <a:alphaModFix/>
            </a:blip>
            <a:stretch/>
          </p:blipFill>
          <p:spPr bwMode="auto">
            <a:xfrm>
              <a:off x="7870300" y="3446439"/>
              <a:ext cx="472475" cy="4724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" name="Google Shape;489;p36">
              <a:extLst>
                <a:ext uri="{FF2B5EF4-FFF2-40B4-BE49-F238E27FC236}">
                  <a16:creationId xmlns:a16="http://schemas.microsoft.com/office/drawing/2014/main" id="{E800F0C2-FA96-45B3-8235-7F04C9C23F88}"/>
                </a:ext>
              </a:extLst>
            </p:cNvPr>
            <p:cNvSpPr txBox="1"/>
            <p:nvPr/>
          </p:nvSpPr>
          <p:spPr bwMode="auto">
            <a:xfrm>
              <a:off x="6272288" y="4172050"/>
              <a:ext cx="1665600" cy="2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800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40 Private Housing </a:t>
              </a:r>
              <a:endParaRPr sz="800" dirty="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800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34 Social housing</a:t>
              </a:r>
              <a:endParaRPr sz="800" dirty="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67" name="Google Shape;490;p36">
              <a:extLst>
                <a:ext uri="{FF2B5EF4-FFF2-40B4-BE49-F238E27FC236}">
                  <a16:creationId xmlns:a16="http://schemas.microsoft.com/office/drawing/2014/main" id="{AC2A8D1C-B7C3-409F-A661-406BA46AAA5D}"/>
                </a:ext>
              </a:extLst>
            </p:cNvPr>
            <p:cNvSpPr txBox="1"/>
            <p:nvPr/>
          </p:nvSpPr>
          <p:spPr bwMode="auto">
            <a:xfrm>
              <a:off x="5457850" y="4054095"/>
              <a:ext cx="1048200" cy="2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-ES" sz="800" dirty="0" err="1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Courthouse</a:t>
              </a:r>
              <a:endParaRPr sz="800" dirty="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68" name="Google Shape;491;p36">
              <a:extLst>
                <a:ext uri="{FF2B5EF4-FFF2-40B4-BE49-F238E27FC236}">
                  <a16:creationId xmlns:a16="http://schemas.microsoft.com/office/drawing/2014/main" id="{D38F65EF-E1C5-4562-849F-5AAF7A6AC862}"/>
                </a:ext>
              </a:extLst>
            </p:cNvPr>
            <p:cNvSpPr txBox="1"/>
            <p:nvPr/>
          </p:nvSpPr>
          <p:spPr bwMode="auto">
            <a:xfrm>
              <a:off x="7804351" y="4124325"/>
              <a:ext cx="667500" cy="2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800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2.063 m</a:t>
              </a:r>
              <a:r>
                <a:rPr lang="ca" sz="800" baseline="30000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2</a:t>
              </a:r>
              <a:endParaRPr sz="800" baseline="30000" dirty="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69" name="Google Shape;492;p36">
              <a:extLst>
                <a:ext uri="{FF2B5EF4-FFF2-40B4-BE49-F238E27FC236}">
                  <a16:creationId xmlns:a16="http://schemas.microsoft.com/office/drawing/2014/main" id="{F16DDECF-9316-46AF-BCA6-66B8A473C745}"/>
                </a:ext>
              </a:extLst>
            </p:cNvPr>
            <p:cNvSpPr txBox="1"/>
            <p:nvPr/>
          </p:nvSpPr>
          <p:spPr bwMode="auto">
            <a:xfrm>
              <a:off x="6272283" y="4030075"/>
              <a:ext cx="1558500" cy="2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800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74 Apartments</a:t>
              </a:r>
              <a:endParaRPr sz="800" dirty="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14" name="Google Shape;514;p38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38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517" name="Google Shape;517;p38"/>
          <p:cNvSpPr txBox="1"/>
          <p:nvPr/>
        </p:nvSpPr>
        <p:spPr bwMode="auto">
          <a:xfrm>
            <a:off x="752805" y="828475"/>
            <a:ext cx="4276500" cy="3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" sz="1500" b="1">
                <a:solidFill>
                  <a:schemeClr val="lt1"/>
                </a:solidFill>
                <a:latin typeface="Poppins"/>
                <a:ea typeface="Poppins"/>
                <a:cs typeface="Poppins"/>
              </a:rPr>
              <a:t>Soterrament - Sector estació</a:t>
            </a:r>
            <a:endParaRPr sz="1500" b="1">
              <a:solidFill>
                <a:schemeClr val="lt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500" b="1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518" name="Google Shape;518;p38"/>
          <p:cNvSpPr/>
          <p:nvPr/>
        </p:nvSpPr>
        <p:spPr bwMode="auto">
          <a:xfrm>
            <a:off x="95250" y="828479"/>
            <a:ext cx="8841598" cy="352500"/>
          </a:xfrm>
          <a:prstGeom prst="rect">
            <a:avLst/>
          </a:prstGeom>
          <a:solidFill>
            <a:srgbClr val="B81E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5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pic>
        <p:nvPicPr>
          <p:cNvPr id="532" name="Google Shape;532;p38"/>
          <p:cNvPicPr/>
          <p:nvPr/>
        </p:nvPicPr>
        <p:blipFill rotWithShape="1">
          <a:blip r:embed="rId3">
            <a:alphaModFix/>
          </a:blip>
          <a:srcRect l="42063" t="21081" r="14024" b="19180"/>
          <a:stretch/>
        </p:blipFill>
        <p:spPr bwMode="auto">
          <a:xfrm>
            <a:off x="95250" y="1181424"/>
            <a:ext cx="2552700" cy="1716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38"/>
          <p:cNvPicPr/>
          <p:nvPr/>
        </p:nvPicPr>
        <p:blipFill rotWithShape="1">
          <a:blip r:embed="rId4">
            <a:alphaModFix/>
          </a:blip>
          <a:srcRect l="15171" t="6366" r="30903" b="11266"/>
          <a:stretch/>
        </p:blipFill>
        <p:spPr bwMode="auto">
          <a:xfrm>
            <a:off x="90207" y="2898475"/>
            <a:ext cx="2552700" cy="1716599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38"/>
          <p:cNvSpPr/>
          <p:nvPr/>
        </p:nvSpPr>
        <p:spPr bwMode="auto">
          <a:xfrm>
            <a:off x="714838" y="1887075"/>
            <a:ext cx="1313525" cy="614525"/>
          </a:xfrm>
          <a:custGeom>
            <a:avLst/>
            <a:gdLst/>
            <a:ahLst/>
            <a:cxnLst/>
            <a:rect l="l" t="t" r="r" b="b"/>
            <a:pathLst>
              <a:path w="52541" h="24581" extrusionOk="0">
                <a:moveTo>
                  <a:pt x="0" y="4609"/>
                </a:moveTo>
                <a:lnTo>
                  <a:pt x="44245" y="24581"/>
                </a:lnTo>
                <a:lnTo>
                  <a:pt x="52541" y="0"/>
                </a:lnTo>
                <a:close/>
              </a:path>
            </a:pathLst>
          </a:custGeom>
          <a:solidFill>
            <a:srgbClr val="B81E61">
              <a:alpha val="50000"/>
            </a:srgbClr>
          </a:solidFill>
          <a:ln w="28575" cap="flat" cmpd="sng">
            <a:solidFill>
              <a:srgbClr val="B81E61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28" name="Google Shape;578;p40">
            <a:extLst>
              <a:ext uri="{FF2B5EF4-FFF2-40B4-BE49-F238E27FC236}">
                <a16:creationId xmlns:a16="http://schemas.microsoft.com/office/drawing/2014/main" id="{1D634A6E-75EC-401E-96F8-F1A74D4AE44C}"/>
              </a:ext>
            </a:extLst>
          </p:cNvPr>
          <p:cNvPicPr/>
          <p:nvPr/>
        </p:nvPicPr>
        <p:blipFill rotWithShape="1">
          <a:blip r:embed="rId5">
            <a:alphaModFix/>
          </a:blip>
          <a:srcRect l="26107" t="18540" r="16613"/>
          <a:stretch/>
        </p:blipFill>
        <p:spPr bwMode="auto">
          <a:xfrm>
            <a:off x="2709986" y="1180975"/>
            <a:ext cx="3298495" cy="1869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579;p40">
            <a:extLst>
              <a:ext uri="{FF2B5EF4-FFF2-40B4-BE49-F238E27FC236}">
                <a16:creationId xmlns:a16="http://schemas.microsoft.com/office/drawing/2014/main" id="{12DBD594-1B20-424A-AF5B-4008D07DC934}"/>
              </a:ext>
            </a:extLst>
          </p:cNvPr>
          <p:cNvPicPr/>
          <p:nvPr/>
        </p:nvPicPr>
        <p:blipFill rotWithShape="1">
          <a:blip r:embed="rId6">
            <a:alphaModFix/>
          </a:blip>
          <a:srcRect l="19052" t="20202" r="11268" b="5331"/>
          <a:stretch/>
        </p:blipFill>
        <p:spPr bwMode="auto">
          <a:xfrm>
            <a:off x="2709986" y="3050975"/>
            <a:ext cx="3298495" cy="15641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584;p40">
            <a:extLst>
              <a:ext uri="{FF2B5EF4-FFF2-40B4-BE49-F238E27FC236}">
                <a16:creationId xmlns:a16="http://schemas.microsoft.com/office/drawing/2014/main" id="{F1F56CE1-AFE9-4725-B086-BFF3486BD435}"/>
              </a:ext>
            </a:extLst>
          </p:cNvPr>
          <p:cNvSpPr/>
          <p:nvPr/>
        </p:nvSpPr>
        <p:spPr bwMode="auto">
          <a:xfrm>
            <a:off x="2883882" y="1264875"/>
            <a:ext cx="2711550" cy="1259750"/>
          </a:xfrm>
          <a:custGeom>
            <a:avLst/>
            <a:gdLst/>
            <a:ahLst/>
            <a:cxnLst/>
            <a:rect l="l" t="t" r="r" b="b"/>
            <a:pathLst>
              <a:path w="108462" h="50390" extrusionOk="0">
                <a:moveTo>
                  <a:pt x="0" y="24888"/>
                </a:moveTo>
                <a:lnTo>
                  <a:pt x="16592" y="50390"/>
                </a:lnTo>
                <a:lnTo>
                  <a:pt x="72820" y="25503"/>
                </a:lnTo>
                <a:lnTo>
                  <a:pt x="108462" y="15056"/>
                </a:lnTo>
                <a:lnTo>
                  <a:pt x="97708" y="0"/>
                </a:lnTo>
                <a:lnTo>
                  <a:pt x="36257" y="8911"/>
                </a:lnTo>
                <a:lnTo>
                  <a:pt x="42402" y="16899"/>
                </a:lnTo>
                <a:close/>
              </a:path>
            </a:pathLst>
          </a:custGeom>
          <a:solidFill>
            <a:srgbClr val="B81E61">
              <a:alpha val="50000"/>
            </a:srgbClr>
          </a:solidFill>
          <a:ln w="28575" cap="flat" cmpd="sng">
            <a:solidFill>
              <a:srgbClr val="B81E61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45" name="Google Shape;623;p42">
            <a:extLst>
              <a:ext uri="{FF2B5EF4-FFF2-40B4-BE49-F238E27FC236}">
                <a16:creationId xmlns:a16="http://schemas.microsoft.com/office/drawing/2014/main" id="{716C3730-536B-49F3-B01F-29FA62E52810}"/>
              </a:ext>
            </a:extLst>
          </p:cNvPr>
          <p:cNvPicPr/>
          <p:nvPr/>
        </p:nvPicPr>
        <p:blipFill rotWithShape="1">
          <a:blip r:embed="rId7">
            <a:alphaModFix/>
          </a:blip>
          <a:srcRect l="26275" t="20195" r="13438" b="37405"/>
          <a:stretch/>
        </p:blipFill>
        <p:spPr bwMode="auto">
          <a:xfrm>
            <a:off x="6083019" y="3026100"/>
            <a:ext cx="2853829" cy="156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624;p42">
            <a:extLst>
              <a:ext uri="{FF2B5EF4-FFF2-40B4-BE49-F238E27FC236}">
                <a16:creationId xmlns:a16="http://schemas.microsoft.com/office/drawing/2014/main" id="{01F0BC6D-F802-4B4D-BD98-90CCBE74F71F}"/>
              </a:ext>
            </a:extLst>
          </p:cNvPr>
          <p:cNvPicPr/>
          <p:nvPr/>
        </p:nvPicPr>
        <p:blipFill rotWithShape="1">
          <a:blip r:embed="rId8">
            <a:alphaModFix/>
          </a:blip>
          <a:srcRect l="26275" t="11938" r="13438" b="23109"/>
          <a:stretch/>
        </p:blipFill>
        <p:spPr bwMode="auto">
          <a:xfrm>
            <a:off x="6083020" y="1181875"/>
            <a:ext cx="2853828" cy="1844224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627;p42">
            <a:extLst>
              <a:ext uri="{FF2B5EF4-FFF2-40B4-BE49-F238E27FC236}">
                <a16:creationId xmlns:a16="http://schemas.microsoft.com/office/drawing/2014/main" id="{2A2CF729-5AF1-4512-A300-129974C03869}"/>
              </a:ext>
            </a:extLst>
          </p:cNvPr>
          <p:cNvSpPr/>
          <p:nvPr/>
        </p:nvSpPr>
        <p:spPr bwMode="auto">
          <a:xfrm>
            <a:off x="7800121" y="1713050"/>
            <a:ext cx="519075" cy="495475"/>
          </a:xfrm>
          <a:custGeom>
            <a:avLst/>
            <a:gdLst/>
            <a:ahLst/>
            <a:cxnLst/>
            <a:rect l="l" t="t" r="r" b="b"/>
            <a:pathLst>
              <a:path w="20763" h="19819" extrusionOk="0">
                <a:moveTo>
                  <a:pt x="5662" y="19819"/>
                </a:moveTo>
                <a:lnTo>
                  <a:pt x="2831" y="14156"/>
                </a:lnTo>
                <a:lnTo>
                  <a:pt x="0" y="11954"/>
                </a:lnTo>
                <a:lnTo>
                  <a:pt x="314" y="2831"/>
                </a:lnTo>
                <a:lnTo>
                  <a:pt x="9752" y="0"/>
                </a:lnTo>
                <a:lnTo>
                  <a:pt x="17302" y="944"/>
                </a:lnTo>
                <a:lnTo>
                  <a:pt x="20763" y="6921"/>
                </a:lnTo>
                <a:lnTo>
                  <a:pt x="19504" y="14471"/>
                </a:lnTo>
                <a:close/>
              </a:path>
            </a:pathLst>
          </a:custGeom>
          <a:solidFill>
            <a:srgbClr val="B81E61">
              <a:alpha val="50000"/>
            </a:srgbClr>
          </a:solidFill>
          <a:ln w="28575" cap="flat" cmpd="sng">
            <a:solidFill>
              <a:srgbClr val="B81E6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8" name="Google Shape;628;p42">
            <a:extLst>
              <a:ext uri="{FF2B5EF4-FFF2-40B4-BE49-F238E27FC236}">
                <a16:creationId xmlns:a16="http://schemas.microsoft.com/office/drawing/2014/main" id="{AEC5A7F2-B6F3-4AFF-81A5-BEBC1B1B044C}"/>
              </a:ext>
            </a:extLst>
          </p:cNvPr>
          <p:cNvSpPr/>
          <p:nvPr/>
        </p:nvSpPr>
        <p:spPr bwMode="auto">
          <a:xfrm>
            <a:off x="6195721" y="2515250"/>
            <a:ext cx="597725" cy="353900"/>
          </a:xfrm>
          <a:custGeom>
            <a:avLst/>
            <a:gdLst/>
            <a:ahLst/>
            <a:cxnLst/>
            <a:rect l="l" t="t" r="r" b="b"/>
            <a:pathLst>
              <a:path w="23909" h="14156" extrusionOk="0">
                <a:moveTo>
                  <a:pt x="0" y="14156"/>
                </a:moveTo>
                <a:lnTo>
                  <a:pt x="1888" y="1258"/>
                </a:lnTo>
                <a:lnTo>
                  <a:pt x="23594" y="0"/>
                </a:lnTo>
                <a:lnTo>
                  <a:pt x="23909" y="4404"/>
                </a:lnTo>
                <a:close/>
              </a:path>
            </a:pathLst>
          </a:custGeom>
          <a:solidFill>
            <a:srgbClr val="B81E61">
              <a:alpha val="50000"/>
            </a:srgbClr>
          </a:solidFill>
          <a:ln w="28575" cap="flat" cmpd="sng">
            <a:solidFill>
              <a:srgbClr val="B81E6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9" name="Google Shape;629;p42">
            <a:extLst>
              <a:ext uri="{FF2B5EF4-FFF2-40B4-BE49-F238E27FC236}">
                <a16:creationId xmlns:a16="http://schemas.microsoft.com/office/drawing/2014/main" id="{2F966A40-68B4-49A4-BCF4-CEB2E042A412}"/>
              </a:ext>
            </a:extLst>
          </p:cNvPr>
          <p:cNvSpPr/>
          <p:nvPr/>
        </p:nvSpPr>
        <p:spPr bwMode="auto">
          <a:xfrm>
            <a:off x="8091119" y="1328738"/>
            <a:ext cx="990969" cy="540543"/>
          </a:xfrm>
          <a:custGeom>
            <a:avLst/>
            <a:gdLst/>
            <a:ahLst/>
            <a:cxnLst/>
            <a:rect l="l" t="t" r="r" b="b"/>
            <a:pathLst>
              <a:path w="48446" h="30515" extrusionOk="0">
                <a:moveTo>
                  <a:pt x="0" y="315"/>
                </a:moveTo>
                <a:lnTo>
                  <a:pt x="24537" y="30515"/>
                </a:lnTo>
                <a:lnTo>
                  <a:pt x="48446" y="22022"/>
                </a:lnTo>
                <a:lnTo>
                  <a:pt x="30515" y="9438"/>
                </a:lnTo>
                <a:lnTo>
                  <a:pt x="30200" y="5034"/>
                </a:lnTo>
                <a:lnTo>
                  <a:pt x="19189" y="0"/>
                </a:lnTo>
                <a:close/>
              </a:path>
            </a:pathLst>
          </a:custGeom>
          <a:solidFill>
            <a:srgbClr val="B81E61">
              <a:alpha val="50000"/>
            </a:srgbClr>
          </a:solidFill>
          <a:ln w="28575" cap="flat" cmpd="sng">
            <a:solidFill>
              <a:srgbClr val="B81E6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57" name="Agrupa 56">
            <a:extLst>
              <a:ext uri="{FF2B5EF4-FFF2-40B4-BE49-F238E27FC236}">
                <a16:creationId xmlns:a16="http://schemas.microsoft.com/office/drawing/2014/main" id="{31D3DAC8-4D32-4668-9936-D86F916B6FA0}"/>
              </a:ext>
            </a:extLst>
          </p:cNvPr>
          <p:cNvGrpSpPr/>
          <p:nvPr/>
        </p:nvGrpSpPr>
        <p:grpSpPr>
          <a:xfrm>
            <a:off x="6105871" y="3778917"/>
            <a:ext cx="2091273" cy="1109741"/>
            <a:chOff x="6272283" y="3095086"/>
            <a:chExt cx="2536051" cy="1345764"/>
          </a:xfrm>
        </p:grpSpPr>
        <p:sp>
          <p:nvSpPr>
            <p:cNvPr id="58" name="Google Shape;477;p36">
              <a:extLst>
                <a:ext uri="{FF2B5EF4-FFF2-40B4-BE49-F238E27FC236}">
                  <a16:creationId xmlns:a16="http://schemas.microsoft.com/office/drawing/2014/main" id="{BDEBD7BE-F4E3-4FF2-9F7E-298FC6409A37}"/>
                </a:ext>
              </a:extLst>
            </p:cNvPr>
            <p:cNvSpPr/>
            <p:nvPr/>
          </p:nvSpPr>
          <p:spPr bwMode="auto">
            <a:xfrm>
              <a:off x="6523524" y="3095086"/>
              <a:ext cx="985800" cy="973200"/>
            </a:xfrm>
            <a:prstGeom prst="ellipse">
              <a:avLst/>
            </a:prstGeom>
            <a:solidFill>
              <a:srgbClr val="F1C3B7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latin typeface="Calibri"/>
                <a:ea typeface="Calibri"/>
                <a:cs typeface="Calibri"/>
              </a:endParaRPr>
            </a:p>
          </p:txBody>
        </p:sp>
        <p:pic>
          <p:nvPicPr>
            <p:cNvPr id="62" name="Google Shape;481;p36">
              <a:extLst>
                <a:ext uri="{FF2B5EF4-FFF2-40B4-BE49-F238E27FC236}">
                  <a16:creationId xmlns:a16="http://schemas.microsoft.com/office/drawing/2014/main" id="{9E3356DE-AFD8-4BE9-B6C0-8F300964C06F}"/>
                </a:ext>
              </a:extLst>
            </p:cNvPr>
            <p:cNvPicPr/>
            <p:nvPr/>
          </p:nvPicPr>
          <p:blipFill>
            <a:blip r:embed="rId9">
              <a:alphaModFix/>
            </a:blip>
            <a:stretch/>
          </p:blipFill>
          <p:spPr bwMode="auto">
            <a:xfrm>
              <a:off x="6817330" y="3420657"/>
              <a:ext cx="398194" cy="5240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" name="Google Shape;482;p36">
              <a:extLst>
                <a:ext uri="{FF2B5EF4-FFF2-40B4-BE49-F238E27FC236}">
                  <a16:creationId xmlns:a16="http://schemas.microsoft.com/office/drawing/2014/main" id="{78ECF2B3-52E8-4753-8250-6DB0F0FF2FDD}"/>
                </a:ext>
              </a:extLst>
            </p:cNvPr>
            <p:cNvSpPr txBox="1"/>
            <p:nvPr/>
          </p:nvSpPr>
          <p:spPr bwMode="auto">
            <a:xfrm>
              <a:off x="6321634" y="3174547"/>
              <a:ext cx="1389600" cy="47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900" b="1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HOUSING</a:t>
              </a:r>
              <a:endParaRPr sz="900" b="1" dirty="0">
                <a:solidFill>
                  <a:srgbClr val="FFFFFF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64" name="Google Shape;483;p36">
              <a:extLst>
                <a:ext uri="{FF2B5EF4-FFF2-40B4-BE49-F238E27FC236}">
                  <a16:creationId xmlns:a16="http://schemas.microsoft.com/office/drawing/2014/main" id="{E519BEE8-CBB4-4174-9310-9F40571AA289}"/>
                </a:ext>
              </a:extLst>
            </p:cNvPr>
            <p:cNvSpPr/>
            <p:nvPr/>
          </p:nvSpPr>
          <p:spPr bwMode="auto">
            <a:xfrm>
              <a:off x="7620624" y="3095086"/>
              <a:ext cx="985800" cy="973200"/>
            </a:xfrm>
            <a:prstGeom prst="ellipse">
              <a:avLst/>
            </a:prstGeom>
            <a:solidFill>
              <a:srgbClr val="A62D2D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5" name="Google Shape;484;p36">
              <a:extLst>
                <a:ext uri="{FF2B5EF4-FFF2-40B4-BE49-F238E27FC236}">
                  <a16:creationId xmlns:a16="http://schemas.microsoft.com/office/drawing/2014/main" id="{05363A0F-C832-48CB-AAF8-636C7579887E}"/>
                </a:ext>
              </a:extLst>
            </p:cNvPr>
            <p:cNvSpPr txBox="1"/>
            <p:nvPr/>
          </p:nvSpPr>
          <p:spPr bwMode="auto">
            <a:xfrm>
              <a:off x="7418734" y="3191397"/>
              <a:ext cx="1389600" cy="47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900" b="1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COMMERCIAL</a:t>
              </a:r>
              <a:endParaRPr sz="900" b="1">
                <a:solidFill>
                  <a:srgbClr val="FFFFFF"/>
                </a:solidFill>
                <a:latin typeface="Poppins"/>
                <a:ea typeface="Poppins"/>
                <a:cs typeface="Poppins"/>
              </a:endParaRPr>
            </a:p>
          </p:txBody>
        </p:sp>
        <p:pic>
          <p:nvPicPr>
            <p:cNvPr id="66" name="Google Shape;485;p36">
              <a:extLst>
                <a:ext uri="{FF2B5EF4-FFF2-40B4-BE49-F238E27FC236}">
                  <a16:creationId xmlns:a16="http://schemas.microsoft.com/office/drawing/2014/main" id="{05DCB6D1-4179-4AA7-B64A-2F7BA1369EA3}"/>
                </a:ext>
              </a:extLst>
            </p:cNvPr>
            <p:cNvPicPr/>
            <p:nvPr/>
          </p:nvPicPr>
          <p:blipFill>
            <a:blip r:embed="rId10">
              <a:alphaModFix/>
            </a:blip>
            <a:stretch/>
          </p:blipFill>
          <p:spPr bwMode="auto">
            <a:xfrm>
              <a:off x="7870300" y="3446439"/>
              <a:ext cx="472475" cy="4724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" name="Google Shape;489;p36">
              <a:extLst>
                <a:ext uri="{FF2B5EF4-FFF2-40B4-BE49-F238E27FC236}">
                  <a16:creationId xmlns:a16="http://schemas.microsoft.com/office/drawing/2014/main" id="{DE0A2543-E1F6-4E7B-9451-73A79CF46126}"/>
                </a:ext>
              </a:extLst>
            </p:cNvPr>
            <p:cNvSpPr txBox="1"/>
            <p:nvPr/>
          </p:nvSpPr>
          <p:spPr bwMode="auto">
            <a:xfrm>
              <a:off x="6272288" y="4172050"/>
              <a:ext cx="1665600" cy="2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800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69 Private Housing </a:t>
              </a:r>
              <a:endParaRPr sz="800" dirty="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800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19 Social housing</a:t>
              </a:r>
              <a:endParaRPr sz="800" dirty="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69" name="Google Shape;491;p36">
              <a:extLst>
                <a:ext uri="{FF2B5EF4-FFF2-40B4-BE49-F238E27FC236}">
                  <a16:creationId xmlns:a16="http://schemas.microsoft.com/office/drawing/2014/main" id="{117BE4D0-2DA3-44DA-BF04-C931C7A9F90A}"/>
                </a:ext>
              </a:extLst>
            </p:cNvPr>
            <p:cNvSpPr txBox="1"/>
            <p:nvPr/>
          </p:nvSpPr>
          <p:spPr bwMode="auto">
            <a:xfrm>
              <a:off x="7804351" y="4124325"/>
              <a:ext cx="667500" cy="2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800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730 m</a:t>
              </a:r>
              <a:r>
                <a:rPr lang="ca" sz="800" baseline="30000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2</a:t>
              </a:r>
              <a:endParaRPr sz="800" baseline="30000" dirty="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70" name="Google Shape;492;p36">
              <a:extLst>
                <a:ext uri="{FF2B5EF4-FFF2-40B4-BE49-F238E27FC236}">
                  <a16:creationId xmlns:a16="http://schemas.microsoft.com/office/drawing/2014/main" id="{F5D96C98-2189-4CAE-B02B-CFBF52D09FFC}"/>
                </a:ext>
              </a:extLst>
            </p:cNvPr>
            <p:cNvSpPr txBox="1"/>
            <p:nvPr/>
          </p:nvSpPr>
          <p:spPr bwMode="auto">
            <a:xfrm>
              <a:off x="6272283" y="4030075"/>
              <a:ext cx="1558500" cy="2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800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88 Apartments</a:t>
              </a:r>
              <a:endParaRPr sz="800" dirty="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</p:grpSp>
      <p:grpSp>
        <p:nvGrpSpPr>
          <p:cNvPr id="71" name="Agrupa 70">
            <a:extLst>
              <a:ext uri="{FF2B5EF4-FFF2-40B4-BE49-F238E27FC236}">
                <a16:creationId xmlns:a16="http://schemas.microsoft.com/office/drawing/2014/main" id="{CDF0D2D0-C518-4BA8-A851-FC0C639B8A0D}"/>
              </a:ext>
            </a:extLst>
          </p:cNvPr>
          <p:cNvGrpSpPr/>
          <p:nvPr/>
        </p:nvGrpSpPr>
        <p:grpSpPr>
          <a:xfrm>
            <a:off x="3033308" y="3778908"/>
            <a:ext cx="2814336" cy="1109749"/>
            <a:chOff x="5395437" y="3095076"/>
            <a:chExt cx="3412897" cy="1345774"/>
          </a:xfrm>
        </p:grpSpPr>
        <p:sp>
          <p:nvSpPr>
            <p:cNvPr id="72" name="Google Shape;477;p36">
              <a:extLst>
                <a:ext uri="{FF2B5EF4-FFF2-40B4-BE49-F238E27FC236}">
                  <a16:creationId xmlns:a16="http://schemas.microsoft.com/office/drawing/2014/main" id="{7FDFA909-7E41-4764-89E6-8211223EC772}"/>
                </a:ext>
              </a:extLst>
            </p:cNvPr>
            <p:cNvSpPr/>
            <p:nvPr/>
          </p:nvSpPr>
          <p:spPr bwMode="auto">
            <a:xfrm>
              <a:off x="6523524" y="3095086"/>
              <a:ext cx="985800" cy="973200"/>
            </a:xfrm>
            <a:prstGeom prst="ellipse">
              <a:avLst/>
            </a:prstGeom>
            <a:solidFill>
              <a:srgbClr val="F1C3B7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3" name="Google Shape;478;p36">
              <a:extLst>
                <a:ext uri="{FF2B5EF4-FFF2-40B4-BE49-F238E27FC236}">
                  <a16:creationId xmlns:a16="http://schemas.microsoft.com/office/drawing/2014/main" id="{53B41BB7-1A87-4922-AB46-C3E395DF9ABB}"/>
                </a:ext>
              </a:extLst>
            </p:cNvPr>
            <p:cNvSpPr/>
            <p:nvPr/>
          </p:nvSpPr>
          <p:spPr bwMode="auto">
            <a:xfrm>
              <a:off x="5457850" y="3095076"/>
              <a:ext cx="985800" cy="973200"/>
            </a:xfrm>
            <a:prstGeom prst="ellipse">
              <a:avLst/>
            </a:prstGeom>
            <a:solidFill>
              <a:srgbClr val="A6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latin typeface="Calibri"/>
                <a:ea typeface="Calibri"/>
                <a:cs typeface="Calibri"/>
              </a:endParaRPr>
            </a:p>
          </p:txBody>
        </p:sp>
        <p:pic>
          <p:nvPicPr>
            <p:cNvPr id="74" name="Google Shape;479;p36">
              <a:extLst>
                <a:ext uri="{FF2B5EF4-FFF2-40B4-BE49-F238E27FC236}">
                  <a16:creationId xmlns:a16="http://schemas.microsoft.com/office/drawing/2014/main" id="{BFB70E91-A0BC-49E6-9916-05ABC532E20D}"/>
                </a:ext>
              </a:extLst>
            </p:cNvPr>
            <p:cNvPicPr/>
            <p:nvPr/>
          </p:nvPicPr>
          <p:blipFill>
            <a:blip r:embed="rId11">
              <a:alphaModFix/>
            </a:blip>
            <a:stretch/>
          </p:blipFill>
          <p:spPr bwMode="auto">
            <a:xfrm>
              <a:off x="5774477" y="3481903"/>
              <a:ext cx="352500" cy="352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" name="Google Shape;480;p36">
              <a:extLst>
                <a:ext uri="{FF2B5EF4-FFF2-40B4-BE49-F238E27FC236}">
                  <a16:creationId xmlns:a16="http://schemas.microsoft.com/office/drawing/2014/main" id="{EA942D56-B9C6-4313-B0BB-07197FB485B2}"/>
                </a:ext>
              </a:extLst>
            </p:cNvPr>
            <p:cNvSpPr txBox="1"/>
            <p:nvPr/>
          </p:nvSpPr>
          <p:spPr bwMode="auto">
            <a:xfrm>
              <a:off x="5395437" y="3174544"/>
              <a:ext cx="11106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900" b="1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FACILITIES</a:t>
              </a:r>
              <a:endParaRPr sz="900" b="1">
                <a:solidFill>
                  <a:srgbClr val="FFFFFF"/>
                </a:solidFill>
                <a:latin typeface="Poppins"/>
                <a:ea typeface="Poppins"/>
                <a:cs typeface="Poppins"/>
              </a:endParaRPr>
            </a:p>
          </p:txBody>
        </p:sp>
        <p:pic>
          <p:nvPicPr>
            <p:cNvPr id="76" name="Google Shape;481;p36">
              <a:extLst>
                <a:ext uri="{FF2B5EF4-FFF2-40B4-BE49-F238E27FC236}">
                  <a16:creationId xmlns:a16="http://schemas.microsoft.com/office/drawing/2014/main" id="{E8225F0C-03E5-4FC1-948E-1F961CBA00FB}"/>
                </a:ext>
              </a:extLst>
            </p:cNvPr>
            <p:cNvPicPr/>
            <p:nvPr/>
          </p:nvPicPr>
          <p:blipFill>
            <a:blip r:embed="rId9">
              <a:alphaModFix/>
            </a:blip>
            <a:stretch/>
          </p:blipFill>
          <p:spPr bwMode="auto">
            <a:xfrm>
              <a:off x="6817330" y="3420657"/>
              <a:ext cx="398194" cy="5240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" name="Google Shape;482;p36">
              <a:extLst>
                <a:ext uri="{FF2B5EF4-FFF2-40B4-BE49-F238E27FC236}">
                  <a16:creationId xmlns:a16="http://schemas.microsoft.com/office/drawing/2014/main" id="{802DF95B-9EDE-4CEE-9986-1CFECB026AA4}"/>
                </a:ext>
              </a:extLst>
            </p:cNvPr>
            <p:cNvSpPr txBox="1"/>
            <p:nvPr/>
          </p:nvSpPr>
          <p:spPr bwMode="auto">
            <a:xfrm>
              <a:off x="6321634" y="3174547"/>
              <a:ext cx="1389600" cy="47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900" b="1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HOUSING</a:t>
              </a:r>
              <a:endParaRPr sz="900" b="1" dirty="0">
                <a:solidFill>
                  <a:srgbClr val="FFFFFF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78" name="Google Shape;483;p36">
              <a:extLst>
                <a:ext uri="{FF2B5EF4-FFF2-40B4-BE49-F238E27FC236}">
                  <a16:creationId xmlns:a16="http://schemas.microsoft.com/office/drawing/2014/main" id="{FCF80ADD-AFD2-43C8-B7BE-71D46DC121D7}"/>
                </a:ext>
              </a:extLst>
            </p:cNvPr>
            <p:cNvSpPr/>
            <p:nvPr/>
          </p:nvSpPr>
          <p:spPr bwMode="auto">
            <a:xfrm>
              <a:off x="7620624" y="3095086"/>
              <a:ext cx="985800" cy="973200"/>
            </a:xfrm>
            <a:prstGeom prst="ellipse">
              <a:avLst/>
            </a:prstGeom>
            <a:solidFill>
              <a:srgbClr val="A62D2D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9" name="Google Shape;484;p36">
              <a:extLst>
                <a:ext uri="{FF2B5EF4-FFF2-40B4-BE49-F238E27FC236}">
                  <a16:creationId xmlns:a16="http://schemas.microsoft.com/office/drawing/2014/main" id="{4657DDF3-C1CE-4BCC-9B0B-5A0C66CF468C}"/>
                </a:ext>
              </a:extLst>
            </p:cNvPr>
            <p:cNvSpPr txBox="1"/>
            <p:nvPr/>
          </p:nvSpPr>
          <p:spPr bwMode="auto">
            <a:xfrm>
              <a:off x="7418734" y="3191397"/>
              <a:ext cx="1389600" cy="47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900" b="1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COMMERCIAL</a:t>
              </a:r>
              <a:endParaRPr sz="900" b="1">
                <a:solidFill>
                  <a:srgbClr val="FFFFFF"/>
                </a:solidFill>
                <a:latin typeface="Poppins"/>
                <a:ea typeface="Poppins"/>
                <a:cs typeface="Poppins"/>
              </a:endParaRPr>
            </a:p>
          </p:txBody>
        </p:sp>
        <p:pic>
          <p:nvPicPr>
            <p:cNvPr id="80" name="Google Shape;485;p36">
              <a:extLst>
                <a:ext uri="{FF2B5EF4-FFF2-40B4-BE49-F238E27FC236}">
                  <a16:creationId xmlns:a16="http://schemas.microsoft.com/office/drawing/2014/main" id="{6E85AD94-9117-428B-8F94-D036ACAF9BC6}"/>
                </a:ext>
              </a:extLst>
            </p:cNvPr>
            <p:cNvPicPr/>
            <p:nvPr/>
          </p:nvPicPr>
          <p:blipFill>
            <a:blip r:embed="rId10">
              <a:alphaModFix/>
            </a:blip>
            <a:stretch/>
          </p:blipFill>
          <p:spPr bwMode="auto">
            <a:xfrm>
              <a:off x="7870300" y="3446439"/>
              <a:ext cx="472475" cy="4724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" name="Google Shape;489;p36">
              <a:extLst>
                <a:ext uri="{FF2B5EF4-FFF2-40B4-BE49-F238E27FC236}">
                  <a16:creationId xmlns:a16="http://schemas.microsoft.com/office/drawing/2014/main" id="{DD9C634A-0FDE-4AB3-B20A-47697C00CCB2}"/>
                </a:ext>
              </a:extLst>
            </p:cNvPr>
            <p:cNvSpPr txBox="1"/>
            <p:nvPr/>
          </p:nvSpPr>
          <p:spPr bwMode="auto">
            <a:xfrm>
              <a:off x="6272288" y="4172050"/>
              <a:ext cx="1665600" cy="2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800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54 Private Housing </a:t>
              </a:r>
              <a:endParaRPr sz="800" dirty="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800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64 Social housing</a:t>
              </a:r>
              <a:endParaRPr sz="800" dirty="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82" name="Google Shape;490;p36">
              <a:extLst>
                <a:ext uri="{FF2B5EF4-FFF2-40B4-BE49-F238E27FC236}">
                  <a16:creationId xmlns:a16="http://schemas.microsoft.com/office/drawing/2014/main" id="{58B1A6A8-3155-4ED2-A630-058D66F642C0}"/>
                </a:ext>
              </a:extLst>
            </p:cNvPr>
            <p:cNvSpPr txBox="1"/>
            <p:nvPr/>
          </p:nvSpPr>
          <p:spPr bwMode="auto">
            <a:xfrm>
              <a:off x="5457850" y="3967458"/>
              <a:ext cx="1048199" cy="2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 algn="ctr">
                <a:defRPr/>
              </a:pPr>
              <a:r>
                <a:rPr lang="en-US" sz="800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Swimming Pools</a:t>
              </a:r>
            </a:p>
            <a:p>
              <a:pPr lvl="0" algn="ctr">
                <a:defRPr/>
              </a:pPr>
              <a:r>
                <a:rPr lang="en-US" sz="800" dirty="0" err="1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Escenic</a:t>
              </a:r>
              <a:r>
                <a:rPr lang="en-US" sz="800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 Arts</a:t>
              </a:r>
            </a:p>
            <a:p>
              <a:pPr lvl="0" algn="ctr">
                <a:defRPr/>
              </a:pPr>
              <a:r>
                <a:rPr lang="en-US" sz="800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Hospital</a:t>
              </a:r>
            </a:p>
            <a:p>
              <a:pPr lvl="0" algn="ctr">
                <a:defRPr/>
              </a:pPr>
              <a:r>
                <a:rPr lang="en-US" sz="800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Sports center</a:t>
              </a:r>
            </a:p>
          </p:txBody>
        </p:sp>
        <p:sp>
          <p:nvSpPr>
            <p:cNvPr id="83" name="Google Shape;491;p36">
              <a:extLst>
                <a:ext uri="{FF2B5EF4-FFF2-40B4-BE49-F238E27FC236}">
                  <a16:creationId xmlns:a16="http://schemas.microsoft.com/office/drawing/2014/main" id="{A27D4C76-FC3D-4590-8287-26CDE1DC9128}"/>
                </a:ext>
              </a:extLst>
            </p:cNvPr>
            <p:cNvSpPr txBox="1"/>
            <p:nvPr/>
          </p:nvSpPr>
          <p:spPr bwMode="auto">
            <a:xfrm>
              <a:off x="7804351" y="4124325"/>
              <a:ext cx="667500" cy="2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800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617 m</a:t>
              </a:r>
              <a:r>
                <a:rPr lang="ca" sz="800" baseline="30000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2</a:t>
              </a:r>
              <a:endParaRPr sz="800" baseline="30000" dirty="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84" name="Google Shape;492;p36">
              <a:extLst>
                <a:ext uri="{FF2B5EF4-FFF2-40B4-BE49-F238E27FC236}">
                  <a16:creationId xmlns:a16="http://schemas.microsoft.com/office/drawing/2014/main" id="{B67F2A51-0555-4FBE-8B56-F9EB40C84CE6}"/>
                </a:ext>
              </a:extLst>
            </p:cNvPr>
            <p:cNvSpPr txBox="1"/>
            <p:nvPr/>
          </p:nvSpPr>
          <p:spPr bwMode="auto">
            <a:xfrm>
              <a:off x="6272283" y="4030075"/>
              <a:ext cx="1558500" cy="2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800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118 Apartments</a:t>
              </a:r>
              <a:endParaRPr sz="800" dirty="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</p:grpSp>
      <p:grpSp>
        <p:nvGrpSpPr>
          <p:cNvPr id="85" name="Agrupa 84">
            <a:extLst>
              <a:ext uri="{FF2B5EF4-FFF2-40B4-BE49-F238E27FC236}">
                <a16:creationId xmlns:a16="http://schemas.microsoft.com/office/drawing/2014/main" id="{61A80B92-A340-4122-BF60-30601D1E0E2D}"/>
              </a:ext>
            </a:extLst>
          </p:cNvPr>
          <p:cNvGrpSpPr/>
          <p:nvPr/>
        </p:nvGrpSpPr>
        <p:grpSpPr>
          <a:xfrm>
            <a:off x="23408" y="3778908"/>
            <a:ext cx="2814336" cy="1109749"/>
            <a:chOff x="5395437" y="3095076"/>
            <a:chExt cx="3412897" cy="1345774"/>
          </a:xfrm>
        </p:grpSpPr>
        <p:sp>
          <p:nvSpPr>
            <p:cNvPr id="86" name="Google Shape;477;p36">
              <a:extLst>
                <a:ext uri="{FF2B5EF4-FFF2-40B4-BE49-F238E27FC236}">
                  <a16:creationId xmlns:a16="http://schemas.microsoft.com/office/drawing/2014/main" id="{307C8A3F-BCDB-49E7-92A9-F63BF7DD2F0D}"/>
                </a:ext>
              </a:extLst>
            </p:cNvPr>
            <p:cNvSpPr/>
            <p:nvPr/>
          </p:nvSpPr>
          <p:spPr bwMode="auto">
            <a:xfrm>
              <a:off x="6523524" y="3095086"/>
              <a:ext cx="985800" cy="973200"/>
            </a:xfrm>
            <a:prstGeom prst="ellipse">
              <a:avLst/>
            </a:prstGeom>
            <a:solidFill>
              <a:srgbClr val="F1C3B7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7" name="Google Shape;478;p36">
              <a:extLst>
                <a:ext uri="{FF2B5EF4-FFF2-40B4-BE49-F238E27FC236}">
                  <a16:creationId xmlns:a16="http://schemas.microsoft.com/office/drawing/2014/main" id="{D814A924-CAC3-41F0-B651-B83977DAD7BC}"/>
                </a:ext>
              </a:extLst>
            </p:cNvPr>
            <p:cNvSpPr/>
            <p:nvPr/>
          </p:nvSpPr>
          <p:spPr bwMode="auto">
            <a:xfrm>
              <a:off x="5457850" y="3095076"/>
              <a:ext cx="985800" cy="973200"/>
            </a:xfrm>
            <a:prstGeom prst="ellipse">
              <a:avLst/>
            </a:prstGeom>
            <a:solidFill>
              <a:srgbClr val="A6D8D8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latin typeface="Calibri"/>
                <a:ea typeface="Calibri"/>
                <a:cs typeface="Calibri"/>
              </a:endParaRPr>
            </a:p>
          </p:txBody>
        </p:sp>
        <p:pic>
          <p:nvPicPr>
            <p:cNvPr id="88" name="Google Shape;479;p36">
              <a:extLst>
                <a:ext uri="{FF2B5EF4-FFF2-40B4-BE49-F238E27FC236}">
                  <a16:creationId xmlns:a16="http://schemas.microsoft.com/office/drawing/2014/main" id="{B3372CB4-AB45-448D-8CC3-34459324FCFE}"/>
                </a:ext>
              </a:extLst>
            </p:cNvPr>
            <p:cNvPicPr/>
            <p:nvPr/>
          </p:nvPicPr>
          <p:blipFill>
            <a:blip r:embed="rId11">
              <a:alphaModFix/>
            </a:blip>
            <a:stretch/>
          </p:blipFill>
          <p:spPr bwMode="auto">
            <a:xfrm>
              <a:off x="5774477" y="3481903"/>
              <a:ext cx="352500" cy="352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" name="Google Shape;480;p36">
              <a:extLst>
                <a:ext uri="{FF2B5EF4-FFF2-40B4-BE49-F238E27FC236}">
                  <a16:creationId xmlns:a16="http://schemas.microsoft.com/office/drawing/2014/main" id="{E33C5014-0C10-430D-A62C-FEA0578F14C8}"/>
                </a:ext>
              </a:extLst>
            </p:cNvPr>
            <p:cNvSpPr txBox="1"/>
            <p:nvPr/>
          </p:nvSpPr>
          <p:spPr bwMode="auto">
            <a:xfrm>
              <a:off x="5395437" y="3174544"/>
              <a:ext cx="11106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900" b="1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FACILITIES</a:t>
              </a:r>
              <a:endParaRPr sz="900" b="1">
                <a:solidFill>
                  <a:srgbClr val="FFFFFF"/>
                </a:solidFill>
                <a:latin typeface="Poppins"/>
                <a:ea typeface="Poppins"/>
                <a:cs typeface="Poppins"/>
              </a:endParaRPr>
            </a:p>
          </p:txBody>
        </p:sp>
        <p:pic>
          <p:nvPicPr>
            <p:cNvPr id="90" name="Google Shape;481;p36">
              <a:extLst>
                <a:ext uri="{FF2B5EF4-FFF2-40B4-BE49-F238E27FC236}">
                  <a16:creationId xmlns:a16="http://schemas.microsoft.com/office/drawing/2014/main" id="{71371347-08D3-4051-9EB2-BE9EB86D7489}"/>
                </a:ext>
              </a:extLst>
            </p:cNvPr>
            <p:cNvPicPr/>
            <p:nvPr/>
          </p:nvPicPr>
          <p:blipFill>
            <a:blip r:embed="rId9">
              <a:alphaModFix/>
            </a:blip>
            <a:stretch/>
          </p:blipFill>
          <p:spPr bwMode="auto">
            <a:xfrm>
              <a:off x="6817330" y="3420657"/>
              <a:ext cx="398194" cy="5240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" name="Google Shape;482;p36">
              <a:extLst>
                <a:ext uri="{FF2B5EF4-FFF2-40B4-BE49-F238E27FC236}">
                  <a16:creationId xmlns:a16="http://schemas.microsoft.com/office/drawing/2014/main" id="{4B7EDD7C-4DE0-436C-838A-0C1E82809C14}"/>
                </a:ext>
              </a:extLst>
            </p:cNvPr>
            <p:cNvSpPr txBox="1"/>
            <p:nvPr/>
          </p:nvSpPr>
          <p:spPr bwMode="auto">
            <a:xfrm>
              <a:off x="6321634" y="3174547"/>
              <a:ext cx="1389600" cy="47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900" b="1" dirty="0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HOUSING</a:t>
              </a:r>
              <a:endParaRPr sz="900" b="1" dirty="0">
                <a:solidFill>
                  <a:srgbClr val="FFFFFF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92" name="Google Shape;483;p36">
              <a:extLst>
                <a:ext uri="{FF2B5EF4-FFF2-40B4-BE49-F238E27FC236}">
                  <a16:creationId xmlns:a16="http://schemas.microsoft.com/office/drawing/2014/main" id="{A5C28B33-2E91-48EC-9B5E-5EFEDB6956FD}"/>
                </a:ext>
              </a:extLst>
            </p:cNvPr>
            <p:cNvSpPr/>
            <p:nvPr/>
          </p:nvSpPr>
          <p:spPr bwMode="auto">
            <a:xfrm>
              <a:off x="7620624" y="3095086"/>
              <a:ext cx="985800" cy="973200"/>
            </a:xfrm>
            <a:prstGeom prst="ellipse">
              <a:avLst/>
            </a:prstGeom>
            <a:solidFill>
              <a:srgbClr val="A62D2D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93" name="Google Shape;484;p36">
              <a:extLst>
                <a:ext uri="{FF2B5EF4-FFF2-40B4-BE49-F238E27FC236}">
                  <a16:creationId xmlns:a16="http://schemas.microsoft.com/office/drawing/2014/main" id="{64357AA4-8E98-4E62-AA7D-1A1CC7DB0493}"/>
                </a:ext>
              </a:extLst>
            </p:cNvPr>
            <p:cNvSpPr txBox="1"/>
            <p:nvPr/>
          </p:nvSpPr>
          <p:spPr bwMode="auto">
            <a:xfrm>
              <a:off x="7418734" y="3191397"/>
              <a:ext cx="1389600" cy="47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900" b="1">
                  <a:solidFill>
                    <a:srgbClr val="FFFFFF"/>
                  </a:solidFill>
                  <a:latin typeface="Poppins"/>
                  <a:ea typeface="Poppins"/>
                  <a:cs typeface="Poppins"/>
                </a:rPr>
                <a:t>COMMERCIAL</a:t>
              </a:r>
              <a:endParaRPr sz="900" b="1">
                <a:solidFill>
                  <a:srgbClr val="FFFFFF"/>
                </a:solidFill>
                <a:latin typeface="Poppins"/>
                <a:ea typeface="Poppins"/>
                <a:cs typeface="Poppins"/>
              </a:endParaRPr>
            </a:p>
          </p:txBody>
        </p:sp>
        <p:pic>
          <p:nvPicPr>
            <p:cNvPr id="94" name="Google Shape;485;p36">
              <a:extLst>
                <a:ext uri="{FF2B5EF4-FFF2-40B4-BE49-F238E27FC236}">
                  <a16:creationId xmlns:a16="http://schemas.microsoft.com/office/drawing/2014/main" id="{67EA61B1-0DC6-49C9-B8DA-2001EA824A14}"/>
                </a:ext>
              </a:extLst>
            </p:cNvPr>
            <p:cNvPicPr/>
            <p:nvPr/>
          </p:nvPicPr>
          <p:blipFill>
            <a:blip r:embed="rId10">
              <a:alphaModFix/>
            </a:blip>
            <a:stretch/>
          </p:blipFill>
          <p:spPr bwMode="auto">
            <a:xfrm>
              <a:off x="7870300" y="3446439"/>
              <a:ext cx="472475" cy="4724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489;p36">
              <a:extLst>
                <a:ext uri="{FF2B5EF4-FFF2-40B4-BE49-F238E27FC236}">
                  <a16:creationId xmlns:a16="http://schemas.microsoft.com/office/drawing/2014/main" id="{01AF636B-3553-40BE-A173-ECFCA771194F}"/>
                </a:ext>
              </a:extLst>
            </p:cNvPr>
            <p:cNvSpPr txBox="1"/>
            <p:nvPr/>
          </p:nvSpPr>
          <p:spPr bwMode="auto">
            <a:xfrm>
              <a:off x="6272288" y="4172050"/>
              <a:ext cx="1665600" cy="2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800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84 Private Housing </a:t>
              </a:r>
              <a:endParaRPr sz="800" dirty="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800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59 Social housing</a:t>
              </a:r>
              <a:endParaRPr sz="800" dirty="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96" name="Google Shape;490;p36">
              <a:extLst>
                <a:ext uri="{FF2B5EF4-FFF2-40B4-BE49-F238E27FC236}">
                  <a16:creationId xmlns:a16="http://schemas.microsoft.com/office/drawing/2014/main" id="{611DD892-7107-4E21-A8A8-9D7D3A787ACA}"/>
                </a:ext>
              </a:extLst>
            </p:cNvPr>
            <p:cNvSpPr txBox="1"/>
            <p:nvPr/>
          </p:nvSpPr>
          <p:spPr bwMode="auto">
            <a:xfrm>
              <a:off x="5457850" y="4054095"/>
              <a:ext cx="1048200" cy="2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-ES" sz="800" dirty="0" err="1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Bike</a:t>
              </a:r>
              <a:r>
                <a:rPr lang="ca-ES" sz="800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 </a:t>
              </a:r>
              <a:r>
                <a:rPr lang="ca-ES" sz="800" dirty="0" err="1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rack</a:t>
              </a:r>
              <a:endParaRPr sz="800" dirty="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97" name="Google Shape;491;p36">
              <a:extLst>
                <a:ext uri="{FF2B5EF4-FFF2-40B4-BE49-F238E27FC236}">
                  <a16:creationId xmlns:a16="http://schemas.microsoft.com/office/drawing/2014/main" id="{E2B447CF-C35F-4CBE-B919-FDA393299872}"/>
                </a:ext>
              </a:extLst>
            </p:cNvPr>
            <p:cNvSpPr txBox="1"/>
            <p:nvPr/>
          </p:nvSpPr>
          <p:spPr bwMode="auto">
            <a:xfrm>
              <a:off x="7804351" y="4124325"/>
              <a:ext cx="667500" cy="2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80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2.229 m</a:t>
              </a:r>
              <a:r>
                <a:rPr lang="ca" sz="800" baseline="3000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2</a:t>
              </a:r>
              <a:endParaRPr sz="800" baseline="3000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  <p:sp>
          <p:nvSpPr>
            <p:cNvPr id="98" name="Google Shape;492;p36">
              <a:extLst>
                <a:ext uri="{FF2B5EF4-FFF2-40B4-BE49-F238E27FC236}">
                  <a16:creationId xmlns:a16="http://schemas.microsoft.com/office/drawing/2014/main" id="{77FAA98A-AE7D-456C-9F5D-E6143B9C82A3}"/>
                </a:ext>
              </a:extLst>
            </p:cNvPr>
            <p:cNvSpPr txBox="1"/>
            <p:nvPr/>
          </p:nvSpPr>
          <p:spPr bwMode="auto">
            <a:xfrm>
              <a:off x="6272283" y="4030075"/>
              <a:ext cx="1558500" cy="26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ca" sz="800" dirty="0">
                  <a:solidFill>
                    <a:schemeClr val="dk2"/>
                  </a:solidFill>
                  <a:latin typeface="Poppins"/>
                  <a:ea typeface="Poppins"/>
                  <a:cs typeface="Poppins"/>
                </a:rPr>
                <a:t>173 Apartments</a:t>
              </a:r>
              <a:endParaRPr sz="800" dirty="0">
                <a:solidFill>
                  <a:schemeClr val="dk2"/>
                </a:solidFill>
                <a:latin typeface="Poppins"/>
                <a:ea typeface="Poppins"/>
                <a:cs typeface="Poppi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95464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50" name="Google Shape;650;p44"/>
          <p:cNvPicPr/>
          <p:nvPr/>
        </p:nvPicPr>
        <p:blipFill>
          <a:blip r:embed="rId2">
            <a:alphaModFix/>
          </a:blip>
          <a:srcRect t="21929"/>
          <a:stretch/>
        </p:blipFill>
        <p:spPr bwMode="auto">
          <a:xfrm>
            <a:off x="0" y="1650899"/>
            <a:ext cx="9143999" cy="3527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44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44"/>
          <p:cNvPicPr/>
          <p:nvPr/>
        </p:nvPicPr>
        <p:blipFill>
          <a:blip r:embed="rId4">
            <a:alphaModFix/>
          </a:blip>
          <a:srcRect t="22124"/>
          <a:stretch/>
        </p:blipFill>
        <p:spPr bwMode="auto">
          <a:xfrm>
            <a:off x="0" y="1650900"/>
            <a:ext cx="9143999" cy="34870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68;p15">
            <a:extLst>
              <a:ext uri="{FF2B5EF4-FFF2-40B4-BE49-F238E27FC236}">
                <a16:creationId xmlns:a16="http://schemas.microsoft.com/office/drawing/2014/main" id="{D4127FEA-18DE-437B-8CD2-EE88A424AF5B}"/>
              </a:ext>
            </a:extLst>
          </p:cNvPr>
          <p:cNvSpPr txBox="1"/>
          <p:nvPr/>
        </p:nvSpPr>
        <p:spPr bwMode="auto">
          <a:xfrm>
            <a:off x="394200" y="660200"/>
            <a:ext cx="8497800" cy="10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-ES" sz="2100" b="1" dirty="0" err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Distrito</a:t>
            </a:r>
            <a:r>
              <a:rPr lang="ca-ES" sz="2100" b="1" dirty="0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 de </a:t>
            </a:r>
            <a:r>
              <a:rPr lang="ca-ES" sz="2100" b="1" dirty="0" err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Innovación</a:t>
            </a:r>
            <a:r>
              <a:rPr lang="ca" sz="2100" b="1" dirty="0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 de Sant Feliu de Llobregat</a:t>
            </a:r>
            <a:br>
              <a:rPr lang="ca" sz="2100" b="1" dirty="0">
                <a:solidFill>
                  <a:srgbClr val="B81E61"/>
                </a:solidFill>
                <a:latin typeface="Poppins"/>
                <a:ea typeface="Poppins"/>
                <a:cs typeface="Poppins"/>
              </a:rPr>
            </a:br>
            <a:r>
              <a:rPr lang="ca" sz="1800" i="1" dirty="0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Innovation District of Sant Feliu de Llobregat Eco-Disctrict </a:t>
            </a:r>
            <a:endParaRPr sz="2100" b="1" i="0" u="none" strike="noStrike" cap="none" dirty="0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58" name="Google Shape;658;p45" descr="https://lh7-rt.googleusercontent.com/slidesz/AGV_vUfdKXOeM-hNFXdrIB9VBXqJLR_RDNcadTE4Yl8FbPqKNlcrs9LhPZXUjo-ibnO04X4jMjvEtpa8CR6b-Mcb1-stmmOoSGkFrhogSbE355vLK4rAQJ6f4rE3g9u8h9W9cT4uimTbFA=s2048?key=04vAH2GCaDhQqLX3nUl4yQ"/>
          <p:cNvPicPr/>
          <p:nvPr/>
        </p:nvPicPr>
        <p:blipFill>
          <a:blip r:embed="rId2">
            <a:alphaModFix/>
          </a:blip>
          <a:srcRect l="5426" t="21950" r="5912" b="17811"/>
          <a:stretch/>
        </p:blipFill>
        <p:spPr bwMode="auto">
          <a:xfrm>
            <a:off x="0" y="1650900"/>
            <a:ext cx="9144000" cy="34926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pic>
        <p:nvPicPr>
          <p:cNvPr id="660" name="Google Shape;660;p45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45"/>
          <p:cNvPicPr/>
          <p:nvPr/>
        </p:nvPicPr>
        <p:blipFill>
          <a:blip r:embed="rId4">
            <a:alphaModFix/>
          </a:blip>
          <a:srcRect t="22690"/>
          <a:stretch/>
        </p:blipFill>
        <p:spPr bwMode="auto">
          <a:xfrm>
            <a:off x="0" y="1650901"/>
            <a:ext cx="9143999" cy="34925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68;p15">
            <a:extLst>
              <a:ext uri="{FF2B5EF4-FFF2-40B4-BE49-F238E27FC236}">
                <a16:creationId xmlns:a16="http://schemas.microsoft.com/office/drawing/2014/main" id="{F2712FFA-5BC9-4CE1-998C-49AE6DDD7461}"/>
              </a:ext>
            </a:extLst>
          </p:cNvPr>
          <p:cNvSpPr txBox="1"/>
          <p:nvPr/>
        </p:nvSpPr>
        <p:spPr bwMode="auto">
          <a:xfrm>
            <a:off x="394200" y="660200"/>
            <a:ext cx="8497800" cy="10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14999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ca-ES" sz="2100" b="1" dirty="0" err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Distrito</a:t>
            </a:r>
            <a:r>
              <a:rPr lang="ca-ES" sz="2100" b="1" dirty="0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 de </a:t>
            </a:r>
            <a:r>
              <a:rPr lang="ca-ES" sz="2100" b="1" dirty="0" err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Innovación</a:t>
            </a:r>
            <a:r>
              <a:rPr lang="ca" sz="2100" b="1" dirty="0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 de Sant Feliu de Llobregat</a:t>
            </a:r>
            <a:br>
              <a:rPr lang="ca" sz="2100" b="1" dirty="0">
                <a:solidFill>
                  <a:srgbClr val="B81E61"/>
                </a:solidFill>
                <a:latin typeface="Poppins"/>
                <a:ea typeface="Poppins"/>
                <a:cs typeface="Poppins"/>
              </a:rPr>
            </a:br>
            <a:r>
              <a:rPr lang="ca" sz="1800" i="1" dirty="0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Innovation District of Sant Feliu de Llobregat Eco-Disctrict </a:t>
            </a:r>
            <a:endParaRPr sz="2100" b="1" i="0" u="none" strike="noStrike" cap="none" dirty="0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fade/>
      </p:transition>
    </mc:Choice>
    <mc:Fallback xmlns="" xmlns:m="http://schemas.openxmlformats.org/officeDocument/2006/math" xmlns:w="http://schemas.openxmlformats.org/wordprocessingml/2006/main">
      <p:transition spd="slow" advClick="1">
        <p:fade thruBlk="0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66" name="Google Shape;666;p4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46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4" name="Google Shape;703;p48">
            <a:extLst>
              <a:ext uri="{FF2B5EF4-FFF2-40B4-BE49-F238E27FC236}">
                <a16:creationId xmlns:a16="http://schemas.microsoft.com/office/drawing/2014/main" id="{ED2D893C-6379-4A8C-A4D4-80D89212D1D5}"/>
              </a:ext>
            </a:extLst>
          </p:cNvPr>
          <p:cNvSpPr txBox="1"/>
          <p:nvPr/>
        </p:nvSpPr>
        <p:spPr bwMode="auto">
          <a:xfrm>
            <a:off x="477850" y="690804"/>
            <a:ext cx="5835544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defRPr/>
            </a:pPr>
            <a:r>
              <a:rPr lang="ca-ES" sz="1700" b="1" dirty="0">
                <a:solidFill>
                  <a:schemeClr val="dk1"/>
                </a:solidFill>
                <a:latin typeface="Poppins  "/>
                <a:ea typeface="Poppins"/>
                <a:cs typeface="Poppins"/>
              </a:rPr>
              <a:t>Quins objectius persegueix el </a:t>
            </a:r>
            <a:r>
              <a:rPr lang="ca-ES" sz="1700" b="1" dirty="0" err="1">
                <a:solidFill>
                  <a:schemeClr val="dk1"/>
                </a:solidFill>
                <a:latin typeface="Poppins  "/>
                <a:ea typeface="Poppins"/>
                <a:cs typeface="Poppins"/>
              </a:rPr>
              <a:t>Masterplan</a:t>
            </a:r>
            <a:r>
              <a:rPr lang="ca-ES" sz="1700" b="1" dirty="0">
                <a:solidFill>
                  <a:schemeClr val="dk1"/>
                </a:solidFill>
                <a:latin typeface="Poppins  "/>
                <a:ea typeface="Poppins"/>
                <a:cs typeface="Poppins"/>
              </a:rPr>
              <a:t> i com llegir-lo?</a:t>
            </a:r>
            <a:endParaRPr sz="1600" i="1" dirty="0">
              <a:solidFill>
                <a:schemeClr val="dk1"/>
              </a:solidFill>
              <a:latin typeface="Poppins  "/>
              <a:ea typeface="Poppins"/>
              <a:cs typeface="Poppins"/>
            </a:endParaRPr>
          </a:p>
        </p:txBody>
      </p:sp>
      <p:sp>
        <p:nvSpPr>
          <p:cNvPr id="15" name="Google Shape;70;p15">
            <a:extLst>
              <a:ext uri="{FF2B5EF4-FFF2-40B4-BE49-F238E27FC236}">
                <a16:creationId xmlns:a16="http://schemas.microsoft.com/office/drawing/2014/main" id="{AC056449-28E1-47A5-9DC6-478DEF28DCF6}"/>
              </a:ext>
            </a:extLst>
          </p:cNvPr>
          <p:cNvSpPr txBox="1">
            <a:spLocks/>
          </p:cNvSpPr>
          <p:nvPr/>
        </p:nvSpPr>
        <p:spPr bwMode="auto">
          <a:xfrm>
            <a:off x="477850" y="1121304"/>
            <a:ext cx="8303079" cy="3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400" marR="0" lvl="1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600" marR="0" lvl="2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800" marR="0" lvl="3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6000" marR="0" lvl="4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200" marR="0" lvl="5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400" marR="0" lvl="6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600" marR="0" lvl="7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800" marR="0" lvl="8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330200" indent="-171450" algn="l" rtl="0">
              <a:spcBef>
                <a:spcPts val="1000"/>
              </a:spcBef>
              <a:buSzPts val="1100"/>
              <a:buFont typeface="Arial" panose="020B0604020202020204" pitchFamily="34" charset="0"/>
              <a:buChar char="•"/>
            </a:pPr>
            <a:r>
              <a:rPr lang="ca-ES" sz="1100" dirty="0">
                <a:solidFill>
                  <a:schemeClr val="tx1"/>
                </a:solidFill>
                <a:latin typeface="Poppins  "/>
              </a:rPr>
              <a:t>Descriure mitjançant mètodes </a:t>
            </a:r>
            <a:r>
              <a:rPr lang="ca-ES" sz="1100" b="1" dirty="0">
                <a:solidFill>
                  <a:schemeClr val="tx1"/>
                </a:solidFill>
                <a:latin typeface="Poppins  "/>
              </a:rPr>
              <a:t>científicament rigorosos </a:t>
            </a:r>
            <a:r>
              <a:rPr lang="ca-ES" sz="1100" dirty="0">
                <a:solidFill>
                  <a:schemeClr val="tx1"/>
                </a:solidFill>
                <a:latin typeface="Poppins  "/>
              </a:rPr>
              <a:t>el diagnòstic urbanístic i econòmic actual de les àrees de potencial desenvolupament (El Pla, </a:t>
            </a:r>
            <a:r>
              <a:rPr lang="ca-ES" sz="1100" dirty="0" err="1">
                <a:solidFill>
                  <a:schemeClr val="tx1"/>
                </a:solidFill>
                <a:latin typeface="Poppins  "/>
              </a:rPr>
              <a:t>Matacàs</a:t>
            </a:r>
            <a:r>
              <a:rPr lang="ca-ES" sz="1100" dirty="0">
                <a:solidFill>
                  <a:schemeClr val="tx1"/>
                </a:solidFill>
                <a:latin typeface="Poppins  "/>
              </a:rPr>
              <a:t>, Torrent del Duc, Les </a:t>
            </a:r>
            <a:r>
              <a:rPr lang="ca-ES" sz="1100" dirty="0" err="1">
                <a:solidFill>
                  <a:schemeClr val="tx1"/>
                </a:solidFill>
                <a:latin typeface="Poppins  "/>
              </a:rPr>
              <a:t>Grases</a:t>
            </a:r>
            <a:r>
              <a:rPr lang="ca-ES" sz="1100" dirty="0">
                <a:solidFill>
                  <a:schemeClr val="tx1"/>
                </a:solidFill>
                <a:latin typeface="Poppins  "/>
              </a:rPr>
              <a:t>).</a:t>
            </a:r>
          </a:p>
          <a:p>
            <a:pPr marL="330200" indent="-171450" algn="l" rtl="0">
              <a:spcBef>
                <a:spcPts val="1200"/>
              </a:spcBef>
              <a:buSzPts val="1100"/>
              <a:buFont typeface="Arial" panose="020B0604020202020204" pitchFamily="34" charset="0"/>
              <a:buChar char="•"/>
            </a:pPr>
            <a:r>
              <a:rPr lang="ca-ES" sz="1100" dirty="0">
                <a:solidFill>
                  <a:schemeClr val="tx1"/>
                </a:solidFill>
                <a:latin typeface="Poppins  "/>
              </a:rPr>
              <a:t>Identificar les </a:t>
            </a:r>
            <a:r>
              <a:rPr lang="ca-ES" sz="1100" b="1" dirty="0">
                <a:solidFill>
                  <a:schemeClr val="tx1"/>
                </a:solidFill>
                <a:latin typeface="Poppins  "/>
              </a:rPr>
              <a:t>fortaleses i febleses</a:t>
            </a:r>
            <a:r>
              <a:rPr lang="ca-ES" sz="1100" dirty="0">
                <a:solidFill>
                  <a:schemeClr val="tx1"/>
                </a:solidFill>
                <a:latin typeface="Poppins  "/>
              </a:rPr>
              <a:t> de les àrees d’activitat econòmica  i el seu entorn (Farmacèutica, Manufactures avançades, Digital i software).</a:t>
            </a:r>
          </a:p>
          <a:p>
            <a:pPr marL="330200" indent="-171450" algn="l" rtl="0">
              <a:spcBef>
                <a:spcPts val="1000"/>
              </a:spcBef>
              <a:buSzPts val="1100"/>
              <a:buFont typeface="Arial" panose="020B0604020202020204" pitchFamily="34" charset="0"/>
              <a:buChar char="•"/>
            </a:pPr>
            <a:r>
              <a:rPr lang="ca-ES" sz="1100" dirty="0">
                <a:solidFill>
                  <a:schemeClr val="tx1"/>
                </a:solidFill>
                <a:latin typeface="Poppins  "/>
              </a:rPr>
              <a:t>Conformar una </a:t>
            </a:r>
            <a:r>
              <a:rPr lang="ca-ES" sz="1100" b="1" dirty="0">
                <a:solidFill>
                  <a:schemeClr val="tx1"/>
                </a:solidFill>
                <a:latin typeface="Poppins  "/>
              </a:rPr>
              <a:t>visió del potencial</a:t>
            </a:r>
            <a:r>
              <a:rPr lang="ca-ES" sz="1100" dirty="0">
                <a:solidFill>
                  <a:schemeClr val="tx1"/>
                </a:solidFill>
                <a:latin typeface="Poppins  "/>
              </a:rPr>
              <a:t> d’aquestes àrees com a futur </a:t>
            </a:r>
            <a:r>
              <a:rPr lang="ca-ES" sz="1100" b="1" dirty="0">
                <a:solidFill>
                  <a:srgbClr val="AD1757"/>
                </a:solidFill>
                <a:latin typeface="Poppins  "/>
              </a:rPr>
              <a:t>districte d’innovació</a:t>
            </a:r>
            <a:r>
              <a:rPr lang="ca-ES" sz="1100" b="1" dirty="0">
                <a:solidFill>
                  <a:schemeClr val="tx1"/>
                </a:solidFill>
                <a:latin typeface="Poppins  "/>
              </a:rPr>
              <a:t>.</a:t>
            </a:r>
          </a:p>
          <a:p>
            <a:pPr marL="330200" indent="-171450" algn="l" rtl="0">
              <a:spcBef>
                <a:spcPts val="1000"/>
              </a:spcBef>
              <a:buSzPts val="1100"/>
              <a:buFont typeface="Arial" panose="020B0604020202020204" pitchFamily="34" charset="0"/>
              <a:buChar char="•"/>
            </a:pPr>
            <a:r>
              <a:rPr lang="ca-ES" sz="1100" dirty="0">
                <a:solidFill>
                  <a:schemeClr val="tx1"/>
                </a:solidFill>
                <a:latin typeface="Poppins  "/>
              </a:rPr>
              <a:t>Presentar les línies mestres d’una visió de regeneració urbanística i econòmica amb tres eixos d’actuació: </a:t>
            </a:r>
          </a:p>
          <a:p>
            <a:pPr marL="787400" lvl="1" indent="-171450" algn="l" rtl="0">
              <a:spcBef>
                <a:spcPts val="1000"/>
              </a:spcBef>
              <a:buSzPts val="1100"/>
              <a:buFont typeface="Arial" panose="020B0604020202020204" pitchFamily="34" charset="0"/>
              <a:buChar char="•"/>
            </a:pPr>
            <a:r>
              <a:rPr lang="ca-ES" sz="1100" dirty="0">
                <a:solidFill>
                  <a:schemeClr val="tx1"/>
                </a:solidFill>
                <a:latin typeface="Poppins  "/>
              </a:rPr>
              <a:t>Innovació i coneixement</a:t>
            </a:r>
          </a:p>
          <a:p>
            <a:pPr marL="787400" lvl="1" indent="-171450" algn="l" rtl="0">
              <a:spcBef>
                <a:spcPts val="1000"/>
              </a:spcBef>
              <a:buSzPts val="1100"/>
              <a:buFont typeface="Arial" panose="020B0604020202020204" pitchFamily="34" charset="0"/>
              <a:buChar char="•"/>
            </a:pPr>
            <a:r>
              <a:rPr lang="ca-ES" sz="1100" dirty="0">
                <a:solidFill>
                  <a:schemeClr val="tx1"/>
                </a:solidFill>
                <a:latin typeface="Poppins  "/>
              </a:rPr>
              <a:t>Especialització intel·ligent d’indústria</a:t>
            </a:r>
          </a:p>
          <a:p>
            <a:pPr marL="787400" lvl="1" indent="-171450" algn="l" rtl="0">
              <a:spcBef>
                <a:spcPts val="1000"/>
              </a:spcBef>
              <a:buSzPts val="1100"/>
              <a:buFont typeface="Arial" panose="020B0604020202020204" pitchFamily="34" charset="0"/>
              <a:buChar char="•"/>
            </a:pPr>
            <a:r>
              <a:rPr lang="ca-ES" sz="1100" dirty="0">
                <a:solidFill>
                  <a:schemeClr val="tx1"/>
                </a:solidFill>
                <a:latin typeface="Poppins  "/>
              </a:rPr>
              <a:t>Regeneració urbanística</a:t>
            </a:r>
          </a:p>
          <a:p>
            <a:pPr marL="330200" indent="-171450" algn="l" rtl="0">
              <a:spcBef>
                <a:spcPts val="1000"/>
              </a:spcBef>
              <a:buSzPts val="1100"/>
              <a:buFont typeface="Arial" panose="020B0604020202020204" pitchFamily="34" charset="0"/>
              <a:buChar char="•"/>
            </a:pPr>
            <a:r>
              <a:rPr lang="ca-ES" sz="1100" dirty="0">
                <a:solidFill>
                  <a:schemeClr val="tx1"/>
                </a:solidFill>
                <a:latin typeface="Poppins  "/>
              </a:rPr>
              <a:t>Cal llegir-lo </a:t>
            </a:r>
            <a:r>
              <a:rPr lang="ca-ES" sz="1100" b="1" dirty="0">
                <a:solidFill>
                  <a:schemeClr val="tx1"/>
                </a:solidFill>
                <a:latin typeface="Poppins  "/>
              </a:rPr>
              <a:t>en relació amb altres instruments de planificació</a:t>
            </a:r>
            <a:r>
              <a:rPr lang="ca-ES" sz="1100" dirty="0">
                <a:solidFill>
                  <a:schemeClr val="tx1"/>
                </a:solidFill>
                <a:latin typeface="Poppins  "/>
              </a:rPr>
              <a:t> vigents (PGM 1976 i les seves successives modificacions) i altres que s’aprovaran (PDUM i al POUMET).</a:t>
            </a:r>
          </a:p>
          <a:p>
            <a:pPr marL="330200" indent="-171450" algn="l" rtl="0">
              <a:spcBef>
                <a:spcPts val="1000"/>
              </a:spcBef>
              <a:buSzPts val="1100"/>
              <a:buFont typeface="Arial" panose="020B0604020202020204" pitchFamily="34" charset="0"/>
              <a:buChar char="•"/>
            </a:pPr>
            <a:r>
              <a:rPr lang="ca-ES" sz="1100" dirty="0">
                <a:solidFill>
                  <a:schemeClr val="tx1"/>
                </a:solidFill>
                <a:latin typeface="Poppins  "/>
              </a:rPr>
              <a:t>Cal </a:t>
            </a:r>
            <a:r>
              <a:rPr lang="ca-ES" sz="1100" b="1" dirty="0">
                <a:solidFill>
                  <a:schemeClr val="tx1"/>
                </a:solidFill>
                <a:latin typeface="Poppins  "/>
              </a:rPr>
              <a:t>col·laboració i sinergies amb les empreses</a:t>
            </a:r>
            <a:r>
              <a:rPr lang="ca-ES" sz="1100" dirty="0">
                <a:solidFill>
                  <a:schemeClr val="tx1"/>
                </a:solidFill>
                <a:latin typeface="Poppins  "/>
              </a:rPr>
              <a:t>, especialment les que tenen més pes en les àrees d’activitat econòmica (empreses tractores)</a:t>
            </a:r>
          </a:p>
        </p:txBody>
      </p:sp>
    </p:spTree>
    <p:extLst>
      <p:ext uri="{BB962C8B-B14F-4D97-AF65-F5344CB8AC3E}">
        <p14:creationId xmlns:p14="http://schemas.microsoft.com/office/powerpoint/2010/main" val="1812951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66" name="Google Shape;666;p4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46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4" name="Google Shape;703;p48">
            <a:extLst>
              <a:ext uri="{FF2B5EF4-FFF2-40B4-BE49-F238E27FC236}">
                <a16:creationId xmlns:a16="http://schemas.microsoft.com/office/drawing/2014/main" id="{ED2D893C-6379-4A8C-A4D4-80D89212D1D5}"/>
              </a:ext>
            </a:extLst>
          </p:cNvPr>
          <p:cNvSpPr txBox="1"/>
          <p:nvPr/>
        </p:nvSpPr>
        <p:spPr bwMode="auto">
          <a:xfrm>
            <a:off x="477850" y="690804"/>
            <a:ext cx="5835544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defRPr/>
            </a:pPr>
            <a:r>
              <a:rPr lang="ca-ES" sz="1700" b="1" dirty="0">
                <a:solidFill>
                  <a:schemeClr val="dk1"/>
                </a:solidFill>
                <a:latin typeface="Poppins  "/>
                <a:ea typeface="Poppins"/>
                <a:cs typeface="Poppins"/>
              </a:rPr>
              <a:t>Com s’estructura el </a:t>
            </a:r>
            <a:r>
              <a:rPr lang="ca-ES" sz="1700" b="1" dirty="0" err="1">
                <a:solidFill>
                  <a:schemeClr val="dk1"/>
                </a:solidFill>
                <a:latin typeface="Poppins  "/>
                <a:ea typeface="Poppins"/>
                <a:cs typeface="Poppins"/>
              </a:rPr>
              <a:t>Masterplan</a:t>
            </a:r>
            <a:r>
              <a:rPr lang="ca-ES" sz="1700" b="1" dirty="0">
                <a:solidFill>
                  <a:schemeClr val="dk1"/>
                </a:solidFill>
                <a:latin typeface="Poppins  "/>
                <a:ea typeface="Poppins"/>
                <a:cs typeface="Poppins"/>
              </a:rPr>
              <a:t>?</a:t>
            </a:r>
            <a:endParaRPr sz="1600" i="1" dirty="0">
              <a:solidFill>
                <a:schemeClr val="dk1"/>
              </a:solidFill>
              <a:latin typeface="Poppins  "/>
              <a:ea typeface="Poppins"/>
              <a:cs typeface="Poppins"/>
            </a:endParaRPr>
          </a:p>
        </p:txBody>
      </p:sp>
      <p:sp>
        <p:nvSpPr>
          <p:cNvPr id="6" name="Google Shape;79;p16">
            <a:extLst>
              <a:ext uri="{FF2B5EF4-FFF2-40B4-BE49-F238E27FC236}">
                <a16:creationId xmlns:a16="http://schemas.microsoft.com/office/drawing/2014/main" id="{BFC0FDB2-E9E7-4EA9-97C9-ECABFE0FFAC9}"/>
              </a:ext>
            </a:extLst>
          </p:cNvPr>
          <p:cNvSpPr txBox="1">
            <a:spLocks/>
          </p:cNvSpPr>
          <p:nvPr/>
        </p:nvSpPr>
        <p:spPr bwMode="auto">
          <a:xfrm>
            <a:off x="473068" y="1121304"/>
            <a:ext cx="8648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400" marR="0" lvl="1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600" marR="0" lvl="2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800" marR="0" lvl="3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6000" marR="0" lvl="4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200" marR="0" lvl="5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400" marR="0" lvl="6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600" marR="0" lvl="7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800" marR="0" lvl="8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158750" indent="0" algn="l" rtl="0">
              <a:spcBef>
                <a:spcPts val="1000"/>
              </a:spcBef>
              <a:buSzPts val="1100"/>
            </a:pPr>
            <a:r>
              <a:rPr lang="ca-ES" sz="1100" b="1" dirty="0">
                <a:solidFill>
                  <a:srgbClr val="AD1757"/>
                </a:solidFill>
                <a:latin typeface="Poppins  "/>
              </a:rPr>
              <a:t>Fase 1: Anàlisi i diagnosi. Com estem? </a:t>
            </a:r>
          </a:p>
          <a:p>
            <a:pPr lvl="1" indent="-298450" algn="l" rtl="0">
              <a:spcBef>
                <a:spcPts val="1200"/>
              </a:spcBef>
              <a:buSzPts val="1100"/>
              <a:buFont typeface="Arial" panose="020B0604020202020204" pitchFamily="34" charset="0"/>
              <a:buChar char="•"/>
            </a:pPr>
            <a:r>
              <a:rPr lang="ca-ES" sz="1100" dirty="0">
                <a:solidFill>
                  <a:schemeClr val="tx1"/>
                </a:solidFill>
                <a:latin typeface="Poppins  "/>
              </a:rPr>
              <a:t>Identificació de la institució d'ancoratge i necessitats singulars d'edificació.</a:t>
            </a:r>
          </a:p>
          <a:p>
            <a:pPr lvl="1" indent="-298450" algn="l" rtl="0">
              <a:buSzPts val="1100"/>
              <a:buFont typeface="Arial" panose="020B0604020202020204" pitchFamily="34" charset="0"/>
              <a:buChar char="•"/>
            </a:pPr>
            <a:r>
              <a:rPr lang="ca-ES" sz="1100" dirty="0">
                <a:solidFill>
                  <a:schemeClr val="tx1"/>
                </a:solidFill>
                <a:latin typeface="Poppins  "/>
              </a:rPr>
              <a:t>Identificació d'indústries amb un avantatge comparatiu localment revelat.</a:t>
            </a:r>
          </a:p>
          <a:p>
            <a:pPr lvl="1" indent="-298450" algn="l" rtl="0">
              <a:buSzPts val="1100"/>
              <a:buFont typeface="Arial" panose="020B0604020202020204" pitchFamily="34" charset="0"/>
              <a:buChar char="•"/>
            </a:pPr>
            <a:r>
              <a:rPr lang="ca-ES" sz="1100" dirty="0">
                <a:solidFill>
                  <a:schemeClr val="tx1"/>
                </a:solidFill>
                <a:latin typeface="Poppins  "/>
              </a:rPr>
              <a:t>Identificació prèvia de les fases d'innovació i dels punts forts de la recerca aplicada.</a:t>
            </a:r>
          </a:p>
          <a:p>
            <a:pPr marL="158750" indent="0" algn="l" rtl="0">
              <a:spcBef>
                <a:spcPts val="1000"/>
              </a:spcBef>
              <a:buSzPts val="1100"/>
            </a:pPr>
            <a:r>
              <a:rPr lang="ca-ES" sz="1100" b="1" dirty="0">
                <a:solidFill>
                  <a:srgbClr val="AD1757"/>
                </a:solidFill>
                <a:latin typeface="Poppins  "/>
              </a:rPr>
              <a:t>Fase 2: Planificació Escenaris potencials. Què </a:t>
            </a:r>
            <a:r>
              <a:rPr lang="ca-ES" sz="1100" b="1" dirty="0" err="1">
                <a:solidFill>
                  <a:srgbClr val="AD1757"/>
                </a:solidFill>
                <a:latin typeface="Poppins  "/>
              </a:rPr>
              <a:t>podriem</a:t>
            </a:r>
            <a:r>
              <a:rPr lang="ca-ES" sz="1100" b="1" dirty="0">
                <a:solidFill>
                  <a:srgbClr val="AD1757"/>
                </a:solidFill>
                <a:latin typeface="Poppins  "/>
              </a:rPr>
              <a:t> fer?</a:t>
            </a:r>
          </a:p>
          <a:p>
            <a:pPr marL="787400" lvl="1" indent="-171450" algn="l" rtl="0">
              <a:spcBef>
                <a:spcPts val="1000"/>
              </a:spcBef>
              <a:buSzPts val="1100"/>
              <a:buFont typeface="Arial" panose="020B0604020202020204" pitchFamily="34" charset="0"/>
              <a:buChar char="•"/>
            </a:pPr>
            <a:r>
              <a:rPr lang="ca-ES" sz="1100" dirty="0">
                <a:solidFill>
                  <a:schemeClr val="tx1"/>
                </a:solidFill>
                <a:latin typeface="Poppins  "/>
              </a:rPr>
              <a:t>Identificació d'alternatives de disseny de ciutat per al futur districte d'innovació. Assignació d'espais preliminars per a edificis crítics.</a:t>
            </a:r>
          </a:p>
          <a:p>
            <a:pPr marL="787400" lvl="1" indent="-171450" algn="l" rtl="0">
              <a:buSzPts val="1100"/>
              <a:buFont typeface="Arial" panose="020B0604020202020204" pitchFamily="34" charset="0"/>
              <a:buChar char="•"/>
            </a:pPr>
            <a:r>
              <a:rPr lang="ca-ES" sz="1100" dirty="0">
                <a:solidFill>
                  <a:schemeClr val="tx1"/>
                </a:solidFill>
                <a:latin typeface="Poppins  "/>
              </a:rPr>
              <a:t>Escenaris d'especialització intel·ligent.</a:t>
            </a:r>
          </a:p>
          <a:p>
            <a:pPr marL="787400" lvl="1" indent="-171450" algn="l" rtl="0">
              <a:buSzPts val="1100"/>
              <a:buFont typeface="Arial" panose="020B0604020202020204" pitchFamily="34" charset="0"/>
              <a:buChar char="•"/>
            </a:pPr>
            <a:r>
              <a:rPr lang="ca-ES" sz="1100" dirty="0">
                <a:solidFill>
                  <a:schemeClr val="tx1"/>
                </a:solidFill>
                <a:latin typeface="Poppins  "/>
              </a:rPr>
              <a:t>Enllaç potencial d'innovació entre indústries locals i </a:t>
            </a:r>
            <a:r>
              <a:rPr lang="ca-ES" sz="1100" dirty="0" err="1">
                <a:solidFill>
                  <a:schemeClr val="tx1"/>
                </a:solidFill>
                <a:latin typeface="Poppins  "/>
              </a:rPr>
              <a:t>startups</a:t>
            </a:r>
            <a:r>
              <a:rPr lang="ca-ES" sz="1100" dirty="0">
                <a:solidFill>
                  <a:schemeClr val="tx1"/>
                </a:solidFill>
                <a:latin typeface="Poppins  "/>
              </a:rPr>
              <a:t> i centres de recerca i transferència de coneixement.</a:t>
            </a:r>
          </a:p>
          <a:p>
            <a:pPr marL="158750" indent="0" algn="l" rtl="0">
              <a:spcBef>
                <a:spcPts val="1000"/>
              </a:spcBef>
              <a:buSzPts val="1100"/>
            </a:pPr>
            <a:r>
              <a:rPr lang="ca-ES" sz="1100" b="1" dirty="0">
                <a:solidFill>
                  <a:srgbClr val="AD1757"/>
                </a:solidFill>
                <a:latin typeface="Poppins  "/>
              </a:rPr>
              <a:t>Fase 3: Implementació </a:t>
            </a:r>
            <a:r>
              <a:rPr lang="ca-ES" sz="1100" b="1" dirty="0" err="1">
                <a:solidFill>
                  <a:srgbClr val="AD1757"/>
                </a:solidFill>
                <a:latin typeface="Poppins  "/>
              </a:rPr>
              <a:t>Masterplan</a:t>
            </a:r>
            <a:r>
              <a:rPr lang="ca-ES" sz="1100" b="1" dirty="0">
                <a:solidFill>
                  <a:srgbClr val="AD1757"/>
                </a:solidFill>
                <a:latin typeface="Poppins  "/>
              </a:rPr>
              <a:t> i recomanacions de disseny urbanístic i de desenvolupament econòmic (4 fases). Què fem i com ho fem?</a:t>
            </a:r>
          </a:p>
          <a:p>
            <a:pPr marL="787400" lvl="1" indent="-171450" algn="l" rtl="0">
              <a:spcBef>
                <a:spcPts val="1000"/>
              </a:spcBef>
              <a:buSzPts val="1100"/>
              <a:buFont typeface="Arial" panose="020B0604020202020204" pitchFamily="34" charset="0"/>
              <a:buChar char="•"/>
            </a:pPr>
            <a:r>
              <a:rPr lang="ca-ES" sz="1100" dirty="0">
                <a:solidFill>
                  <a:schemeClr val="tx1"/>
                </a:solidFill>
                <a:latin typeface="Poppins  "/>
              </a:rPr>
              <a:t>Pla de disseny urbanístic (topologia de traçat de carrers, morfologia, escala, programació d'espais per a centres d'ancoratge, emplaçament). </a:t>
            </a:r>
          </a:p>
          <a:p>
            <a:pPr marL="787400" lvl="1" indent="-171450" algn="l" rtl="0">
              <a:buSzPts val="1100"/>
              <a:buFont typeface="Arial" panose="020B0604020202020204" pitchFamily="34" charset="0"/>
              <a:buChar char="•"/>
            </a:pPr>
            <a:r>
              <a:rPr lang="ca-ES" sz="1100" dirty="0">
                <a:solidFill>
                  <a:schemeClr val="tx1"/>
                </a:solidFill>
                <a:latin typeface="Poppins  "/>
              </a:rPr>
              <a:t>Pla d'especialització intel·ligent, estratègia de sofisticació i diversificació </a:t>
            </a:r>
            <a:r>
              <a:rPr lang="ca-ES" sz="1100" dirty="0" err="1">
                <a:solidFill>
                  <a:schemeClr val="tx1"/>
                </a:solidFill>
                <a:latin typeface="Poppins  "/>
              </a:rPr>
              <a:t>d’indústires</a:t>
            </a:r>
            <a:r>
              <a:rPr lang="ca-ES" sz="1100" dirty="0">
                <a:solidFill>
                  <a:schemeClr val="tx1"/>
                </a:solidFill>
                <a:latin typeface="Poppins  "/>
              </a:rPr>
              <a:t> i àrees del coneixement. Suport al comerç local i estratègia de creació de llocs de treball qualificats.</a:t>
            </a:r>
          </a:p>
          <a:p>
            <a:pPr marL="787400" lvl="1" indent="-171450" algn="l" rtl="0">
              <a:buSzPts val="1100"/>
              <a:buFont typeface="Arial" panose="020B0604020202020204" pitchFamily="34" charset="0"/>
              <a:buChar char="•"/>
            </a:pPr>
            <a:r>
              <a:rPr lang="ca-ES" sz="1100" dirty="0">
                <a:solidFill>
                  <a:schemeClr val="tx1"/>
                </a:solidFill>
                <a:latin typeface="Poppins  "/>
              </a:rPr>
              <a:t>Canal d'innovació per al districte d'innovació i el seu vincle amb les diferents institucions de recerca, centres tecnològics i universitats.</a:t>
            </a:r>
            <a:endParaRPr lang="ca-ES" sz="1100" b="1" dirty="0">
              <a:solidFill>
                <a:schemeClr val="tx1"/>
              </a:solidFill>
              <a:latin typeface="Poppins  "/>
            </a:endParaRPr>
          </a:p>
        </p:txBody>
      </p:sp>
    </p:spTree>
    <p:extLst>
      <p:ext uri="{BB962C8B-B14F-4D97-AF65-F5344CB8AC3E}">
        <p14:creationId xmlns:p14="http://schemas.microsoft.com/office/powerpoint/2010/main" val="5898568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66" name="Google Shape;666;p4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46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cxnSp>
        <p:nvCxnSpPr>
          <p:cNvPr id="17" name="Google Shape;135;p19">
            <a:extLst>
              <a:ext uri="{FF2B5EF4-FFF2-40B4-BE49-F238E27FC236}">
                <a16:creationId xmlns:a16="http://schemas.microsoft.com/office/drawing/2014/main" id="{6B4655FD-2867-4640-A691-DDCDC36E205E}"/>
              </a:ext>
            </a:extLst>
          </p:cNvPr>
          <p:cNvCxnSpPr/>
          <p:nvPr/>
        </p:nvCxnSpPr>
        <p:spPr>
          <a:xfrm>
            <a:off x="111850" y="4589700"/>
            <a:ext cx="3391800" cy="0"/>
          </a:xfrm>
          <a:prstGeom prst="straightConnector1">
            <a:avLst/>
          </a:prstGeom>
          <a:noFill/>
          <a:ln w="228600" cap="flat" cmpd="sng">
            <a:solidFill>
              <a:srgbClr val="2CBFB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Google Shape;136;p19">
            <a:extLst>
              <a:ext uri="{FF2B5EF4-FFF2-40B4-BE49-F238E27FC236}">
                <a16:creationId xmlns:a16="http://schemas.microsoft.com/office/drawing/2014/main" id="{6546D1F9-92ED-4896-AE07-EF9E4B304C0C}"/>
              </a:ext>
            </a:extLst>
          </p:cNvPr>
          <p:cNvSpPr txBox="1"/>
          <p:nvPr/>
        </p:nvSpPr>
        <p:spPr>
          <a:xfrm>
            <a:off x="2475762" y="4434450"/>
            <a:ext cx="20064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>
                <a:solidFill>
                  <a:schemeClr val="lt1"/>
                </a:solidFill>
                <a:latin typeface="Poppins"/>
              </a:rPr>
              <a:t>PGM 1976</a:t>
            </a:r>
            <a:endParaRPr sz="1100" b="1">
              <a:solidFill>
                <a:schemeClr val="lt1"/>
              </a:solidFill>
              <a:latin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Poppins"/>
            </a:endParaRPr>
          </a:p>
        </p:txBody>
      </p:sp>
      <p:sp>
        <p:nvSpPr>
          <p:cNvPr id="19" name="Google Shape;138;p19">
            <a:extLst>
              <a:ext uri="{FF2B5EF4-FFF2-40B4-BE49-F238E27FC236}">
                <a16:creationId xmlns:a16="http://schemas.microsoft.com/office/drawing/2014/main" id="{674EF403-6000-4F8C-A184-A25E540EC884}"/>
              </a:ext>
            </a:extLst>
          </p:cNvPr>
          <p:cNvSpPr txBox="1"/>
          <p:nvPr/>
        </p:nvSpPr>
        <p:spPr>
          <a:xfrm>
            <a:off x="4379434" y="4434450"/>
            <a:ext cx="20064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>
                <a:solidFill>
                  <a:schemeClr val="lt1"/>
                </a:solidFill>
                <a:latin typeface="Poppins"/>
              </a:rPr>
              <a:t>PDUM</a:t>
            </a:r>
            <a:endParaRPr sz="1100" b="1">
              <a:solidFill>
                <a:schemeClr val="lt1"/>
              </a:solidFill>
              <a:latin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Poppins"/>
            </a:endParaRPr>
          </a:p>
        </p:txBody>
      </p:sp>
      <p:cxnSp>
        <p:nvCxnSpPr>
          <p:cNvPr id="20" name="Google Shape;139;p19">
            <a:extLst>
              <a:ext uri="{FF2B5EF4-FFF2-40B4-BE49-F238E27FC236}">
                <a16:creationId xmlns:a16="http://schemas.microsoft.com/office/drawing/2014/main" id="{B70FC146-FEBC-4AB9-B50F-2A038301EAE9}"/>
              </a:ext>
            </a:extLst>
          </p:cNvPr>
          <p:cNvCxnSpPr/>
          <p:nvPr/>
        </p:nvCxnSpPr>
        <p:spPr>
          <a:xfrm>
            <a:off x="5240043" y="4589700"/>
            <a:ext cx="3391800" cy="0"/>
          </a:xfrm>
          <a:prstGeom prst="straightConnector1">
            <a:avLst/>
          </a:prstGeom>
          <a:noFill/>
          <a:ln w="228600" cap="flat" cmpd="sng">
            <a:solidFill>
              <a:srgbClr val="F26D6D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1" name="Google Shape;141;p19">
            <a:extLst>
              <a:ext uri="{FF2B5EF4-FFF2-40B4-BE49-F238E27FC236}">
                <a16:creationId xmlns:a16="http://schemas.microsoft.com/office/drawing/2014/main" id="{6A04192D-5BAD-43A8-988C-B8B468443C6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173" y="711287"/>
            <a:ext cx="3281776" cy="2169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42;p19">
            <a:extLst>
              <a:ext uri="{FF2B5EF4-FFF2-40B4-BE49-F238E27FC236}">
                <a16:creationId xmlns:a16="http://schemas.microsoft.com/office/drawing/2014/main" id="{63918DC0-80FC-4145-80A3-0B53F41F07A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78948" y="712555"/>
            <a:ext cx="3281774" cy="211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43;p19">
            <a:extLst>
              <a:ext uri="{FF2B5EF4-FFF2-40B4-BE49-F238E27FC236}">
                <a16:creationId xmlns:a16="http://schemas.microsoft.com/office/drawing/2014/main" id="{9B3585A5-1E94-4656-B526-730C7A1378CD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5763" y="4744951"/>
            <a:ext cx="624600" cy="18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44;p19">
            <a:extLst>
              <a:ext uri="{FF2B5EF4-FFF2-40B4-BE49-F238E27FC236}">
                <a16:creationId xmlns:a16="http://schemas.microsoft.com/office/drawing/2014/main" id="{27086B26-DC3E-45E2-A86A-6C672AA598B6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49752" y="4744959"/>
            <a:ext cx="1012326" cy="253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45;p19">
            <a:extLst>
              <a:ext uri="{FF2B5EF4-FFF2-40B4-BE49-F238E27FC236}">
                <a16:creationId xmlns:a16="http://schemas.microsoft.com/office/drawing/2014/main" id="{F82D34C7-E358-46F4-8412-70A01C1D5B3B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61438" y="4744951"/>
            <a:ext cx="624600" cy="18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46;p19">
            <a:extLst>
              <a:ext uri="{FF2B5EF4-FFF2-40B4-BE49-F238E27FC236}">
                <a16:creationId xmlns:a16="http://schemas.microsoft.com/office/drawing/2014/main" id="{9A358763-495D-49E3-A39A-5CE0217CE8E9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56446" y="791415"/>
            <a:ext cx="2139635" cy="2089753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47;p19">
            <a:extLst>
              <a:ext uri="{FF2B5EF4-FFF2-40B4-BE49-F238E27FC236}">
                <a16:creationId xmlns:a16="http://schemas.microsoft.com/office/drawing/2014/main" id="{62ABC8F8-3DF6-4C5B-87CA-33886CB5A947}"/>
              </a:ext>
            </a:extLst>
          </p:cNvPr>
          <p:cNvSpPr/>
          <p:nvPr/>
        </p:nvSpPr>
        <p:spPr>
          <a:xfrm>
            <a:off x="2929950" y="2943150"/>
            <a:ext cx="971550" cy="97155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050" b="1" dirty="0">
                <a:latin typeface="Poppins"/>
              </a:rPr>
              <a:t>ARET</a:t>
            </a:r>
            <a:r>
              <a:rPr lang="ca-ES" sz="1050" b="1" dirty="0">
                <a:latin typeface="Poppins"/>
              </a:rPr>
              <a:t>I</a:t>
            </a:r>
            <a:r>
              <a:rPr lang="es" sz="1050" b="1" dirty="0">
                <a:latin typeface="Poppins"/>
              </a:rPr>
              <a:t>AN</a:t>
            </a:r>
            <a:endParaRPr sz="1050" b="1" dirty="0">
              <a:latin typeface="Poppins"/>
            </a:endParaRPr>
          </a:p>
        </p:txBody>
      </p:sp>
      <p:sp>
        <p:nvSpPr>
          <p:cNvPr id="28" name="Google Shape;148;p19">
            <a:extLst>
              <a:ext uri="{FF2B5EF4-FFF2-40B4-BE49-F238E27FC236}">
                <a16:creationId xmlns:a16="http://schemas.microsoft.com/office/drawing/2014/main" id="{9CED9C63-3BFC-4BEF-AA1D-27158BDAFFBA}"/>
              </a:ext>
            </a:extLst>
          </p:cNvPr>
          <p:cNvSpPr txBox="1"/>
          <p:nvPr/>
        </p:nvSpPr>
        <p:spPr>
          <a:xfrm>
            <a:off x="3549050" y="3878725"/>
            <a:ext cx="2505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Poppins"/>
            </a:endParaRPr>
          </a:p>
        </p:txBody>
      </p:sp>
      <p:sp>
        <p:nvSpPr>
          <p:cNvPr id="29" name="Google Shape;132;p19">
            <a:extLst>
              <a:ext uri="{FF2B5EF4-FFF2-40B4-BE49-F238E27FC236}">
                <a16:creationId xmlns:a16="http://schemas.microsoft.com/office/drawing/2014/main" id="{C69C0E1E-2216-4BA9-83A8-5D07F21AF5FC}"/>
              </a:ext>
            </a:extLst>
          </p:cNvPr>
          <p:cNvSpPr/>
          <p:nvPr/>
        </p:nvSpPr>
        <p:spPr>
          <a:xfrm>
            <a:off x="3750300" y="3967186"/>
            <a:ext cx="1492200" cy="393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"/>
            </a:endParaRPr>
          </a:p>
        </p:txBody>
      </p:sp>
      <p:sp>
        <p:nvSpPr>
          <p:cNvPr id="30" name="Google Shape;134;p19">
            <a:extLst>
              <a:ext uri="{FF2B5EF4-FFF2-40B4-BE49-F238E27FC236}">
                <a16:creationId xmlns:a16="http://schemas.microsoft.com/office/drawing/2014/main" id="{D314761C-F2D4-444F-B902-A3CB41DE6C51}"/>
              </a:ext>
            </a:extLst>
          </p:cNvPr>
          <p:cNvSpPr txBox="1"/>
          <p:nvPr/>
        </p:nvSpPr>
        <p:spPr>
          <a:xfrm>
            <a:off x="3901500" y="3929761"/>
            <a:ext cx="13410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 dirty="0">
                <a:solidFill>
                  <a:schemeClr val="dk2"/>
                </a:solidFill>
                <a:latin typeface="Poppins"/>
              </a:rPr>
              <a:t>2AI GENER 2026</a:t>
            </a:r>
            <a:endParaRPr sz="1100" b="1" dirty="0">
              <a:solidFill>
                <a:schemeClr val="dk2"/>
              </a:solidFill>
              <a:latin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 dirty="0">
                <a:solidFill>
                  <a:schemeClr val="dk2"/>
                </a:solidFill>
                <a:latin typeface="Poppins"/>
              </a:rPr>
              <a:t>AP MARÇ 2027</a:t>
            </a:r>
            <a:endParaRPr sz="1100" b="1" dirty="0">
              <a:solidFill>
                <a:schemeClr val="dk2"/>
              </a:solidFill>
              <a:latin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dk2"/>
              </a:solidFill>
              <a:latin typeface="Poppins"/>
            </a:endParaRPr>
          </a:p>
        </p:txBody>
      </p:sp>
      <p:cxnSp>
        <p:nvCxnSpPr>
          <p:cNvPr id="31" name="Google Shape;137;p19">
            <a:extLst>
              <a:ext uri="{FF2B5EF4-FFF2-40B4-BE49-F238E27FC236}">
                <a16:creationId xmlns:a16="http://schemas.microsoft.com/office/drawing/2014/main" id="{CEEB2E0D-285F-4C2C-8644-DE71A268A3C6}"/>
              </a:ext>
            </a:extLst>
          </p:cNvPr>
          <p:cNvCxnSpPr/>
          <p:nvPr/>
        </p:nvCxnSpPr>
        <p:spPr>
          <a:xfrm>
            <a:off x="3478948" y="4594475"/>
            <a:ext cx="1792800" cy="0"/>
          </a:xfrm>
          <a:prstGeom prst="straightConnector1">
            <a:avLst/>
          </a:prstGeom>
          <a:noFill/>
          <a:ln w="228600" cap="flat" cmpd="sng">
            <a:solidFill>
              <a:srgbClr val="F2947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" name="Google Shape;138;p19">
            <a:extLst>
              <a:ext uri="{FF2B5EF4-FFF2-40B4-BE49-F238E27FC236}">
                <a16:creationId xmlns:a16="http://schemas.microsoft.com/office/drawing/2014/main" id="{96CA52FB-3283-4E1F-A766-29AAB9D6DC9A}"/>
              </a:ext>
            </a:extLst>
          </p:cNvPr>
          <p:cNvSpPr txBox="1"/>
          <p:nvPr/>
        </p:nvSpPr>
        <p:spPr>
          <a:xfrm>
            <a:off x="4354819" y="4439225"/>
            <a:ext cx="20064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 dirty="0">
                <a:solidFill>
                  <a:schemeClr val="lt1"/>
                </a:solidFill>
                <a:latin typeface="Poppins"/>
              </a:rPr>
              <a:t>PDUM</a:t>
            </a:r>
            <a:endParaRPr sz="1100" b="1" dirty="0">
              <a:solidFill>
                <a:schemeClr val="lt1"/>
              </a:solidFill>
              <a:latin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lt1"/>
              </a:solidFill>
              <a:latin typeface="Poppins"/>
            </a:endParaRPr>
          </a:p>
        </p:txBody>
      </p:sp>
      <p:sp>
        <p:nvSpPr>
          <p:cNvPr id="33" name="Google Shape;140;p19">
            <a:extLst>
              <a:ext uri="{FF2B5EF4-FFF2-40B4-BE49-F238E27FC236}">
                <a16:creationId xmlns:a16="http://schemas.microsoft.com/office/drawing/2014/main" id="{FC5F88D2-4754-49A3-8DB6-0039A8CB086C}"/>
              </a:ext>
            </a:extLst>
          </p:cNvPr>
          <p:cNvSpPr txBox="1"/>
          <p:nvPr/>
        </p:nvSpPr>
        <p:spPr>
          <a:xfrm>
            <a:off x="7442157" y="4427726"/>
            <a:ext cx="20064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 dirty="0">
                <a:solidFill>
                  <a:schemeClr val="lt1"/>
                </a:solidFill>
                <a:latin typeface="Poppins"/>
              </a:rPr>
              <a:t>POUMET</a:t>
            </a:r>
            <a:endParaRPr sz="1100" b="1" dirty="0">
              <a:solidFill>
                <a:schemeClr val="lt1"/>
              </a:solidFill>
              <a:latin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lt1"/>
              </a:solidFill>
              <a:latin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4192366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66" name="Google Shape;666;p4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46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9" name="Google Shape;138;p19">
            <a:extLst>
              <a:ext uri="{FF2B5EF4-FFF2-40B4-BE49-F238E27FC236}">
                <a16:creationId xmlns:a16="http://schemas.microsoft.com/office/drawing/2014/main" id="{674EF403-6000-4F8C-A184-A25E540EC884}"/>
              </a:ext>
            </a:extLst>
          </p:cNvPr>
          <p:cNvSpPr txBox="1"/>
          <p:nvPr/>
        </p:nvSpPr>
        <p:spPr>
          <a:xfrm>
            <a:off x="4379434" y="4434450"/>
            <a:ext cx="20064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>
                <a:solidFill>
                  <a:schemeClr val="lt1"/>
                </a:solidFill>
              </a:rPr>
              <a:t>PDUM</a:t>
            </a:r>
            <a:endParaRPr sz="11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</a:endParaRPr>
          </a:p>
        </p:txBody>
      </p:sp>
      <p:pic>
        <p:nvPicPr>
          <p:cNvPr id="34" name="Google Shape;154;p20" title="Sant Feliu Before.png">
            <a:extLst>
              <a:ext uri="{FF2B5EF4-FFF2-40B4-BE49-F238E27FC236}">
                <a16:creationId xmlns:a16="http://schemas.microsoft.com/office/drawing/2014/main" id="{019C2D3A-C9B1-42B0-9A49-DDC34801F4C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14600"/>
            <a:ext cx="8839204" cy="40268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77191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66" name="Google Shape;666;p4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46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9" name="Google Shape;138;p19">
            <a:extLst>
              <a:ext uri="{FF2B5EF4-FFF2-40B4-BE49-F238E27FC236}">
                <a16:creationId xmlns:a16="http://schemas.microsoft.com/office/drawing/2014/main" id="{674EF403-6000-4F8C-A184-A25E540EC884}"/>
              </a:ext>
            </a:extLst>
          </p:cNvPr>
          <p:cNvSpPr txBox="1"/>
          <p:nvPr/>
        </p:nvSpPr>
        <p:spPr>
          <a:xfrm>
            <a:off x="4379434" y="4434450"/>
            <a:ext cx="20064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>
                <a:solidFill>
                  <a:schemeClr val="lt1"/>
                </a:solidFill>
              </a:rPr>
              <a:t>PDUM</a:t>
            </a:r>
            <a:endParaRPr sz="11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</a:endParaRPr>
          </a:p>
        </p:txBody>
      </p:sp>
      <p:pic>
        <p:nvPicPr>
          <p:cNvPr id="6" name="Google Shape;160;p21" title="Sant Feliu -Buildings and Parcels numbers.png">
            <a:extLst>
              <a:ext uri="{FF2B5EF4-FFF2-40B4-BE49-F238E27FC236}">
                <a16:creationId xmlns:a16="http://schemas.microsoft.com/office/drawing/2014/main" id="{6C937822-7052-496A-9A13-97455C43F64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385" y="714600"/>
            <a:ext cx="8839214" cy="40268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28508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66" name="Google Shape;666;p4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46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668" name="Google Shape;668;p46"/>
          <p:cNvSpPr txBox="1"/>
          <p:nvPr/>
        </p:nvSpPr>
        <p:spPr bwMode="auto">
          <a:xfrm>
            <a:off x="662625" y="1404970"/>
            <a:ext cx="3762300" cy="11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pPr>
            <a:r>
              <a:rPr lang="ca" sz="1200" b="1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Cambio de modelo económico y productivo</a:t>
            </a:r>
            <a:r>
              <a:rPr lang="ca" sz="120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: hacia un ecosistema de </a:t>
            </a:r>
            <a:r>
              <a:rPr lang="ca" sz="1200" b="1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alta intensidad innovadora y tecnológica</a:t>
            </a:r>
            <a:r>
              <a:rPr lang="ca" sz="120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, con atracción de </a:t>
            </a:r>
            <a:r>
              <a:rPr lang="ca" sz="1200" b="1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talento </a:t>
            </a:r>
            <a:r>
              <a:rPr lang="ca" sz="120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e </a:t>
            </a:r>
            <a:r>
              <a:rPr lang="ca" sz="1200" b="1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inversión</a:t>
            </a:r>
            <a:r>
              <a:rPr lang="ca" sz="120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, y conexiones sólidas con empresas, investigación y conocimiento.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pPr>
            <a:endParaRPr/>
          </a:p>
        </p:txBody>
      </p:sp>
      <p:pic>
        <p:nvPicPr>
          <p:cNvPr id="669" name="Google Shape;669;p46"/>
          <p:cNvPicPr/>
          <p:nvPr/>
        </p:nvPicPr>
        <p:blipFill>
          <a:blip r:embed="rId3">
            <a:alphaModFix/>
          </a:blip>
          <a:srcRect l="6325" r="4587"/>
          <a:stretch/>
        </p:blipFill>
        <p:spPr bwMode="auto">
          <a:xfrm>
            <a:off x="4672500" y="1360375"/>
            <a:ext cx="4252426" cy="265135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46"/>
          <p:cNvSpPr txBox="1"/>
          <p:nvPr/>
        </p:nvSpPr>
        <p:spPr bwMode="auto">
          <a:xfrm>
            <a:off x="662625" y="974475"/>
            <a:ext cx="33660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70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Nuestra visión</a:t>
            </a:r>
            <a:endParaRPr sz="1700" b="1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671" name="Google Shape;671;p46"/>
          <p:cNvSpPr txBox="1"/>
          <p:nvPr/>
        </p:nvSpPr>
        <p:spPr bwMode="auto">
          <a:xfrm>
            <a:off x="662625" y="3117372"/>
            <a:ext cx="3762300" cy="11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pPr>
            <a:r>
              <a:rPr lang="ca" sz="1200" b="1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Economic and productive model shift</a:t>
            </a:r>
            <a:r>
              <a:rPr lang="ca" sz="120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: towards a </a:t>
            </a:r>
            <a:r>
              <a:rPr lang="ca" sz="1200" b="1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high-intensity innovative and technological ecosystem</a:t>
            </a:r>
            <a:r>
              <a:rPr lang="ca" sz="120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, attracting </a:t>
            </a:r>
            <a:r>
              <a:rPr lang="ca" sz="1200" b="1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talent </a:t>
            </a:r>
            <a:r>
              <a:rPr lang="ca" sz="120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and </a:t>
            </a:r>
            <a:r>
              <a:rPr lang="ca" sz="1200" b="1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investment</a:t>
            </a:r>
            <a:r>
              <a:rPr lang="ca" sz="120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, and building strong connections with business, research, and knowledge.</a:t>
            </a:r>
            <a:endParaRPr/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pPr>
            <a:endParaRPr/>
          </a:p>
        </p:txBody>
      </p:sp>
      <p:sp>
        <p:nvSpPr>
          <p:cNvPr id="672" name="Google Shape;672;p46"/>
          <p:cNvSpPr txBox="1"/>
          <p:nvPr/>
        </p:nvSpPr>
        <p:spPr bwMode="auto">
          <a:xfrm>
            <a:off x="662625" y="2686877"/>
            <a:ext cx="33660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70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Our vision</a:t>
            </a:r>
            <a:endParaRPr sz="1700" b="1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673" name="Google Shape;673;p46"/>
          <p:cNvSpPr/>
          <p:nvPr/>
        </p:nvSpPr>
        <p:spPr bwMode="auto">
          <a:xfrm>
            <a:off x="605125" y="828475"/>
            <a:ext cx="3887400" cy="3786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674" name="Google Shape;674;p46"/>
          <p:cNvSpPr txBox="1"/>
          <p:nvPr/>
        </p:nvSpPr>
        <p:spPr bwMode="auto">
          <a:xfrm>
            <a:off x="702730" y="1404970"/>
            <a:ext cx="3762300" cy="11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pPr>
            <a:r>
              <a:rPr lang="ca" sz="120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Cambio de modelo económico y productivo</a:t>
            </a:r>
            <a:r>
              <a:rPr lang="ca" sz="120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: hacia un ecosistema de </a:t>
            </a:r>
            <a:r>
              <a:rPr lang="ca" sz="120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alta intensidad innovadora y tecnológica</a:t>
            </a:r>
            <a:r>
              <a:rPr lang="ca" sz="120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, con atracción de </a:t>
            </a:r>
            <a:r>
              <a:rPr lang="ca" sz="120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talento </a:t>
            </a:r>
            <a:r>
              <a:rPr lang="ca" sz="120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e </a:t>
            </a:r>
            <a:r>
              <a:rPr lang="ca" sz="120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inversión</a:t>
            </a:r>
            <a:r>
              <a:rPr lang="ca" sz="120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, y conexiones sólidas con empresas, investigación y conocimiento.</a:t>
            </a:r>
            <a:endParaRPr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pPr>
            <a:endParaRPr>
              <a:latin typeface="Poppins"/>
              <a:ea typeface="Poppins"/>
              <a:cs typeface="Poppins"/>
            </a:endParaRPr>
          </a:p>
        </p:txBody>
      </p:sp>
      <p:sp>
        <p:nvSpPr>
          <p:cNvPr id="675" name="Google Shape;675;p46"/>
          <p:cNvSpPr txBox="1"/>
          <p:nvPr/>
        </p:nvSpPr>
        <p:spPr bwMode="auto">
          <a:xfrm>
            <a:off x="702730" y="974475"/>
            <a:ext cx="33660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70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Nuestra visión</a:t>
            </a:r>
            <a:endParaRPr sz="1700" b="1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676" name="Google Shape;676;p46"/>
          <p:cNvSpPr txBox="1"/>
          <p:nvPr/>
        </p:nvSpPr>
        <p:spPr bwMode="auto">
          <a:xfrm>
            <a:off x="702730" y="3117372"/>
            <a:ext cx="3762300" cy="11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pPr>
            <a:r>
              <a:rPr lang="ca" sz="120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Economic and productive model shift</a:t>
            </a:r>
            <a:r>
              <a:rPr lang="ca" sz="120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: towards a </a:t>
            </a:r>
            <a:r>
              <a:rPr lang="ca" sz="120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high-intensity innovative and technological ecosystem</a:t>
            </a:r>
            <a:r>
              <a:rPr lang="ca" sz="120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, attracting </a:t>
            </a:r>
            <a:r>
              <a:rPr lang="ca" sz="120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talent </a:t>
            </a:r>
            <a:r>
              <a:rPr lang="ca" sz="120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and </a:t>
            </a:r>
            <a:r>
              <a:rPr lang="ca" sz="120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investment</a:t>
            </a:r>
            <a:r>
              <a:rPr lang="ca" sz="120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, and building strong connections with business, research, and knowledge.</a:t>
            </a:r>
            <a:endParaRPr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pPr>
            <a:endParaRPr>
              <a:latin typeface="Poppins"/>
              <a:ea typeface="Poppins"/>
              <a:cs typeface="Poppins"/>
            </a:endParaRPr>
          </a:p>
        </p:txBody>
      </p:sp>
      <p:sp>
        <p:nvSpPr>
          <p:cNvPr id="677" name="Google Shape;677;p46"/>
          <p:cNvSpPr txBox="1"/>
          <p:nvPr/>
        </p:nvSpPr>
        <p:spPr bwMode="auto">
          <a:xfrm>
            <a:off x="702730" y="2686877"/>
            <a:ext cx="33660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70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Our vision</a:t>
            </a:r>
            <a:endParaRPr sz="1700" b="1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2637435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82" name="Google Shape;682;p47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47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684" name="Google Shape;684;p47"/>
          <p:cNvSpPr txBox="1"/>
          <p:nvPr/>
        </p:nvSpPr>
        <p:spPr bwMode="auto">
          <a:xfrm>
            <a:off x="477850" y="690804"/>
            <a:ext cx="43632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70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El Distrito de Innovación en cifras (I)</a:t>
            </a:r>
            <a:endParaRPr sz="1700" b="1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600" i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The Innovation District in numbers (I)</a:t>
            </a:r>
            <a:endParaRPr sz="1600" i="1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pic>
        <p:nvPicPr>
          <p:cNvPr id="685" name="Google Shape;685;p47"/>
          <p:cNvPicPr/>
          <p:nvPr/>
        </p:nvPicPr>
        <p:blipFill>
          <a:blip r:embed="rId3">
            <a:alphaModFix/>
          </a:blip>
          <a:srcRect r="12287"/>
          <a:stretch/>
        </p:blipFill>
        <p:spPr bwMode="auto">
          <a:xfrm>
            <a:off x="394583" y="1642314"/>
            <a:ext cx="4302951" cy="2746584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47"/>
          <p:cNvSpPr/>
          <p:nvPr/>
        </p:nvSpPr>
        <p:spPr bwMode="auto">
          <a:xfrm>
            <a:off x="4951328" y="1431775"/>
            <a:ext cx="3968699" cy="1949100"/>
          </a:xfrm>
          <a:prstGeom prst="rect">
            <a:avLst/>
          </a:prstGeom>
          <a:solidFill>
            <a:srgbClr val="F2F2F2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7" name="Google Shape;687;p47"/>
          <p:cNvSpPr txBox="1"/>
          <p:nvPr/>
        </p:nvSpPr>
        <p:spPr bwMode="auto">
          <a:xfrm>
            <a:off x="4981938" y="1322957"/>
            <a:ext cx="403200" cy="6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/>
            </a:pPr>
            <a:r>
              <a:rPr lang="ca" sz="4200" b="1" i="0" u="none" strike="noStrike" cap="none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3</a:t>
            </a:r>
            <a:endParaRPr sz="26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  <a:defRPr/>
            </a:pPr>
            <a:endParaRPr sz="4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  <a:defRPr/>
            </a:pPr>
            <a:endParaRPr sz="4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688" name="Google Shape;688;p47"/>
          <p:cNvSpPr txBox="1"/>
          <p:nvPr/>
        </p:nvSpPr>
        <p:spPr bwMode="auto">
          <a:xfrm>
            <a:off x="5372953" y="1451828"/>
            <a:ext cx="3926400" cy="3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ca" sz="1300" b="1" i="0" u="none" strike="noStrike" cap="none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Sectores econ</a:t>
            </a:r>
            <a:r>
              <a:rPr lang="ca" sz="13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ómicos estratégicos</a:t>
            </a:r>
            <a:br>
              <a:rPr lang="ca" sz="13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</a:br>
            <a:r>
              <a:rPr lang="ca" sz="1300" i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Strategic economic sectors</a:t>
            </a:r>
            <a:r>
              <a:rPr lang="ca" sz="1300" b="1" i="0" u="none" strike="noStrike" cap="none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 </a:t>
            </a:r>
            <a:endParaRPr sz="1100" b="1"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  <a:defRPr/>
            </a:pPr>
            <a:endParaRPr sz="3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5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  <a:defRPr/>
            </a:pPr>
            <a:endParaRPr sz="3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689" name="Google Shape;689;p47"/>
          <p:cNvSpPr/>
          <p:nvPr/>
        </p:nvSpPr>
        <p:spPr bwMode="auto">
          <a:xfrm>
            <a:off x="5553469" y="2106027"/>
            <a:ext cx="3185400" cy="12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95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Indústria farmac</a:t>
            </a:r>
            <a:r>
              <a:rPr lang="ca" sz="95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é</a:t>
            </a:r>
            <a:r>
              <a:rPr lang="ca" sz="95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utica </a:t>
            </a:r>
            <a:r>
              <a:rPr lang="ca" sz="95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y</a:t>
            </a:r>
            <a:r>
              <a:rPr lang="ca" sz="95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 química aplicada</a:t>
            </a:r>
            <a:br>
              <a:rPr lang="ca" sz="95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</a:rPr>
            </a:br>
            <a:r>
              <a:rPr lang="ca" sz="950" i="1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Pharma and applied chemistry</a:t>
            </a:r>
            <a:br>
              <a:rPr lang="ca" sz="95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</a:rPr>
            </a:br>
            <a:r>
              <a:rPr lang="ca" sz="95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 </a:t>
            </a:r>
            <a:endParaRPr sz="1300" b="1">
              <a:latin typeface="Poppins"/>
              <a:ea typeface="Poppins"/>
              <a:cs typeface="Poppins"/>
            </a:endParaRPr>
          </a:p>
          <a:p>
            <a: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95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Manufactur</a:t>
            </a:r>
            <a:r>
              <a:rPr lang="ca" sz="95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a</a:t>
            </a:r>
            <a:r>
              <a:rPr lang="ca" sz="95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s</a:t>
            </a:r>
            <a:r>
              <a:rPr lang="ca" sz="95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 </a:t>
            </a:r>
            <a:r>
              <a:rPr lang="ca" sz="95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avanzadas</a:t>
            </a:r>
            <a:br>
              <a:rPr lang="ca" sz="95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</a:br>
            <a:r>
              <a:rPr lang="ca" sz="950" i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Advanced manufacturing</a:t>
            </a:r>
            <a:endParaRPr sz="950" i="1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50" i="1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95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Software </a:t>
            </a:r>
            <a:r>
              <a:rPr lang="ca" sz="95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y diseño </a:t>
            </a:r>
            <a:r>
              <a:rPr lang="ca" sz="95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digital</a:t>
            </a:r>
            <a:br>
              <a:rPr lang="ca" sz="95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</a:rPr>
            </a:br>
            <a:r>
              <a:rPr lang="ca" sz="950" i="1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S</a:t>
            </a:r>
            <a:r>
              <a:rPr lang="ca" sz="950" i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oftware and digital design</a:t>
            </a:r>
            <a:endParaRPr sz="1300" i="1">
              <a:latin typeface="Poppins"/>
              <a:ea typeface="Poppins"/>
              <a:cs typeface="Poppins"/>
            </a:endParaRPr>
          </a:p>
        </p:txBody>
      </p:sp>
      <p:pic>
        <p:nvPicPr>
          <p:cNvPr id="690" name="Google Shape;690;p47"/>
          <p:cNvPicPr/>
          <p:nvPr/>
        </p:nvPicPr>
        <p:blipFill>
          <a:blip r:embed="rId4">
            <a:alphaModFix/>
          </a:blip>
          <a:srcRect/>
          <a:stretch/>
        </p:blipFill>
        <p:spPr bwMode="auto">
          <a:xfrm>
            <a:off x="5196502" y="2157423"/>
            <a:ext cx="292550" cy="29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p47" descr="Portàtil"/>
          <p:cNvPicPr/>
          <p:nvPr/>
        </p:nvPicPr>
        <p:blipFill>
          <a:blip r:embed="rId5">
            <a:alphaModFix/>
          </a:blip>
          <a:srcRect/>
          <a:stretch/>
        </p:blipFill>
        <p:spPr bwMode="auto">
          <a:xfrm>
            <a:off x="5246012" y="3045400"/>
            <a:ext cx="243042" cy="243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47"/>
          <p:cNvPicPr/>
          <p:nvPr/>
        </p:nvPicPr>
        <p:blipFill>
          <a:blip r:embed="rId6">
            <a:alphaModFix/>
          </a:blip>
          <a:srcRect/>
          <a:stretch/>
        </p:blipFill>
        <p:spPr bwMode="auto">
          <a:xfrm>
            <a:off x="5247119" y="2606675"/>
            <a:ext cx="243043" cy="243043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47"/>
          <p:cNvSpPr/>
          <p:nvPr/>
        </p:nvSpPr>
        <p:spPr bwMode="auto">
          <a:xfrm>
            <a:off x="4951328" y="3540471"/>
            <a:ext cx="3968699" cy="1099500"/>
          </a:xfrm>
          <a:prstGeom prst="rect">
            <a:avLst/>
          </a:prstGeom>
          <a:solidFill>
            <a:srgbClr val="F2F2F2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94" name="Google Shape;694;p47"/>
          <p:cNvSpPr txBox="1"/>
          <p:nvPr/>
        </p:nvSpPr>
        <p:spPr bwMode="auto">
          <a:xfrm>
            <a:off x="5046576" y="3534066"/>
            <a:ext cx="1460400" cy="6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/>
            </a:pPr>
            <a:r>
              <a:rPr lang="ca" sz="3000" b="1" i="0" u="none" strike="noStrike" cap="none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+150</a:t>
            </a:r>
            <a:r>
              <a:rPr lang="ca" sz="2000" b="1" i="0" u="none" strike="noStrike" cap="none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%</a:t>
            </a:r>
            <a:endParaRPr sz="20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  <a:defRPr/>
            </a:pPr>
            <a:endParaRPr sz="4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  <a:defRPr/>
            </a:pPr>
            <a:endParaRPr sz="4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695" name="Google Shape;695;p47"/>
          <p:cNvSpPr txBox="1"/>
          <p:nvPr/>
        </p:nvSpPr>
        <p:spPr bwMode="auto">
          <a:xfrm>
            <a:off x="6259123" y="3579701"/>
            <a:ext cx="2686500" cy="3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ca" sz="13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Puestos de trabajo</a:t>
            </a:r>
            <a:r>
              <a:rPr lang="ca" sz="1300" b="1" i="0" u="none" strike="noStrike" cap="none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 (2040)</a:t>
            </a:r>
            <a:br>
              <a:rPr lang="ca" sz="1300" b="1" i="0" u="none" strike="noStrike" cap="none">
                <a:solidFill>
                  <a:srgbClr val="B81E61"/>
                </a:solidFill>
                <a:latin typeface="Poppins"/>
                <a:ea typeface="Poppins"/>
                <a:cs typeface="Poppins"/>
              </a:rPr>
            </a:br>
            <a:r>
              <a:rPr lang="ca" sz="1300" i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Employment (2040)</a:t>
            </a:r>
            <a:endParaRPr sz="1300" i="1"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  <a:defRPr/>
            </a:pPr>
            <a:endParaRPr sz="3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5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  <a:defRPr/>
            </a:pPr>
            <a:endParaRPr sz="3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696" name="Google Shape;696;p47"/>
          <p:cNvSpPr txBox="1"/>
          <p:nvPr/>
        </p:nvSpPr>
        <p:spPr bwMode="auto">
          <a:xfrm>
            <a:off x="5046578" y="4152371"/>
            <a:ext cx="3873600" cy="3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05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D</a:t>
            </a:r>
            <a:r>
              <a:rPr lang="ca" sz="105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e 6.431 en </a:t>
            </a:r>
            <a:r>
              <a:rPr lang="ca" sz="105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la actualidad </a:t>
            </a:r>
            <a:r>
              <a:rPr lang="ca" sz="105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a 16.000 </a:t>
            </a:r>
            <a:r>
              <a:rPr lang="ca" sz="105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en el año </a:t>
            </a:r>
            <a:r>
              <a:rPr lang="ca" sz="105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2040</a:t>
            </a:r>
            <a:endParaRPr sz="1050" b="1" i="0" u="none" strike="noStrike" cap="none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050" i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From 6,431 today to 16,000 by 2040</a:t>
            </a:r>
            <a:endParaRPr sz="16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  <a:defRPr/>
            </a:pPr>
            <a:endParaRPr sz="4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0398208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66" name="Google Shape;666;p4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46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9" name="Google Shape;138;p19">
            <a:extLst>
              <a:ext uri="{FF2B5EF4-FFF2-40B4-BE49-F238E27FC236}">
                <a16:creationId xmlns:a16="http://schemas.microsoft.com/office/drawing/2014/main" id="{674EF403-6000-4F8C-A184-A25E540EC884}"/>
              </a:ext>
            </a:extLst>
          </p:cNvPr>
          <p:cNvSpPr txBox="1"/>
          <p:nvPr/>
        </p:nvSpPr>
        <p:spPr>
          <a:xfrm>
            <a:off x="4379434" y="4434450"/>
            <a:ext cx="20064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>
                <a:solidFill>
                  <a:schemeClr val="lt1"/>
                </a:solidFill>
              </a:rPr>
              <a:t>PDUM</a:t>
            </a:r>
            <a:endParaRPr sz="11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</a:endParaRPr>
          </a:p>
        </p:txBody>
      </p:sp>
      <p:pic>
        <p:nvPicPr>
          <p:cNvPr id="6" name="Google Shape;166;p22">
            <a:extLst>
              <a:ext uri="{FF2B5EF4-FFF2-40B4-BE49-F238E27FC236}">
                <a16:creationId xmlns:a16="http://schemas.microsoft.com/office/drawing/2014/main" id="{650912DE-D691-4820-9FD2-74F57527278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14600"/>
            <a:ext cx="7591027" cy="4276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75285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01" name="Google Shape;701;p48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48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703" name="Google Shape;703;p48"/>
          <p:cNvSpPr txBox="1"/>
          <p:nvPr/>
        </p:nvSpPr>
        <p:spPr bwMode="auto">
          <a:xfrm>
            <a:off x="477850" y="690804"/>
            <a:ext cx="4363200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700" b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El Distrito de Innovación en cifras (II)</a:t>
            </a:r>
            <a:endParaRPr sz="1700" b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600" i="1" dirty="0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The Innovation District in numbers (II)</a:t>
            </a:r>
            <a:endParaRPr sz="1600" i="1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704" name="Google Shape;704;p48"/>
          <p:cNvSpPr/>
          <p:nvPr/>
        </p:nvSpPr>
        <p:spPr bwMode="auto">
          <a:xfrm>
            <a:off x="574525" y="1575158"/>
            <a:ext cx="3843600" cy="1136400"/>
          </a:xfrm>
          <a:prstGeom prst="rect">
            <a:avLst/>
          </a:prstGeom>
          <a:solidFill>
            <a:srgbClr val="F2F2F2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705" name="Google Shape;705;p48"/>
          <p:cNvSpPr txBox="1"/>
          <p:nvPr/>
        </p:nvSpPr>
        <p:spPr bwMode="auto">
          <a:xfrm>
            <a:off x="603111" y="1603737"/>
            <a:ext cx="1460400" cy="6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/>
            </a:pPr>
            <a:r>
              <a:rPr lang="ca" sz="3000" b="1" i="0" u="none" strike="noStrike" cap="none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+115</a:t>
            </a:r>
            <a:r>
              <a:rPr lang="ca" sz="2000" b="1" i="0" u="none" strike="noStrike" cap="none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%</a:t>
            </a:r>
            <a:endParaRPr sz="16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  <a:defRPr/>
            </a:pPr>
            <a:endParaRPr sz="4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  <a:defRPr/>
            </a:pPr>
            <a:endParaRPr sz="4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706" name="Google Shape;706;p48"/>
          <p:cNvSpPr txBox="1"/>
          <p:nvPr/>
        </p:nvSpPr>
        <p:spPr bwMode="auto">
          <a:xfrm>
            <a:off x="618487" y="2187058"/>
            <a:ext cx="3843600" cy="3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05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De 1.050 millones de euros a 2.250 millones en 2040</a:t>
            </a:r>
            <a:br>
              <a:rPr lang="ca" sz="105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</a:br>
            <a:r>
              <a:rPr lang="ca" sz="1050" i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From €1.05 billion to €2.25 billion in 2040</a:t>
            </a:r>
            <a:endParaRPr sz="1050" i="1" u="none" strike="noStrike" cap="none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  <a:defRPr/>
            </a:pPr>
            <a:endParaRPr sz="4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707" name="Google Shape;707;p48"/>
          <p:cNvSpPr/>
          <p:nvPr/>
        </p:nvSpPr>
        <p:spPr bwMode="auto">
          <a:xfrm>
            <a:off x="574525" y="2944683"/>
            <a:ext cx="3887699" cy="1298099"/>
          </a:xfrm>
          <a:prstGeom prst="rect">
            <a:avLst/>
          </a:prstGeom>
          <a:solidFill>
            <a:srgbClr val="F2F2F2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708" name="Google Shape;708;p48"/>
          <p:cNvSpPr txBox="1"/>
          <p:nvPr/>
        </p:nvSpPr>
        <p:spPr bwMode="auto">
          <a:xfrm>
            <a:off x="603093" y="2973258"/>
            <a:ext cx="3489300" cy="6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/>
            </a:pPr>
            <a:r>
              <a:rPr lang="ca" sz="3200" b="1" i="0" u="none" strike="noStrike" cap="none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1.640</a:t>
            </a:r>
            <a:r>
              <a:rPr lang="ca" sz="2000" b="1" i="0" u="none" strike="noStrike" cap="none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m€ </a:t>
            </a:r>
            <a:r>
              <a:rPr lang="ca" sz="2000" i="1" u="none" strike="noStrike" cap="none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(€1</a:t>
            </a:r>
            <a:r>
              <a:rPr lang="ca" sz="2000" i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.64bn)</a:t>
            </a:r>
            <a:endParaRPr sz="1600" i="1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  <a:defRPr/>
            </a:pPr>
            <a:endParaRPr sz="4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  <a:defRPr/>
            </a:pPr>
            <a:endParaRPr sz="4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709" name="Google Shape;709;p48"/>
          <p:cNvSpPr txBox="1"/>
          <p:nvPr/>
        </p:nvSpPr>
        <p:spPr bwMode="auto">
          <a:xfrm>
            <a:off x="669775" y="3556575"/>
            <a:ext cx="3653100" cy="3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05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A </a:t>
            </a:r>
            <a:r>
              <a:rPr lang="ca" sz="105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invertir </a:t>
            </a:r>
            <a:r>
              <a:rPr lang="ca" sz="105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en un per</a:t>
            </a:r>
            <a:r>
              <a:rPr lang="ca" sz="105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i</a:t>
            </a:r>
            <a:r>
              <a:rPr lang="ca" sz="105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od</a:t>
            </a:r>
            <a:r>
              <a:rPr lang="ca" sz="105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o</a:t>
            </a:r>
            <a:r>
              <a:rPr lang="ca" sz="105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 de 15 </a:t>
            </a:r>
            <a:r>
              <a:rPr lang="ca" sz="105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años. </a:t>
            </a:r>
            <a:r>
              <a:rPr lang="ca" sz="105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Retorno a </a:t>
            </a:r>
            <a:r>
              <a:rPr lang="ca" sz="1050" b="1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los</a:t>
            </a:r>
            <a:r>
              <a:rPr lang="ca" sz="105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 8-10 años</a:t>
            </a:r>
            <a:br>
              <a:rPr lang="ca" sz="105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</a:rPr>
            </a:br>
            <a:r>
              <a:rPr lang="ca" sz="1050" i="1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</a:rPr>
              <a:t>Investment over 15 years. Return in 8-10 years</a:t>
            </a:r>
            <a:endParaRPr sz="4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710" name="Google Shape;710;p48"/>
          <p:cNvSpPr txBox="1"/>
          <p:nvPr/>
        </p:nvSpPr>
        <p:spPr bwMode="auto">
          <a:xfrm>
            <a:off x="1697143" y="1627857"/>
            <a:ext cx="2686500" cy="3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ca" sz="13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PIB</a:t>
            </a:r>
            <a:r>
              <a:rPr lang="ca" sz="1300" b="1" i="0" u="none" strike="noStrike" cap="none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 (2040)</a:t>
            </a:r>
            <a:br>
              <a:rPr lang="ca" sz="1300" b="1" i="0" u="none" strike="noStrike" cap="none">
                <a:solidFill>
                  <a:srgbClr val="B81E61"/>
                </a:solidFill>
                <a:latin typeface="Poppins"/>
                <a:ea typeface="Poppins"/>
                <a:cs typeface="Poppins"/>
              </a:rPr>
            </a:br>
            <a:r>
              <a:rPr lang="ca" sz="1300" i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GDPR (2040)</a:t>
            </a:r>
            <a:endParaRPr sz="300" i="0" u="none" strike="noStrike" cap="none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pic>
        <p:nvPicPr>
          <p:cNvPr id="711" name="Google Shape;711;p48"/>
          <p:cNvPicPr/>
          <p:nvPr/>
        </p:nvPicPr>
        <p:blipFill>
          <a:blip r:embed="rId3">
            <a:alphaModFix/>
          </a:blip>
          <a:srcRect l="6648" r="3984"/>
          <a:stretch/>
        </p:blipFill>
        <p:spPr bwMode="auto">
          <a:xfrm>
            <a:off x="4632332" y="1575158"/>
            <a:ext cx="4269877" cy="26676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88895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575" y="-412600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3"/>
          <p:cNvSpPr txBox="1"/>
          <p:nvPr/>
        </p:nvSpPr>
        <p:spPr>
          <a:xfrm>
            <a:off x="4138675" y="957475"/>
            <a:ext cx="5571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pic>
        <p:nvPicPr>
          <p:cNvPr id="171" name="Google Shape;171;p23"/>
          <p:cNvPicPr preferRelativeResize="0"/>
          <p:nvPr/>
        </p:nvPicPr>
        <p:blipFill rotWithShape="1">
          <a:blip r:embed="rId4">
            <a:alphaModFix/>
          </a:blip>
          <a:srcRect l="2331" t="1584" r="1664" b="11023"/>
          <a:stretch/>
        </p:blipFill>
        <p:spPr>
          <a:xfrm>
            <a:off x="0" y="330371"/>
            <a:ext cx="9144000" cy="4813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8524" y="432325"/>
            <a:ext cx="2441204" cy="2441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7824" y="3006825"/>
            <a:ext cx="2441204" cy="2441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174;p23">
            <a:extLst>
              <a:ext uri="{FF2B5EF4-FFF2-40B4-BE49-F238E27FC236}">
                <a16:creationId xmlns:a16="http://schemas.microsoft.com/office/drawing/2014/main" id="{5FAFAD2D-C683-4E17-939B-36965C0919C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4870" y="235313"/>
            <a:ext cx="2441204" cy="2441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8774" y="1435675"/>
            <a:ext cx="2441204" cy="2441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0849" y="2438550"/>
            <a:ext cx="2441204" cy="2441204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3"/>
          <p:cNvSpPr/>
          <p:nvPr/>
        </p:nvSpPr>
        <p:spPr>
          <a:xfrm>
            <a:off x="1913769" y="873383"/>
            <a:ext cx="1165065" cy="1165065"/>
          </a:xfrm>
          <a:prstGeom prst="ellipse">
            <a:avLst/>
          </a:prstGeom>
          <a:solidFill>
            <a:srgbClr val="B8067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23"/>
          <p:cNvSpPr/>
          <p:nvPr/>
        </p:nvSpPr>
        <p:spPr>
          <a:xfrm>
            <a:off x="6263537" y="1213833"/>
            <a:ext cx="1105910" cy="1105910"/>
          </a:xfrm>
          <a:prstGeom prst="ellipse">
            <a:avLst/>
          </a:prstGeom>
          <a:solidFill>
            <a:srgbClr val="B8067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23"/>
          <p:cNvSpPr/>
          <p:nvPr/>
        </p:nvSpPr>
        <p:spPr>
          <a:xfrm>
            <a:off x="6712250" y="3702464"/>
            <a:ext cx="1105910" cy="1105910"/>
          </a:xfrm>
          <a:prstGeom prst="ellipse">
            <a:avLst/>
          </a:prstGeom>
          <a:solidFill>
            <a:srgbClr val="B8067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3"/>
          <p:cNvSpPr/>
          <p:nvPr/>
        </p:nvSpPr>
        <p:spPr>
          <a:xfrm>
            <a:off x="1552349" y="3220051"/>
            <a:ext cx="1105910" cy="1105910"/>
          </a:xfrm>
          <a:prstGeom prst="ellipse">
            <a:avLst/>
          </a:prstGeom>
          <a:solidFill>
            <a:srgbClr val="B8067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23"/>
          <p:cNvSpPr/>
          <p:nvPr/>
        </p:nvSpPr>
        <p:spPr>
          <a:xfrm>
            <a:off x="4298693" y="2217186"/>
            <a:ext cx="1105910" cy="1105910"/>
          </a:xfrm>
          <a:prstGeom prst="ellipse">
            <a:avLst/>
          </a:prstGeom>
          <a:solidFill>
            <a:srgbClr val="B8067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84" name="Google Shape;184;p23"/>
          <p:cNvCxnSpPr>
            <a:cxnSpLocks/>
            <a:stCxn id="179" idx="6"/>
            <a:endCxn id="180" idx="2"/>
          </p:cNvCxnSpPr>
          <p:nvPr/>
        </p:nvCxnSpPr>
        <p:spPr>
          <a:xfrm>
            <a:off x="3078834" y="1455916"/>
            <a:ext cx="3184703" cy="310872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5" name="Google Shape;185;p23"/>
          <p:cNvCxnSpPr>
            <a:cxnSpLocks/>
            <a:stCxn id="180" idx="4"/>
            <a:endCxn id="181" idx="0"/>
          </p:cNvCxnSpPr>
          <p:nvPr/>
        </p:nvCxnSpPr>
        <p:spPr>
          <a:xfrm>
            <a:off x="6816492" y="2319743"/>
            <a:ext cx="448713" cy="1382721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6" name="Google Shape;186;p23"/>
          <p:cNvCxnSpPr>
            <a:cxnSpLocks/>
            <a:stCxn id="181" idx="2"/>
            <a:endCxn id="182" idx="5"/>
          </p:cNvCxnSpPr>
          <p:nvPr/>
        </p:nvCxnSpPr>
        <p:spPr>
          <a:xfrm flipH="1" flipV="1">
            <a:off x="2496302" y="4164004"/>
            <a:ext cx="4215948" cy="91415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87" name="Google Shape;187;p23"/>
          <p:cNvCxnSpPr>
            <a:cxnSpLocks/>
            <a:stCxn id="182" idx="7"/>
            <a:endCxn id="183" idx="2"/>
          </p:cNvCxnSpPr>
          <p:nvPr/>
        </p:nvCxnSpPr>
        <p:spPr>
          <a:xfrm flipV="1">
            <a:off x="2496302" y="2770141"/>
            <a:ext cx="1802391" cy="611867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88" name="Google Shape;188;p23"/>
          <p:cNvSpPr txBox="1"/>
          <p:nvPr/>
        </p:nvSpPr>
        <p:spPr>
          <a:xfrm>
            <a:off x="1663493" y="1665790"/>
            <a:ext cx="1530300" cy="7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1" dirty="0">
                <a:solidFill>
                  <a:schemeClr val="lt1"/>
                </a:solidFill>
                <a:latin typeface="Poppins"/>
              </a:rPr>
              <a:t>RECERCA</a:t>
            </a:r>
            <a:endParaRPr sz="1200" b="1" dirty="0">
              <a:solidFill>
                <a:schemeClr val="lt1"/>
              </a:solidFill>
              <a:latin typeface="Poppins"/>
            </a:endParaRPr>
          </a:p>
        </p:txBody>
      </p:sp>
      <p:sp>
        <p:nvSpPr>
          <p:cNvPr id="190" name="Google Shape;190;p23"/>
          <p:cNvSpPr txBox="1"/>
          <p:nvPr/>
        </p:nvSpPr>
        <p:spPr>
          <a:xfrm>
            <a:off x="5982012" y="1726789"/>
            <a:ext cx="1608000" cy="7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1" dirty="0">
                <a:solidFill>
                  <a:schemeClr val="lt1"/>
                </a:solidFill>
                <a:latin typeface="Poppins"/>
              </a:rPr>
              <a:t>TRANSFER</a:t>
            </a:r>
            <a:r>
              <a:rPr lang="ca-ES" sz="1200" b="1" dirty="0">
                <a:solidFill>
                  <a:schemeClr val="lt1"/>
                </a:solidFill>
                <a:latin typeface="Poppins"/>
              </a:rPr>
              <a:t>È</a:t>
            </a:r>
            <a:r>
              <a:rPr lang="es" sz="1200" b="1" dirty="0">
                <a:solidFill>
                  <a:schemeClr val="lt1"/>
                </a:solidFill>
                <a:latin typeface="Poppins"/>
              </a:rPr>
              <a:t>NCIA DE TECNOLOGIA</a:t>
            </a:r>
            <a:endParaRPr sz="1200" b="1" dirty="0">
              <a:solidFill>
                <a:schemeClr val="lt1"/>
              </a:solidFill>
              <a:latin typeface="Poppins"/>
            </a:endParaRPr>
          </a:p>
        </p:txBody>
      </p:sp>
      <p:sp>
        <p:nvSpPr>
          <p:cNvPr id="191" name="Google Shape;191;p23"/>
          <p:cNvSpPr txBox="1"/>
          <p:nvPr/>
        </p:nvSpPr>
        <p:spPr>
          <a:xfrm>
            <a:off x="6354103" y="4449503"/>
            <a:ext cx="1608000" cy="7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1" dirty="0">
                <a:solidFill>
                  <a:schemeClr val="lt1"/>
                </a:solidFill>
                <a:latin typeface="Poppins"/>
              </a:rPr>
              <a:t>PRODUCCIÓ </a:t>
            </a:r>
            <a:endParaRPr sz="1200" b="1" dirty="0">
              <a:solidFill>
                <a:schemeClr val="lt1"/>
              </a:solidFill>
              <a:latin typeface="Poppins"/>
            </a:endParaRPr>
          </a:p>
        </p:txBody>
      </p:sp>
      <p:sp>
        <p:nvSpPr>
          <p:cNvPr id="192" name="Google Shape;192;p23"/>
          <p:cNvSpPr txBox="1"/>
          <p:nvPr/>
        </p:nvSpPr>
        <p:spPr>
          <a:xfrm>
            <a:off x="1184555" y="3968451"/>
            <a:ext cx="1608000" cy="7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1" dirty="0">
                <a:solidFill>
                  <a:schemeClr val="lt1"/>
                </a:solidFill>
                <a:latin typeface="Poppins"/>
              </a:rPr>
              <a:t>STARTUP</a:t>
            </a:r>
            <a:endParaRPr sz="1200" b="1" dirty="0">
              <a:solidFill>
                <a:schemeClr val="lt1"/>
              </a:solidFill>
              <a:latin typeface="Poppins"/>
            </a:endParaRPr>
          </a:p>
        </p:txBody>
      </p:sp>
      <p:pic>
        <p:nvPicPr>
          <p:cNvPr id="193" name="Google Shape;19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56910" y="987902"/>
            <a:ext cx="723000" cy="72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88688" y="1105544"/>
            <a:ext cx="714805" cy="714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11582" y="2209495"/>
            <a:ext cx="617669" cy="617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79721" y="3236392"/>
            <a:ext cx="617669" cy="617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864950" y="3797023"/>
            <a:ext cx="714805" cy="71480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3"/>
          <p:cNvSpPr txBox="1"/>
          <p:nvPr/>
        </p:nvSpPr>
        <p:spPr>
          <a:xfrm>
            <a:off x="3926875" y="2824643"/>
            <a:ext cx="1608000" cy="7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1" dirty="0">
                <a:solidFill>
                  <a:schemeClr val="lt1"/>
                </a:solidFill>
                <a:latin typeface="Poppins"/>
              </a:rPr>
              <a:t>IN</a:t>
            </a:r>
            <a:r>
              <a:rPr lang="ca-ES" sz="1200" b="1" dirty="0">
                <a:solidFill>
                  <a:schemeClr val="lt1"/>
                </a:solidFill>
                <a:latin typeface="Poppins"/>
              </a:rPr>
              <a:t>DÚ</a:t>
            </a:r>
            <a:r>
              <a:rPr lang="es" sz="1200" b="1" dirty="0">
                <a:solidFill>
                  <a:schemeClr val="lt1"/>
                </a:solidFill>
                <a:latin typeface="Poppins"/>
              </a:rPr>
              <a:t>STRIA</a:t>
            </a:r>
            <a:endParaRPr sz="1200" b="1" dirty="0">
              <a:solidFill>
                <a:schemeClr val="lt1"/>
              </a:solidFill>
              <a:latin typeface="Poppins"/>
            </a:endParaRPr>
          </a:p>
        </p:txBody>
      </p:sp>
      <p:pic>
        <p:nvPicPr>
          <p:cNvPr id="30" name="Google Shape;666;p46">
            <a:extLst>
              <a:ext uri="{FF2B5EF4-FFF2-40B4-BE49-F238E27FC236}">
                <a16:creationId xmlns:a16="http://schemas.microsoft.com/office/drawing/2014/main" id="{9D218E25-A918-47A2-AED3-1399BD4BF8D6}"/>
              </a:ext>
            </a:extLst>
          </p:cNvPr>
          <p:cNvPicPr/>
          <p:nvPr/>
        </p:nvPicPr>
        <p:blipFill>
          <a:blip r:embed="rId10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66" name="Google Shape;666;p4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46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4" name="Google Shape;703;p48">
            <a:extLst>
              <a:ext uri="{FF2B5EF4-FFF2-40B4-BE49-F238E27FC236}">
                <a16:creationId xmlns:a16="http://schemas.microsoft.com/office/drawing/2014/main" id="{ED2D893C-6379-4A8C-A4D4-80D89212D1D5}"/>
              </a:ext>
            </a:extLst>
          </p:cNvPr>
          <p:cNvSpPr txBox="1"/>
          <p:nvPr/>
        </p:nvSpPr>
        <p:spPr bwMode="auto">
          <a:xfrm>
            <a:off x="477850" y="690804"/>
            <a:ext cx="5835544" cy="4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defRPr/>
            </a:pPr>
            <a:r>
              <a:rPr lang="ca-ES" sz="1700" b="1" dirty="0">
                <a:solidFill>
                  <a:schemeClr val="dk1"/>
                </a:solidFill>
                <a:latin typeface="Poppins  "/>
                <a:ea typeface="Poppins"/>
                <a:cs typeface="Poppins"/>
              </a:rPr>
              <a:t>Com implementar el </a:t>
            </a:r>
            <a:r>
              <a:rPr lang="ca-ES" sz="1700" b="1" dirty="0" err="1">
                <a:solidFill>
                  <a:schemeClr val="dk1"/>
                </a:solidFill>
                <a:latin typeface="Poppins  "/>
                <a:ea typeface="Poppins"/>
                <a:cs typeface="Poppins"/>
              </a:rPr>
              <a:t>Masterplan</a:t>
            </a:r>
            <a:r>
              <a:rPr lang="ca-ES" sz="1700" b="1" dirty="0">
                <a:solidFill>
                  <a:schemeClr val="dk1"/>
                </a:solidFill>
                <a:latin typeface="Poppins  "/>
                <a:ea typeface="Poppins"/>
                <a:cs typeface="Poppins"/>
              </a:rPr>
              <a:t>? 4 fases</a:t>
            </a:r>
            <a:endParaRPr sz="1600" i="1" dirty="0">
              <a:solidFill>
                <a:schemeClr val="dk1"/>
              </a:solidFill>
              <a:latin typeface="Poppins  "/>
              <a:ea typeface="Poppins"/>
              <a:cs typeface="Poppins"/>
            </a:endParaRPr>
          </a:p>
        </p:txBody>
      </p:sp>
      <p:pic>
        <p:nvPicPr>
          <p:cNvPr id="7" name="Google Shape;85;p17">
            <a:extLst>
              <a:ext uri="{FF2B5EF4-FFF2-40B4-BE49-F238E27FC236}">
                <a16:creationId xmlns:a16="http://schemas.microsoft.com/office/drawing/2014/main" id="{BFD46B50-EC6A-4A45-9587-52A743FFDA6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5356"/>
          <a:stretch/>
        </p:blipFill>
        <p:spPr>
          <a:xfrm>
            <a:off x="0" y="1103427"/>
            <a:ext cx="9144001" cy="348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7;p17">
            <a:extLst>
              <a:ext uri="{FF2B5EF4-FFF2-40B4-BE49-F238E27FC236}">
                <a16:creationId xmlns:a16="http://schemas.microsoft.com/office/drawing/2014/main" id="{A6F1F894-01A7-4098-8E56-BBA68590582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625"/>
          <a:stretch/>
        </p:blipFill>
        <p:spPr>
          <a:xfrm>
            <a:off x="3574125" y="1686702"/>
            <a:ext cx="2622799" cy="86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8;p17">
            <a:extLst>
              <a:ext uri="{FF2B5EF4-FFF2-40B4-BE49-F238E27FC236}">
                <a16:creationId xmlns:a16="http://schemas.microsoft.com/office/drawing/2014/main" id="{70B24846-94D4-4627-B74D-6EE157E2FE6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2411314"/>
            <a:ext cx="2309200" cy="97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89;p17">
            <a:extLst>
              <a:ext uri="{FF2B5EF4-FFF2-40B4-BE49-F238E27FC236}">
                <a16:creationId xmlns:a16="http://schemas.microsoft.com/office/drawing/2014/main" id="{79613F6B-73B8-4125-9C2D-FBF75FDB53EC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80750" y="3317052"/>
            <a:ext cx="2969300" cy="10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0;p17">
            <a:extLst>
              <a:ext uri="{FF2B5EF4-FFF2-40B4-BE49-F238E27FC236}">
                <a16:creationId xmlns:a16="http://schemas.microsoft.com/office/drawing/2014/main" id="{7A8B4468-07EB-4E02-97B8-06D4156D55F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b="52644"/>
          <a:stretch/>
        </p:blipFill>
        <p:spPr>
          <a:xfrm>
            <a:off x="5856450" y="4417827"/>
            <a:ext cx="3151551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Google Shape;91;p17">
            <a:extLst>
              <a:ext uri="{FF2B5EF4-FFF2-40B4-BE49-F238E27FC236}">
                <a16:creationId xmlns:a16="http://schemas.microsoft.com/office/drawing/2014/main" id="{F0F6B509-2876-4C01-935A-876C8A6B0B14}"/>
              </a:ext>
            </a:extLst>
          </p:cNvPr>
          <p:cNvCxnSpPr/>
          <p:nvPr/>
        </p:nvCxnSpPr>
        <p:spPr>
          <a:xfrm>
            <a:off x="3533775" y="2440727"/>
            <a:ext cx="188400" cy="0"/>
          </a:xfrm>
          <a:prstGeom prst="straightConnector1">
            <a:avLst/>
          </a:prstGeom>
          <a:noFill/>
          <a:ln w="9525" cap="flat" cmpd="sng">
            <a:solidFill>
              <a:srgbClr val="B8067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Google Shape;92;p17">
            <a:extLst>
              <a:ext uri="{FF2B5EF4-FFF2-40B4-BE49-F238E27FC236}">
                <a16:creationId xmlns:a16="http://schemas.microsoft.com/office/drawing/2014/main" id="{7D41E207-BF37-4249-A0D5-C57ED49EE417}"/>
              </a:ext>
            </a:extLst>
          </p:cNvPr>
          <p:cNvCxnSpPr>
            <a:endCxn id="9" idx="1"/>
          </p:cNvCxnSpPr>
          <p:nvPr/>
        </p:nvCxnSpPr>
        <p:spPr>
          <a:xfrm>
            <a:off x="3722100" y="2901202"/>
            <a:ext cx="849900" cy="0"/>
          </a:xfrm>
          <a:prstGeom prst="straightConnector1">
            <a:avLst/>
          </a:prstGeom>
          <a:noFill/>
          <a:ln w="9525" cap="flat" cmpd="sng">
            <a:solidFill>
              <a:srgbClr val="B8067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" name="Google Shape;93;p17">
            <a:extLst>
              <a:ext uri="{FF2B5EF4-FFF2-40B4-BE49-F238E27FC236}">
                <a16:creationId xmlns:a16="http://schemas.microsoft.com/office/drawing/2014/main" id="{076D322A-E224-4AED-A288-AD36C9192BC6}"/>
              </a:ext>
            </a:extLst>
          </p:cNvPr>
          <p:cNvCxnSpPr/>
          <p:nvPr/>
        </p:nvCxnSpPr>
        <p:spPr>
          <a:xfrm>
            <a:off x="4572000" y="3632577"/>
            <a:ext cx="1116000" cy="13200"/>
          </a:xfrm>
          <a:prstGeom prst="straightConnector1">
            <a:avLst/>
          </a:prstGeom>
          <a:noFill/>
          <a:ln w="9525" cap="flat" cmpd="sng">
            <a:solidFill>
              <a:srgbClr val="B8067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" name="Google Shape;94;p17">
            <a:extLst>
              <a:ext uri="{FF2B5EF4-FFF2-40B4-BE49-F238E27FC236}">
                <a16:creationId xmlns:a16="http://schemas.microsoft.com/office/drawing/2014/main" id="{51C8C34D-F934-4D7B-A727-B83F69E9AFED}"/>
              </a:ext>
            </a:extLst>
          </p:cNvPr>
          <p:cNvCxnSpPr/>
          <p:nvPr/>
        </p:nvCxnSpPr>
        <p:spPr>
          <a:xfrm>
            <a:off x="5586150" y="4498602"/>
            <a:ext cx="270300" cy="2100"/>
          </a:xfrm>
          <a:prstGeom prst="straightConnector1">
            <a:avLst/>
          </a:prstGeom>
          <a:noFill/>
          <a:ln w="9525" cap="flat" cmpd="sng">
            <a:solidFill>
              <a:srgbClr val="B8067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261208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66" name="Google Shape;666;p4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46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9" name="Google Shape;138;p19">
            <a:extLst>
              <a:ext uri="{FF2B5EF4-FFF2-40B4-BE49-F238E27FC236}">
                <a16:creationId xmlns:a16="http://schemas.microsoft.com/office/drawing/2014/main" id="{674EF403-6000-4F8C-A184-A25E540EC884}"/>
              </a:ext>
            </a:extLst>
          </p:cNvPr>
          <p:cNvSpPr txBox="1"/>
          <p:nvPr/>
        </p:nvSpPr>
        <p:spPr>
          <a:xfrm>
            <a:off x="4379434" y="4434450"/>
            <a:ext cx="20064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>
                <a:solidFill>
                  <a:schemeClr val="lt1"/>
                </a:solidFill>
              </a:rPr>
              <a:t>PDUM</a:t>
            </a:r>
            <a:endParaRPr sz="11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</a:endParaRPr>
          </a:p>
        </p:txBody>
      </p:sp>
      <p:pic>
        <p:nvPicPr>
          <p:cNvPr id="7" name="Google Shape;204;p24" title="Sant Feliu -Buildings and Parcels numbers.png">
            <a:extLst>
              <a:ext uri="{FF2B5EF4-FFF2-40B4-BE49-F238E27FC236}">
                <a16:creationId xmlns:a16="http://schemas.microsoft.com/office/drawing/2014/main" id="{6683BDBB-73F1-4B6E-98AD-E6CABD52936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385" y="876525"/>
            <a:ext cx="8839214" cy="402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05;p24">
            <a:extLst>
              <a:ext uri="{FF2B5EF4-FFF2-40B4-BE49-F238E27FC236}">
                <a16:creationId xmlns:a16="http://schemas.microsoft.com/office/drawing/2014/main" id="{B1B6246B-2E67-4475-AA98-3CB8EC2A09C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32" t="1137" r="1238" b="823"/>
          <a:stretch/>
        </p:blipFill>
        <p:spPr>
          <a:xfrm>
            <a:off x="152375" y="794375"/>
            <a:ext cx="8991624" cy="4109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Google Shape;206;p24">
            <a:extLst>
              <a:ext uri="{FF2B5EF4-FFF2-40B4-BE49-F238E27FC236}">
                <a16:creationId xmlns:a16="http://schemas.microsoft.com/office/drawing/2014/main" id="{1F2D069C-4FB5-466E-B518-7B8C25903801}"/>
              </a:ext>
            </a:extLst>
          </p:cNvPr>
          <p:cNvCxnSpPr/>
          <p:nvPr/>
        </p:nvCxnSpPr>
        <p:spPr>
          <a:xfrm rot="10800000">
            <a:off x="2755000" y="1151975"/>
            <a:ext cx="16200" cy="911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" name="Google Shape;207;p24">
            <a:extLst>
              <a:ext uri="{FF2B5EF4-FFF2-40B4-BE49-F238E27FC236}">
                <a16:creationId xmlns:a16="http://schemas.microsoft.com/office/drawing/2014/main" id="{6A0956A2-66E9-4E13-BC5B-3A11A4B7DD3C}"/>
              </a:ext>
            </a:extLst>
          </p:cNvPr>
          <p:cNvSpPr txBox="1"/>
          <p:nvPr/>
        </p:nvSpPr>
        <p:spPr>
          <a:xfrm>
            <a:off x="1208125" y="834974"/>
            <a:ext cx="3297000" cy="31707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>
                <a:solidFill>
                  <a:schemeClr val="dk2"/>
                </a:solidFill>
              </a:rPr>
              <a:t>Edificis ubicats en zona verda; cal MPPGM</a:t>
            </a:r>
            <a:endParaRPr sz="1100" b="1">
              <a:solidFill>
                <a:schemeClr val="dk2"/>
              </a:solidFill>
            </a:endParaRPr>
          </a:p>
        </p:txBody>
      </p:sp>
      <p:cxnSp>
        <p:nvCxnSpPr>
          <p:cNvPr id="11" name="Google Shape;208;p24">
            <a:extLst>
              <a:ext uri="{FF2B5EF4-FFF2-40B4-BE49-F238E27FC236}">
                <a16:creationId xmlns:a16="http://schemas.microsoft.com/office/drawing/2014/main" id="{DA78022E-A1AF-422C-B802-A538172E1B42}"/>
              </a:ext>
            </a:extLst>
          </p:cNvPr>
          <p:cNvCxnSpPr/>
          <p:nvPr/>
        </p:nvCxnSpPr>
        <p:spPr>
          <a:xfrm flipH="1">
            <a:off x="2208050" y="2604675"/>
            <a:ext cx="278100" cy="17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" name="Google Shape;209;p24">
            <a:extLst>
              <a:ext uri="{FF2B5EF4-FFF2-40B4-BE49-F238E27FC236}">
                <a16:creationId xmlns:a16="http://schemas.microsoft.com/office/drawing/2014/main" id="{1422175F-98D1-424E-BF3F-CD526CD088B9}"/>
              </a:ext>
            </a:extLst>
          </p:cNvPr>
          <p:cNvSpPr txBox="1"/>
          <p:nvPr/>
        </p:nvSpPr>
        <p:spPr>
          <a:xfrm>
            <a:off x="342875" y="2826625"/>
            <a:ext cx="1932675" cy="70332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 dirty="0">
                <a:solidFill>
                  <a:schemeClr val="dk2"/>
                </a:solidFill>
              </a:rPr>
              <a:t>Edificis ubicats en àmbit d’equipaments; </a:t>
            </a:r>
            <a:br>
              <a:rPr lang="es" sz="1100" b="1" dirty="0">
                <a:solidFill>
                  <a:schemeClr val="dk2"/>
                </a:solidFill>
              </a:rPr>
            </a:br>
            <a:r>
              <a:rPr lang="es" sz="1100" b="1" dirty="0">
                <a:solidFill>
                  <a:schemeClr val="dk2"/>
                </a:solidFill>
              </a:rPr>
              <a:t>cal MPPGM</a:t>
            </a:r>
            <a:endParaRPr sz="1100" b="1" dirty="0">
              <a:solidFill>
                <a:schemeClr val="dk2"/>
              </a:solidFill>
            </a:endParaRPr>
          </a:p>
        </p:txBody>
      </p:sp>
      <p:sp>
        <p:nvSpPr>
          <p:cNvPr id="13" name="Google Shape;210;p24">
            <a:extLst>
              <a:ext uri="{FF2B5EF4-FFF2-40B4-BE49-F238E27FC236}">
                <a16:creationId xmlns:a16="http://schemas.microsoft.com/office/drawing/2014/main" id="{DB13FAB1-6C51-49A1-AD1A-E6CA32A719B5}"/>
              </a:ext>
            </a:extLst>
          </p:cNvPr>
          <p:cNvSpPr txBox="1"/>
          <p:nvPr/>
        </p:nvSpPr>
        <p:spPr>
          <a:xfrm>
            <a:off x="5047774" y="1913756"/>
            <a:ext cx="3297000" cy="473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 dirty="0">
                <a:solidFill>
                  <a:schemeClr val="dk2"/>
                </a:solidFill>
              </a:rPr>
              <a:t>SUND; Cal Pla Parcial de Delimitació i Ordenació</a:t>
            </a:r>
            <a:endParaRPr sz="1100" b="1" dirty="0">
              <a:solidFill>
                <a:schemeClr val="dk2"/>
              </a:solidFill>
            </a:endParaRPr>
          </a:p>
        </p:txBody>
      </p:sp>
      <p:cxnSp>
        <p:nvCxnSpPr>
          <p:cNvPr id="14" name="Google Shape;211;p24">
            <a:extLst>
              <a:ext uri="{FF2B5EF4-FFF2-40B4-BE49-F238E27FC236}">
                <a16:creationId xmlns:a16="http://schemas.microsoft.com/office/drawing/2014/main" id="{96D919D9-6AE9-452F-AD20-B0ED7D4557B9}"/>
              </a:ext>
            </a:extLst>
          </p:cNvPr>
          <p:cNvCxnSpPr/>
          <p:nvPr/>
        </p:nvCxnSpPr>
        <p:spPr>
          <a:xfrm rot="10800000" flipH="1">
            <a:off x="4358325" y="2164675"/>
            <a:ext cx="643500" cy="238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" name="Google Shape;212;p24">
            <a:extLst>
              <a:ext uri="{FF2B5EF4-FFF2-40B4-BE49-F238E27FC236}">
                <a16:creationId xmlns:a16="http://schemas.microsoft.com/office/drawing/2014/main" id="{F681F6DF-640F-415E-A5B9-BD1CD45887A5}"/>
              </a:ext>
            </a:extLst>
          </p:cNvPr>
          <p:cNvSpPr/>
          <p:nvPr/>
        </p:nvSpPr>
        <p:spPr>
          <a:xfrm>
            <a:off x="2397725" y="2208400"/>
            <a:ext cx="811850" cy="703325"/>
          </a:xfrm>
          <a:custGeom>
            <a:avLst/>
            <a:gdLst/>
            <a:ahLst/>
            <a:cxnLst/>
            <a:rect l="l" t="t" r="r" b="b"/>
            <a:pathLst>
              <a:path w="32474" h="28133" extrusionOk="0">
                <a:moveTo>
                  <a:pt x="0" y="15593"/>
                </a:moveTo>
                <a:lnTo>
                  <a:pt x="6109" y="11253"/>
                </a:lnTo>
                <a:lnTo>
                  <a:pt x="7395" y="13825"/>
                </a:lnTo>
                <a:lnTo>
                  <a:pt x="27168" y="0"/>
                </a:lnTo>
                <a:lnTo>
                  <a:pt x="32474" y="10931"/>
                </a:lnTo>
                <a:lnTo>
                  <a:pt x="7074" y="28133"/>
                </a:lnTo>
                <a:close/>
              </a:path>
            </a:pathLst>
          </a:custGeom>
          <a:solidFill>
            <a:srgbClr val="4B5177">
              <a:alpha val="50000"/>
            </a:srgbClr>
          </a:solidFill>
          <a:ln w="28575" cap="flat" cmpd="sng">
            <a:solidFill>
              <a:srgbClr val="0B5394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" name="Google Shape;213;p24">
            <a:extLst>
              <a:ext uri="{FF2B5EF4-FFF2-40B4-BE49-F238E27FC236}">
                <a16:creationId xmlns:a16="http://schemas.microsoft.com/office/drawing/2014/main" id="{8B5707D4-1BF3-4D59-A604-F4C6DC9765FA}"/>
              </a:ext>
            </a:extLst>
          </p:cNvPr>
          <p:cNvSpPr/>
          <p:nvPr/>
        </p:nvSpPr>
        <p:spPr>
          <a:xfrm>
            <a:off x="2236975" y="1734600"/>
            <a:ext cx="1322250" cy="803800"/>
          </a:xfrm>
          <a:custGeom>
            <a:avLst/>
            <a:gdLst/>
            <a:ahLst/>
            <a:cxnLst/>
            <a:rect l="l" t="t" r="r" b="b"/>
            <a:pathLst>
              <a:path w="52890" h="32152" extrusionOk="0">
                <a:moveTo>
                  <a:pt x="0" y="23793"/>
                </a:moveTo>
                <a:lnTo>
                  <a:pt x="25239" y="1929"/>
                </a:lnTo>
                <a:lnTo>
                  <a:pt x="30223" y="3858"/>
                </a:lnTo>
                <a:lnTo>
                  <a:pt x="38100" y="0"/>
                </a:lnTo>
                <a:lnTo>
                  <a:pt x="52890" y="19452"/>
                </a:lnTo>
                <a:lnTo>
                  <a:pt x="40029" y="28937"/>
                </a:lnTo>
                <a:lnTo>
                  <a:pt x="34242" y="16398"/>
                </a:lnTo>
                <a:lnTo>
                  <a:pt x="14629" y="29258"/>
                </a:lnTo>
                <a:lnTo>
                  <a:pt x="13182" y="27329"/>
                </a:lnTo>
                <a:lnTo>
                  <a:pt x="5626" y="32152"/>
                </a:lnTo>
                <a:close/>
              </a:path>
            </a:pathLst>
          </a:custGeom>
          <a:solidFill>
            <a:srgbClr val="3AFF00">
              <a:alpha val="47170"/>
            </a:srgbClr>
          </a:solidFill>
          <a:ln w="28575" cap="flat" cmpd="sng">
            <a:solidFill>
              <a:srgbClr val="6AA84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" name="Google Shape;214;p24">
            <a:extLst>
              <a:ext uri="{FF2B5EF4-FFF2-40B4-BE49-F238E27FC236}">
                <a16:creationId xmlns:a16="http://schemas.microsoft.com/office/drawing/2014/main" id="{C743F5D1-CDBD-47F0-B34E-10459F536889}"/>
              </a:ext>
            </a:extLst>
          </p:cNvPr>
          <p:cNvSpPr/>
          <p:nvPr/>
        </p:nvSpPr>
        <p:spPr>
          <a:xfrm>
            <a:off x="3522250" y="1943150"/>
            <a:ext cx="1069050" cy="960525"/>
          </a:xfrm>
          <a:custGeom>
            <a:avLst/>
            <a:gdLst/>
            <a:ahLst/>
            <a:cxnLst/>
            <a:rect l="l" t="t" r="r" b="b"/>
            <a:pathLst>
              <a:path w="42762" h="38421" extrusionOk="0">
                <a:moveTo>
                  <a:pt x="25239" y="0"/>
                </a:moveTo>
                <a:lnTo>
                  <a:pt x="17683" y="0"/>
                </a:lnTo>
                <a:lnTo>
                  <a:pt x="13825" y="5144"/>
                </a:lnTo>
                <a:lnTo>
                  <a:pt x="7395" y="6108"/>
                </a:lnTo>
                <a:lnTo>
                  <a:pt x="1446" y="4822"/>
                </a:lnTo>
                <a:lnTo>
                  <a:pt x="0" y="9806"/>
                </a:lnTo>
                <a:lnTo>
                  <a:pt x="9645" y="24274"/>
                </a:lnTo>
                <a:lnTo>
                  <a:pt x="11253" y="27650"/>
                </a:lnTo>
                <a:lnTo>
                  <a:pt x="19291" y="23792"/>
                </a:lnTo>
                <a:lnTo>
                  <a:pt x="27811" y="38421"/>
                </a:lnTo>
                <a:lnTo>
                  <a:pt x="42762" y="35367"/>
                </a:lnTo>
                <a:lnTo>
                  <a:pt x="40511" y="26846"/>
                </a:lnTo>
                <a:close/>
              </a:path>
            </a:pathLst>
          </a:custGeom>
          <a:solidFill>
            <a:srgbClr val="4B5177">
              <a:alpha val="50000"/>
            </a:srgbClr>
          </a:solidFill>
          <a:ln w="2857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7270470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66" name="Google Shape;666;p4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46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pic>
        <p:nvPicPr>
          <p:cNvPr id="18" name="Google Shape;220;p25">
            <a:extLst>
              <a:ext uri="{FF2B5EF4-FFF2-40B4-BE49-F238E27FC236}">
                <a16:creationId xmlns:a16="http://schemas.microsoft.com/office/drawing/2014/main" id="{326B9A49-EFE0-4744-89F2-C792AE6A2ED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432" t="1137" r="1238" b="823"/>
          <a:stretch/>
        </p:blipFill>
        <p:spPr>
          <a:xfrm>
            <a:off x="152375" y="740325"/>
            <a:ext cx="8755574" cy="4001125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21;p25">
            <a:extLst>
              <a:ext uri="{FF2B5EF4-FFF2-40B4-BE49-F238E27FC236}">
                <a16:creationId xmlns:a16="http://schemas.microsoft.com/office/drawing/2014/main" id="{B445060B-3762-4FEB-96F7-96ADA26F3488}"/>
              </a:ext>
            </a:extLst>
          </p:cNvPr>
          <p:cNvSpPr/>
          <p:nvPr/>
        </p:nvSpPr>
        <p:spPr>
          <a:xfrm>
            <a:off x="4970525" y="667850"/>
            <a:ext cx="4072800" cy="4182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00" b="1" dirty="0">
                <a:solidFill>
                  <a:srgbClr val="AD1757"/>
                </a:solidFill>
                <a:latin typeface="Poppins"/>
              </a:rPr>
              <a:t>CLAU 22a</a:t>
            </a:r>
            <a:endParaRPr sz="1700" b="1" dirty="0">
              <a:solidFill>
                <a:srgbClr val="AD1757"/>
              </a:solidFill>
              <a:latin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 u="sng" dirty="0">
              <a:solidFill>
                <a:schemeClr val="tx1"/>
              </a:solidFill>
              <a:latin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dirty="0">
                <a:solidFill>
                  <a:schemeClr val="tx1"/>
                </a:solidFill>
                <a:latin typeface="Poppins"/>
              </a:rPr>
              <a:t>Usos admessos: </a:t>
            </a:r>
            <a:endParaRPr sz="1100" dirty="0">
              <a:solidFill>
                <a:schemeClr val="tx1"/>
              </a:solidFill>
              <a:latin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 dirty="0">
                <a:solidFill>
                  <a:srgbClr val="AD1757"/>
                </a:solidFill>
                <a:latin typeface="Poppins"/>
              </a:rPr>
              <a:t>1. Industrial</a:t>
            </a:r>
            <a:endParaRPr sz="1100" b="1" dirty="0">
              <a:solidFill>
                <a:srgbClr val="AD1757"/>
              </a:solidFill>
              <a:latin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dirty="0">
                <a:solidFill>
                  <a:schemeClr val="tx1"/>
                </a:solidFill>
                <a:latin typeface="Poppins"/>
              </a:rPr>
              <a:t>2. Habitatge per a vigilants</a:t>
            </a:r>
            <a:endParaRPr sz="1100" dirty="0">
              <a:solidFill>
                <a:schemeClr val="tx1"/>
              </a:solidFill>
              <a:latin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 dirty="0">
                <a:solidFill>
                  <a:srgbClr val="AD1757"/>
                </a:solidFill>
                <a:latin typeface="Poppins"/>
              </a:rPr>
              <a:t>3. Comercial (bars, cafeteries, restaurants)</a:t>
            </a:r>
            <a:endParaRPr sz="1100" b="1" dirty="0">
              <a:solidFill>
                <a:srgbClr val="AD1757"/>
              </a:solidFill>
              <a:latin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 dirty="0">
                <a:solidFill>
                  <a:srgbClr val="AD1757"/>
                </a:solidFill>
                <a:latin typeface="Poppins"/>
              </a:rPr>
              <a:t>4. Oficines per a industria</a:t>
            </a:r>
            <a:endParaRPr sz="1100" dirty="0">
              <a:solidFill>
                <a:srgbClr val="AD1757"/>
              </a:solidFill>
              <a:latin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dirty="0">
                <a:solidFill>
                  <a:schemeClr val="tx1"/>
                </a:solidFill>
                <a:latin typeface="Poppins"/>
              </a:rPr>
              <a:t>5. Sanitari. Nomes dispensari, consultori i ambulatori.</a:t>
            </a:r>
            <a:endParaRPr sz="1100" dirty="0">
              <a:solidFill>
                <a:schemeClr val="tx1"/>
              </a:solidFill>
              <a:latin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dirty="0">
                <a:solidFill>
                  <a:schemeClr val="tx1"/>
                </a:solidFill>
                <a:latin typeface="Poppins"/>
              </a:rPr>
              <a:t>6. Religios i cultural vinculat a la industria</a:t>
            </a:r>
            <a:endParaRPr sz="1100" dirty="0">
              <a:solidFill>
                <a:schemeClr val="tx1"/>
              </a:solidFill>
              <a:latin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dirty="0">
                <a:solidFill>
                  <a:schemeClr val="tx1"/>
                </a:solidFill>
                <a:latin typeface="Poppins"/>
              </a:rPr>
              <a:t>7. Recreatiu. sales per a personal d’empreses.</a:t>
            </a:r>
            <a:endParaRPr sz="1100" dirty="0">
              <a:solidFill>
                <a:schemeClr val="tx1"/>
              </a:solidFill>
              <a:latin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dirty="0">
                <a:solidFill>
                  <a:schemeClr val="tx1"/>
                </a:solidFill>
                <a:latin typeface="Poppins"/>
              </a:rPr>
              <a:t>8. Esportiu per a treballadors.</a:t>
            </a:r>
            <a:endParaRPr sz="1100" dirty="0">
              <a:solidFill>
                <a:schemeClr val="tx1"/>
              </a:solidFill>
              <a:latin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 u="sng" dirty="0">
                <a:solidFill>
                  <a:schemeClr val="tx1"/>
                </a:solidFill>
                <a:latin typeface="Poppins"/>
              </a:rPr>
              <a:t>Alçada màxima B+3 </a:t>
            </a:r>
            <a:r>
              <a:rPr lang="es" sz="1100" dirty="0">
                <a:solidFill>
                  <a:schemeClr val="tx1"/>
                </a:solidFill>
                <a:latin typeface="Poppins"/>
              </a:rPr>
              <a:t>perque el carrer &gt;17 m</a:t>
            </a:r>
            <a:endParaRPr sz="1100" dirty="0">
              <a:solidFill>
                <a:schemeClr val="tx1"/>
              </a:solidFill>
              <a:latin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dirty="0">
                <a:solidFill>
                  <a:schemeClr val="tx1"/>
                </a:solidFill>
                <a:latin typeface="Poppins"/>
              </a:rPr>
              <a:t>Edificabilitat 2m</a:t>
            </a:r>
            <a:r>
              <a:rPr lang="es" sz="1100" baseline="30000" dirty="0">
                <a:solidFill>
                  <a:schemeClr val="tx1"/>
                </a:solidFill>
                <a:latin typeface="Poppins"/>
              </a:rPr>
              <a:t>2</a:t>
            </a:r>
            <a:r>
              <a:rPr lang="es" sz="1100" dirty="0">
                <a:solidFill>
                  <a:schemeClr val="tx1"/>
                </a:solidFill>
                <a:latin typeface="Poppins"/>
              </a:rPr>
              <a:t>st/m</a:t>
            </a:r>
            <a:r>
              <a:rPr lang="es" sz="1100" baseline="30000" dirty="0">
                <a:solidFill>
                  <a:schemeClr val="tx1"/>
                </a:solidFill>
                <a:latin typeface="Poppins"/>
              </a:rPr>
              <a:t>2</a:t>
            </a:r>
            <a:endParaRPr sz="1100" baseline="30000" dirty="0">
              <a:solidFill>
                <a:schemeClr val="tx1"/>
              </a:solidFill>
              <a:latin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100" dirty="0">
                <a:solidFill>
                  <a:schemeClr val="tx1"/>
                </a:solidFill>
                <a:latin typeface="Poppins"/>
              </a:rPr>
              <a:t>Ocupació del 70 o 90% del sol dependent del cas.</a:t>
            </a:r>
            <a:endParaRPr sz="1100" baseline="30000" dirty="0">
              <a:solidFill>
                <a:schemeClr val="tx1"/>
              </a:solidFill>
              <a:latin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100" dirty="0">
                <a:solidFill>
                  <a:schemeClr val="tx1"/>
                </a:solidFill>
                <a:latin typeface="Poppins"/>
              </a:rPr>
              <a:t>PERI o Estudi de detall per modificar paràmetres.</a:t>
            </a:r>
            <a:endParaRPr sz="1100" baseline="30000" dirty="0">
              <a:solidFill>
                <a:schemeClr val="tx1"/>
              </a:solidFill>
              <a:latin typeface="Poppins"/>
            </a:endParaRPr>
          </a:p>
        </p:txBody>
      </p:sp>
      <p:sp>
        <p:nvSpPr>
          <p:cNvPr id="21" name="Google Shape;222;p25">
            <a:extLst>
              <a:ext uri="{FF2B5EF4-FFF2-40B4-BE49-F238E27FC236}">
                <a16:creationId xmlns:a16="http://schemas.microsoft.com/office/drawing/2014/main" id="{D02B5497-6DBD-43F8-83EB-AB0165D955B8}"/>
              </a:ext>
            </a:extLst>
          </p:cNvPr>
          <p:cNvSpPr/>
          <p:nvPr/>
        </p:nvSpPr>
        <p:spPr>
          <a:xfrm>
            <a:off x="2507800" y="2217900"/>
            <a:ext cx="1895775" cy="1997025"/>
          </a:xfrm>
          <a:custGeom>
            <a:avLst/>
            <a:gdLst/>
            <a:ahLst/>
            <a:cxnLst/>
            <a:rect l="l" t="t" r="r" b="b"/>
            <a:pathLst>
              <a:path w="75831" h="79881" extrusionOk="0">
                <a:moveTo>
                  <a:pt x="0" y="24112"/>
                </a:moveTo>
                <a:lnTo>
                  <a:pt x="35707" y="0"/>
                </a:lnTo>
                <a:lnTo>
                  <a:pt x="48039" y="13252"/>
                </a:lnTo>
                <a:lnTo>
                  <a:pt x="56137" y="8835"/>
                </a:lnTo>
                <a:lnTo>
                  <a:pt x="75831" y="48039"/>
                </a:lnTo>
                <a:lnTo>
                  <a:pt x="69021" y="51720"/>
                </a:lnTo>
                <a:lnTo>
                  <a:pt x="72150" y="57426"/>
                </a:lnTo>
                <a:lnTo>
                  <a:pt x="48223" y="68470"/>
                </a:lnTo>
                <a:lnTo>
                  <a:pt x="29081" y="79881"/>
                </a:lnTo>
                <a:close/>
              </a:path>
            </a:pathLst>
          </a:custGeom>
          <a:noFill/>
          <a:ln w="28575" cap="flat" cmpd="sng">
            <a:solidFill>
              <a:srgbClr val="B80672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6149737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66" name="Google Shape;666;p4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46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pic>
        <p:nvPicPr>
          <p:cNvPr id="18" name="Google Shape;228;p26">
            <a:extLst>
              <a:ext uri="{FF2B5EF4-FFF2-40B4-BE49-F238E27FC236}">
                <a16:creationId xmlns:a16="http://schemas.microsoft.com/office/drawing/2014/main" id="{2EA290C0-6F83-4F4E-AA2B-457B2568575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413" y="624612"/>
            <a:ext cx="3874560" cy="4366487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64;p28">
            <a:extLst>
              <a:ext uri="{FF2B5EF4-FFF2-40B4-BE49-F238E27FC236}">
                <a16:creationId xmlns:a16="http://schemas.microsoft.com/office/drawing/2014/main" id="{5E0669A3-F8F1-4FB5-86BA-E425593BEAC9}"/>
              </a:ext>
            </a:extLst>
          </p:cNvPr>
          <p:cNvSpPr/>
          <p:nvPr/>
        </p:nvSpPr>
        <p:spPr bwMode="auto">
          <a:xfrm>
            <a:off x="1047569" y="1326055"/>
            <a:ext cx="2796589" cy="2981087"/>
          </a:xfrm>
          <a:custGeom>
            <a:avLst/>
            <a:gdLst/>
            <a:ahLst/>
            <a:cxnLst/>
            <a:rect l="l" t="t" r="r" b="b"/>
            <a:pathLst>
              <a:path w="123961" h="132139" extrusionOk="0">
                <a:moveTo>
                  <a:pt x="0" y="25825"/>
                </a:moveTo>
                <a:lnTo>
                  <a:pt x="41321" y="0"/>
                </a:lnTo>
                <a:lnTo>
                  <a:pt x="49929" y="18078"/>
                </a:lnTo>
                <a:lnTo>
                  <a:pt x="68867" y="6456"/>
                </a:lnTo>
                <a:lnTo>
                  <a:pt x="80489" y="27547"/>
                </a:lnTo>
                <a:lnTo>
                  <a:pt x="96414" y="24104"/>
                </a:lnTo>
                <a:lnTo>
                  <a:pt x="123961" y="85223"/>
                </a:lnTo>
                <a:lnTo>
                  <a:pt x="112340" y="90818"/>
                </a:lnTo>
                <a:lnTo>
                  <a:pt x="118365" y="101579"/>
                </a:lnTo>
                <a:lnTo>
                  <a:pt x="74463" y="116644"/>
                </a:lnTo>
                <a:lnTo>
                  <a:pt x="46486" y="132139"/>
                </a:lnTo>
                <a:close/>
              </a:path>
            </a:pathLst>
          </a:custGeom>
          <a:noFill/>
          <a:ln w="38100" cap="flat" cmpd="sng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3" name="Google Shape;265;p28">
            <a:extLst>
              <a:ext uri="{FF2B5EF4-FFF2-40B4-BE49-F238E27FC236}">
                <a16:creationId xmlns:a16="http://schemas.microsoft.com/office/drawing/2014/main" id="{1942892B-2FC8-4370-9184-F85D06558B33}"/>
              </a:ext>
            </a:extLst>
          </p:cNvPr>
          <p:cNvSpPr/>
          <p:nvPr/>
        </p:nvSpPr>
        <p:spPr bwMode="auto">
          <a:xfrm>
            <a:off x="483912" y="2003828"/>
            <a:ext cx="501300" cy="339300"/>
          </a:xfrm>
          <a:prstGeom prst="wedgeRectCallout">
            <a:avLst>
              <a:gd name="adj1" fmla="val 90589"/>
              <a:gd name="adj2" fmla="val -12887"/>
            </a:avLst>
          </a:prstGeom>
          <a:solidFill>
            <a:schemeClr val="lt2"/>
          </a:solidFill>
          <a:ln w="19050" cap="flat" cmpd="sng">
            <a:solidFill>
              <a:srgbClr val="6D9E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 b="1" dirty="0">
                <a:latin typeface="Montserrat"/>
                <a:ea typeface="Montserrat"/>
                <a:cs typeface="Montserrat"/>
                <a:sym typeface="Montserrat"/>
              </a:rPr>
              <a:t>CS El Pla</a:t>
            </a:r>
            <a:endParaRPr sz="8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0262291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66" name="Google Shape;666;p4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46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34" name="Google Shape;245;p27">
            <a:extLst>
              <a:ext uri="{FF2B5EF4-FFF2-40B4-BE49-F238E27FC236}">
                <a16:creationId xmlns:a16="http://schemas.microsoft.com/office/drawing/2014/main" id="{0E439BE7-A8A7-4D6E-B4B3-23F3D5722ECE}"/>
              </a:ext>
            </a:extLst>
          </p:cNvPr>
          <p:cNvSpPr txBox="1"/>
          <p:nvPr/>
        </p:nvSpPr>
        <p:spPr>
          <a:xfrm>
            <a:off x="4698029" y="1701962"/>
            <a:ext cx="4152000" cy="11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dirty="0">
                <a:solidFill>
                  <a:schemeClr val="tx1"/>
                </a:solidFill>
                <a:latin typeface="Poppins"/>
              </a:rPr>
              <a:t>Remarcar la presència d’un seguit d’empreses líders a la zona que poden exercir d'institucions d'ancoratge i </a:t>
            </a:r>
            <a:r>
              <a:rPr lang="es" sz="1100" b="1" dirty="0">
                <a:solidFill>
                  <a:schemeClr val="tx1"/>
                </a:solidFill>
                <a:latin typeface="Poppins"/>
              </a:rPr>
              <a:t>impuls del coneixement sòlides</a:t>
            </a:r>
            <a:r>
              <a:rPr lang="es" sz="1100" dirty="0">
                <a:solidFill>
                  <a:schemeClr val="tx1"/>
                </a:solidFill>
                <a:latin typeface="Poppins"/>
              </a:rPr>
              <a:t>, i contribuir a </a:t>
            </a:r>
            <a:r>
              <a:rPr lang="es" sz="1100" b="1" dirty="0">
                <a:solidFill>
                  <a:schemeClr val="tx1"/>
                </a:solidFill>
                <a:latin typeface="Poppins"/>
              </a:rPr>
              <a:t>definir la identitat</a:t>
            </a:r>
            <a:r>
              <a:rPr lang="es" sz="1100" dirty="0">
                <a:solidFill>
                  <a:schemeClr val="tx1"/>
                </a:solidFill>
                <a:latin typeface="Poppins"/>
              </a:rPr>
              <a:t> específica del Districte de la Innovació de Sant Feliu de Llobregat</a:t>
            </a:r>
            <a:endParaRPr sz="1100" dirty="0">
              <a:solidFill>
                <a:schemeClr val="tx1"/>
              </a:solidFill>
              <a:latin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Poppins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es" sz="1100" dirty="0">
                <a:solidFill>
                  <a:schemeClr val="tx1"/>
                </a:solidFill>
                <a:latin typeface="Poppins"/>
              </a:rPr>
              <a:t>Almirall</a:t>
            </a:r>
            <a:endParaRPr sz="1100" dirty="0">
              <a:solidFill>
                <a:schemeClr val="tx1"/>
              </a:solidFill>
              <a:latin typeface="Poppins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es" sz="1100" dirty="0">
                <a:solidFill>
                  <a:schemeClr val="tx1"/>
                </a:solidFill>
                <a:latin typeface="Poppins"/>
              </a:rPr>
              <a:t>Pepe Jeans </a:t>
            </a:r>
            <a:endParaRPr sz="1100" dirty="0">
              <a:solidFill>
                <a:schemeClr val="tx1"/>
              </a:solidFill>
              <a:latin typeface="Poppins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es" sz="1100" dirty="0">
                <a:solidFill>
                  <a:schemeClr val="tx1"/>
                </a:solidFill>
                <a:latin typeface="Poppins"/>
              </a:rPr>
              <a:t>Fusiomol</a:t>
            </a:r>
            <a:endParaRPr sz="1100" dirty="0">
              <a:solidFill>
                <a:schemeClr val="tx1"/>
              </a:solidFill>
              <a:latin typeface="Poppins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</a:pPr>
            <a:r>
              <a:rPr lang="es" sz="1100" dirty="0">
                <a:solidFill>
                  <a:schemeClr val="tx1"/>
                </a:solidFill>
                <a:latin typeface="Poppins"/>
              </a:rPr>
              <a:t>Dallant</a:t>
            </a:r>
            <a:endParaRPr sz="1100" dirty="0">
              <a:solidFill>
                <a:schemeClr val="tx1"/>
              </a:solidFill>
              <a:latin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 dirty="0">
              <a:solidFill>
                <a:schemeClr val="tx1"/>
              </a:solidFill>
              <a:latin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100" b="1" dirty="0">
              <a:solidFill>
                <a:schemeClr val="tx1"/>
              </a:solidFill>
              <a:latin typeface="Poppins"/>
            </a:endParaRPr>
          </a:p>
        </p:txBody>
      </p:sp>
      <p:grpSp>
        <p:nvGrpSpPr>
          <p:cNvPr id="50" name="Agrupa 49">
            <a:extLst>
              <a:ext uri="{FF2B5EF4-FFF2-40B4-BE49-F238E27FC236}">
                <a16:creationId xmlns:a16="http://schemas.microsoft.com/office/drawing/2014/main" id="{4DB70145-AFD7-45A9-8F6D-EEADD3F996D0}"/>
              </a:ext>
            </a:extLst>
          </p:cNvPr>
          <p:cNvGrpSpPr/>
          <p:nvPr/>
        </p:nvGrpSpPr>
        <p:grpSpPr>
          <a:xfrm>
            <a:off x="571413" y="624612"/>
            <a:ext cx="3874560" cy="4366487"/>
            <a:chOff x="152400" y="152400"/>
            <a:chExt cx="4293573" cy="4838699"/>
          </a:xfrm>
        </p:grpSpPr>
        <p:pic>
          <p:nvPicPr>
            <p:cNvPr id="51" name="Google Shape;236;p27">
              <a:extLst>
                <a:ext uri="{FF2B5EF4-FFF2-40B4-BE49-F238E27FC236}">
                  <a16:creationId xmlns:a16="http://schemas.microsoft.com/office/drawing/2014/main" id="{DA17169E-DE10-4288-8695-1FC517BD49D9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2400" y="152400"/>
              <a:ext cx="4293573" cy="48386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" name="Google Shape;237;p27">
              <a:extLst>
                <a:ext uri="{FF2B5EF4-FFF2-40B4-BE49-F238E27FC236}">
                  <a16:creationId xmlns:a16="http://schemas.microsoft.com/office/drawing/2014/main" id="{A9E7B2AB-DE1D-4C84-BFFA-81085921EBDC}"/>
                </a:ext>
              </a:extLst>
            </p:cNvPr>
            <p:cNvSpPr/>
            <p:nvPr/>
          </p:nvSpPr>
          <p:spPr>
            <a:xfrm>
              <a:off x="2220225" y="1850900"/>
              <a:ext cx="366100" cy="302925"/>
            </a:xfrm>
            <a:custGeom>
              <a:avLst/>
              <a:gdLst/>
              <a:ahLst/>
              <a:cxnLst/>
              <a:rect l="l" t="t" r="r" b="b"/>
              <a:pathLst>
                <a:path w="14644" h="12117" extrusionOk="0">
                  <a:moveTo>
                    <a:pt x="0" y="6739"/>
                  </a:moveTo>
                  <a:lnTo>
                    <a:pt x="11858" y="0"/>
                  </a:lnTo>
                  <a:lnTo>
                    <a:pt x="14644" y="5702"/>
                  </a:lnTo>
                  <a:lnTo>
                    <a:pt x="2268" y="12117"/>
                  </a:lnTo>
                  <a:close/>
                </a:path>
              </a:pathLst>
            </a:custGeom>
            <a:solidFill>
              <a:srgbClr val="40F600">
                <a:alpha val="50000"/>
              </a:srgbClr>
            </a:solidFill>
            <a:ln w="19050" cap="flat" cmpd="sng">
              <a:solidFill>
                <a:srgbClr val="6AA84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3" name="Google Shape;238;p27">
              <a:extLst>
                <a:ext uri="{FF2B5EF4-FFF2-40B4-BE49-F238E27FC236}">
                  <a16:creationId xmlns:a16="http://schemas.microsoft.com/office/drawing/2014/main" id="{169D3C7E-3A07-4FBC-9499-691488BF25CE}"/>
                </a:ext>
              </a:extLst>
            </p:cNvPr>
            <p:cNvSpPr/>
            <p:nvPr/>
          </p:nvSpPr>
          <p:spPr>
            <a:xfrm>
              <a:off x="2092675" y="1563100"/>
              <a:ext cx="290925" cy="261200"/>
            </a:xfrm>
            <a:custGeom>
              <a:avLst/>
              <a:gdLst/>
              <a:ahLst/>
              <a:cxnLst/>
              <a:rect l="l" t="t" r="r" b="b"/>
              <a:pathLst>
                <a:path w="11637" h="10448" extrusionOk="0">
                  <a:moveTo>
                    <a:pt x="1627" y="10448"/>
                  </a:moveTo>
                  <a:lnTo>
                    <a:pt x="11637" y="3691"/>
                  </a:lnTo>
                  <a:lnTo>
                    <a:pt x="9134" y="0"/>
                  </a:lnTo>
                  <a:lnTo>
                    <a:pt x="626" y="5693"/>
                  </a:lnTo>
                  <a:lnTo>
                    <a:pt x="0" y="6319"/>
                  </a:lnTo>
                  <a:lnTo>
                    <a:pt x="126" y="7132"/>
                  </a:lnTo>
                  <a:close/>
                </a:path>
              </a:pathLst>
            </a:custGeom>
            <a:solidFill>
              <a:srgbClr val="40F600">
                <a:alpha val="50000"/>
              </a:srgbClr>
            </a:solidFill>
            <a:ln w="19050" cap="flat" cmpd="sng">
              <a:solidFill>
                <a:srgbClr val="6AA84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4" name="Google Shape;239;p27">
              <a:extLst>
                <a:ext uri="{FF2B5EF4-FFF2-40B4-BE49-F238E27FC236}">
                  <a16:creationId xmlns:a16="http://schemas.microsoft.com/office/drawing/2014/main" id="{69736EB4-C756-4658-AB10-AEE2C188D355}"/>
                </a:ext>
              </a:extLst>
            </p:cNvPr>
            <p:cNvSpPr/>
            <p:nvPr/>
          </p:nvSpPr>
          <p:spPr>
            <a:xfrm>
              <a:off x="2771475" y="3120875"/>
              <a:ext cx="423850" cy="511450"/>
            </a:xfrm>
            <a:custGeom>
              <a:avLst/>
              <a:gdLst/>
              <a:ahLst/>
              <a:cxnLst/>
              <a:rect l="l" t="t" r="r" b="b"/>
              <a:pathLst>
                <a:path w="16954" h="20458" extrusionOk="0">
                  <a:moveTo>
                    <a:pt x="16954" y="16392"/>
                  </a:moveTo>
                  <a:lnTo>
                    <a:pt x="16516" y="6444"/>
                  </a:lnTo>
                  <a:lnTo>
                    <a:pt x="12700" y="8696"/>
                  </a:lnTo>
                  <a:lnTo>
                    <a:pt x="8571" y="0"/>
                  </a:lnTo>
                  <a:lnTo>
                    <a:pt x="438" y="4317"/>
                  </a:lnTo>
                  <a:lnTo>
                    <a:pt x="0" y="5381"/>
                  </a:lnTo>
                  <a:lnTo>
                    <a:pt x="125" y="6131"/>
                  </a:lnTo>
                  <a:lnTo>
                    <a:pt x="6006" y="19832"/>
                  </a:lnTo>
                  <a:lnTo>
                    <a:pt x="7820" y="20458"/>
                  </a:lnTo>
                  <a:close/>
                </a:path>
              </a:pathLst>
            </a:custGeom>
            <a:solidFill>
              <a:srgbClr val="40F600">
                <a:alpha val="50000"/>
              </a:srgbClr>
            </a:solidFill>
            <a:ln w="19050" cap="flat" cmpd="sng">
              <a:solidFill>
                <a:srgbClr val="6AA84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5" name="Google Shape;240;p27">
              <a:extLst>
                <a:ext uri="{FF2B5EF4-FFF2-40B4-BE49-F238E27FC236}">
                  <a16:creationId xmlns:a16="http://schemas.microsoft.com/office/drawing/2014/main" id="{474EF3DB-CAB4-49DB-A810-C183C4748AF0}"/>
                </a:ext>
              </a:extLst>
            </p:cNvPr>
            <p:cNvSpPr/>
            <p:nvPr/>
          </p:nvSpPr>
          <p:spPr>
            <a:xfrm>
              <a:off x="2245950" y="3063025"/>
              <a:ext cx="370700" cy="334700"/>
            </a:xfrm>
            <a:custGeom>
              <a:avLst/>
              <a:gdLst/>
              <a:ahLst/>
              <a:cxnLst/>
              <a:rect l="l" t="t" r="r" b="b"/>
              <a:pathLst>
                <a:path w="14828" h="13388" extrusionOk="0">
                  <a:moveTo>
                    <a:pt x="11887" y="0"/>
                  </a:moveTo>
                  <a:lnTo>
                    <a:pt x="4442" y="3941"/>
                  </a:lnTo>
                  <a:lnTo>
                    <a:pt x="5381" y="6443"/>
                  </a:lnTo>
                  <a:lnTo>
                    <a:pt x="0" y="8821"/>
                  </a:lnTo>
                  <a:lnTo>
                    <a:pt x="1752" y="13388"/>
                  </a:lnTo>
                  <a:lnTo>
                    <a:pt x="14327" y="8007"/>
                  </a:lnTo>
                  <a:lnTo>
                    <a:pt x="14828" y="6506"/>
                  </a:lnTo>
                  <a:close/>
                </a:path>
              </a:pathLst>
            </a:custGeom>
            <a:solidFill>
              <a:srgbClr val="40F600">
                <a:alpha val="50000"/>
              </a:srgbClr>
            </a:solidFill>
            <a:ln w="19050" cap="flat" cmpd="sng">
              <a:solidFill>
                <a:srgbClr val="6AA84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6" name="Google Shape;241;p27">
              <a:extLst>
                <a:ext uri="{FF2B5EF4-FFF2-40B4-BE49-F238E27FC236}">
                  <a16:creationId xmlns:a16="http://schemas.microsoft.com/office/drawing/2014/main" id="{FFF1E7F2-ACCD-4768-8463-B6882EF29063}"/>
                </a:ext>
              </a:extLst>
            </p:cNvPr>
            <p:cNvSpPr/>
            <p:nvPr/>
          </p:nvSpPr>
          <p:spPr>
            <a:xfrm>
              <a:off x="2170875" y="3324200"/>
              <a:ext cx="650650" cy="563075"/>
            </a:xfrm>
            <a:custGeom>
              <a:avLst/>
              <a:gdLst/>
              <a:ahLst/>
              <a:cxnLst/>
              <a:rect l="l" t="t" r="r" b="b"/>
              <a:pathLst>
                <a:path w="26026" h="22523" extrusionOk="0">
                  <a:moveTo>
                    <a:pt x="18018" y="0"/>
                  </a:moveTo>
                  <a:lnTo>
                    <a:pt x="564" y="7570"/>
                  </a:lnTo>
                  <a:lnTo>
                    <a:pt x="0" y="8571"/>
                  </a:lnTo>
                  <a:lnTo>
                    <a:pt x="1565" y="12075"/>
                  </a:lnTo>
                  <a:lnTo>
                    <a:pt x="6132" y="10636"/>
                  </a:lnTo>
                  <a:lnTo>
                    <a:pt x="11011" y="22523"/>
                  </a:lnTo>
                  <a:lnTo>
                    <a:pt x="25526" y="15641"/>
                  </a:lnTo>
                  <a:lnTo>
                    <a:pt x="26026" y="15078"/>
                  </a:lnTo>
                  <a:lnTo>
                    <a:pt x="19770" y="438"/>
                  </a:lnTo>
                  <a:close/>
                </a:path>
              </a:pathLst>
            </a:custGeom>
            <a:solidFill>
              <a:srgbClr val="40F600">
                <a:alpha val="50000"/>
              </a:srgbClr>
            </a:solidFill>
            <a:ln w="19050" cap="flat" cmpd="sng">
              <a:solidFill>
                <a:srgbClr val="6AA84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7" name="Google Shape;242;p27">
              <a:extLst>
                <a:ext uri="{FF2B5EF4-FFF2-40B4-BE49-F238E27FC236}">
                  <a16:creationId xmlns:a16="http://schemas.microsoft.com/office/drawing/2014/main" id="{1F978A33-8C05-4C47-A5DF-8D1F192DB60F}"/>
                </a:ext>
              </a:extLst>
            </p:cNvPr>
            <p:cNvSpPr/>
            <p:nvPr/>
          </p:nvSpPr>
          <p:spPr>
            <a:xfrm>
              <a:off x="1755175" y="3763700"/>
              <a:ext cx="520825" cy="412900"/>
            </a:xfrm>
            <a:custGeom>
              <a:avLst/>
              <a:gdLst/>
              <a:ahLst/>
              <a:cxnLst/>
              <a:rect l="l" t="t" r="r" b="b"/>
              <a:pathLst>
                <a:path w="20833" h="16516" extrusionOk="0">
                  <a:moveTo>
                    <a:pt x="0" y="8008"/>
                  </a:moveTo>
                  <a:lnTo>
                    <a:pt x="17579" y="0"/>
                  </a:lnTo>
                  <a:lnTo>
                    <a:pt x="20833" y="7007"/>
                  </a:lnTo>
                  <a:lnTo>
                    <a:pt x="20833" y="8008"/>
                  </a:lnTo>
                  <a:lnTo>
                    <a:pt x="20082" y="8884"/>
                  </a:lnTo>
                  <a:lnTo>
                    <a:pt x="4567" y="16516"/>
                  </a:lnTo>
                  <a:lnTo>
                    <a:pt x="3065" y="16266"/>
                  </a:lnTo>
                  <a:close/>
                </a:path>
              </a:pathLst>
            </a:custGeom>
            <a:solidFill>
              <a:srgbClr val="40F600">
                <a:alpha val="50000"/>
              </a:srgbClr>
            </a:solidFill>
            <a:ln w="19050" cap="flat" cmpd="sng">
              <a:solidFill>
                <a:srgbClr val="6AA84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8" name="Google Shape;243;p27">
              <a:extLst>
                <a:ext uri="{FF2B5EF4-FFF2-40B4-BE49-F238E27FC236}">
                  <a16:creationId xmlns:a16="http://schemas.microsoft.com/office/drawing/2014/main" id="{E23C5E5D-B93E-4511-ACE7-B123E30289F0}"/>
                </a:ext>
              </a:extLst>
            </p:cNvPr>
            <p:cNvSpPr/>
            <p:nvPr/>
          </p:nvSpPr>
          <p:spPr>
            <a:xfrm>
              <a:off x="1894375" y="2781650"/>
              <a:ext cx="438575" cy="471925"/>
            </a:xfrm>
            <a:custGeom>
              <a:avLst/>
              <a:gdLst/>
              <a:ahLst/>
              <a:cxnLst/>
              <a:rect l="l" t="t" r="r" b="b"/>
              <a:pathLst>
                <a:path w="17543" h="18877" extrusionOk="0">
                  <a:moveTo>
                    <a:pt x="791" y="3854"/>
                  </a:moveTo>
                  <a:lnTo>
                    <a:pt x="9883" y="0"/>
                  </a:lnTo>
                  <a:lnTo>
                    <a:pt x="12898" y="7017"/>
                  </a:lnTo>
                  <a:lnTo>
                    <a:pt x="14627" y="6375"/>
                  </a:lnTo>
                  <a:lnTo>
                    <a:pt x="17543" y="13145"/>
                  </a:lnTo>
                  <a:lnTo>
                    <a:pt x="5979" y="18877"/>
                  </a:lnTo>
                  <a:lnTo>
                    <a:pt x="0" y="5386"/>
                  </a:lnTo>
                  <a:close/>
                </a:path>
              </a:pathLst>
            </a:custGeom>
            <a:solidFill>
              <a:srgbClr val="40F600">
                <a:alpha val="50000"/>
              </a:srgbClr>
            </a:solidFill>
            <a:ln w="19050" cap="flat" cmpd="sng">
              <a:solidFill>
                <a:srgbClr val="6AA84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9" name="Google Shape;244;p27">
              <a:extLst>
                <a:ext uri="{FF2B5EF4-FFF2-40B4-BE49-F238E27FC236}">
                  <a16:creationId xmlns:a16="http://schemas.microsoft.com/office/drawing/2014/main" id="{01FF3ABE-3298-4508-BF82-C2F177988C53}"/>
                </a:ext>
              </a:extLst>
            </p:cNvPr>
            <p:cNvSpPr/>
            <p:nvPr/>
          </p:nvSpPr>
          <p:spPr>
            <a:xfrm>
              <a:off x="1707375" y="2090350"/>
              <a:ext cx="635650" cy="736650"/>
            </a:xfrm>
            <a:custGeom>
              <a:avLst/>
              <a:gdLst/>
              <a:ahLst/>
              <a:cxnLst/>
              <a:rect l="l" t="t" r="r" b="b"/>
              <a:pathLst>
                <a:path w="25426" h="29466" extrusionOk="0">
                  <a:moveTo>
                    <a:pt x="16159" y="0"/>
                  </a:moveTo>
                  <a:lnTo>
                    <a:pt x="9584" y="3010"/>
                  </a:lnTo>
                  <a:lnTo>
                    <a:pt x="12436" y="10297"/>
                  </a:lnTo>
                  <a:lnTo>
                    <a:pt x="0" y="16000"/>
                  </a:lnTo>
                  <a:lnTo>
                    <a:pt x="5386" y="28912"/>
                  </a:lnTo>
                  <a:lnTo>
                    <a:pt x="7366" y="29466"/>
                  </a:lnTo>
                  <a:lnTo>
                    <a:pt x="24555" y="22020"/>
                  </a:lnTo>
                  <a:lnTo>
                    <a:pt x="25426" y="20278"/>
                  </a:lnTo>
                  <a:close/>
                </a:path>
              </a:pathLst>
            </a:custGeom>
            <a:solidFill>
              <a:srgbClr val="40F600">
                <a:alpha val="50000"/>
              </a:srgbClr>
            </a:solidFill>
            <a:ln w="19050" cap="flat" cmpd="sng">
              <a:solidFill>
                <a:srgbClr val="6AA84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0" name="Google Shape;246;p27">
              <a:extLst>
                <a:ext uri="{FF2B5EF4-FFF2-40B4-BE49-F238E27FC236}">
                  <a16:creationId xmlns:a16="http://schemas.microsoft.com/office/drawing/2014/main" id="{7F257FC5-6024-43F9-B5C6-2E2B6301D70E}"/>
                </a:ext>
              </a:extLst>
            </p:cNvPr>
            <p:cNvSpPr/>
            <p:nvPr/>
          </p:nvSpPr>
          <p:spPr>
            <a:xfrm>
              <a:off x="2573100" y="2634400"/>
              <a:ext cx="402700" cy="336500"/>
            </a:xfrm>
            <a:custGeom>
              <a:avLst/>
              <a:gdLst/>
              <a:ahLst/>
              <a:cxnLst/>
              <a:rect l="l" t="t" r="r" b="b"/>
              <a:pathLst>
                <a:path w="16108" h="13460" extrusionOk="0">
                  <a:moveTo>
                    <a:pt x="2427" y="13460"/>
                  </a:moveTo>
                  <a:lnTo>
                    <a:pt x="9635" y="10297"/>
                  </a:lnTo>
                  <a:lnTo>
                    <a:pt x="9268" y="9561"/>
                  </a:lnTo>
                  <a:lnTo>
                    <a:pt x="16108" y="6619"/>
                  </a:lnTo>
                  <a:lnTo>
                    <a:pt x="13092" y="0"/>
                  </a:lnTo>
                  <a:lnTo>
                    <a:pt x="0" y="7355"/>
                  </a:lnTo>
                  <a:close/>
                </a:path>
              </a:pathLst>
            </a:custGeom>
            <a:solidFill>
              <a:srgbClr val="40F600">
                <a:alpha val="50000"/>
              </a:srgbClr>
            </a:solidFill>
            <a:ln w="19050" cap="flat" cmpd="sng">
              <a:solidFill>
                <a:srgbClr val="6AA84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1" name="Google Shape;247;p27">
              <a:extLst>
                <a:ext uri="{FF2B5EF4-FFF2-40B4-BE49-F238E27FC236}">
                  <a16:creationId xmlns:a16="http://schemas.microsoft.com/office/drawing/2014/main" id="{60D25CB3-962C-4AE8-8A2F-BD9B090A92D7}"/>
                </a:ext>
              </a:extLst>
            </p:cNvPr>
            <p:cNvSpPr/>
            <p:nvPr/>
          </p:nvSpPr>
          <p:spPr>
            <a:xfrm>
              <a:off x="680050" y="929700"/>
              <a:ext cx="3099025" cy="3303475"/>
            </a:xfrm>
            <a:custGeom>
              <a:avLst/>
              <a:gdLst/>
              <a:ahLst/>
              <a:cxnLst/>
              <a:rect l="l" t="t" r="r" b="b"/>
              <a:pathLst>
                <a:path w="123961" h="132139" extrusionOk="0">
                  <a:moveTo>
                    <a:pt x="0" y="25825"/>
                  </a:moveTo>
                  <a:lnTo>
                    <a:pt x="41321" y="0"/>
                  </a:lnTo>
                  <a:lnTo>
                    <a:pt x="49929" y="18078"/>
                  </a:lnTo>
                  <a:lnTo>
                    <a:pt x="68867" y="6456"/>
                  </a:lnTo>
                  <a:lnTo>
                    <a:pt x="80489" y="27547"/>
                  </a:lnTo>
                  <a:lnTo>
                    <a:pt x="96414" y="24104"/>
                  </a:lnTo>
                  <a:lnTo>
                    <a:pt x="123961" y="85223"/>
                  </a:lnTo>
                  <a:lnTo>
                    <a:pt x="112340" y="90818"/>
                  </a:lnTo>
                  <a:lnTo>
                    <a:pt x="118365" y="101579"/>
                  </a:lnTo>
                  <a:lnTo>
                    <a:pt x="74463" y="116644"/>
                  </a:lnTo>
                  <a:lnTo>
                    <a:pt x="46486" y="132139"/>
                  </a:lnTo>
                  <a:close/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</p:sp>
      </p:grpSp>
      <p:sp>
        <p:nvSpPr>
          <p:cNvPr id="63" name="Google Shape;265;p28">
            <a:extLst>
              <a:ext uri="{FF2B5EF4-FFF2-40B4-BE49-F238E27FC236}">
                <a16:creationId xmlns:a16="http://schemas.microsoft.com/office/drawing/2014/main" id="{010E6C2D-59F1-4093-B1B5-8013D102B86B}"/>
              </a:ext>
            </a:extLst>
          </p:cNvPr>
          <p:cNvSpPr/>
          <p:nvPr/>
        </p:nvSpPr>
        <p:spPr bwMode="auto">
          <a:xfrm>
            <a:off x="483912" y="2003828"/>
            <a:ext cx="501300" cy="339300"/>
          </a:xfrm>
          <a:prstGeom prst="wedgeRectCallout">
            <a:avLst>
              <a:gd name="adj1" fmla="val 90589"/>
              <a:gd name="adj2" fmla="val -12887"/>
            </a:avLst>
          </a:prstGeom>
          <a:solidFill>
            <a:schemeClr val="lt2"/>
          </a:solidFill>
          <a:ln w="19050" cap="flat" cmpd="sng">
            <a:solidFill>
              <a:srgbClr val="6D9E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 b="1" dirty="0">
                <a:latin typeface="Montserrat"/>
                <a:ea typeface="Montserrat"/>
                <a:cs typeface="Montserrat"/>
                <a:sym typeface="Montserrat"/>
              </a:rPr>
              <a:t>CS El Pla</a:t>
            </a:r>
            <a:endParaRPr sz="8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9792762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66" name="Google Shape;666;p4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46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grpSp>
        <p:nvGrpSpPr>
          <p:cNvPr id="63" name="Agrupa 62">
            <a:extLst>
              <a:ext uri="{FF2B5EF4-FFF2-40B4-BE49-F238E27FC236}">
                <a16:creationId xmlns:a16="http://schemas.microsoft.com/office/drawing/2014/main" id="{771523A8-4C18-425C-BE48-015E5DF05705}"/>
              </a:ext>
            </a:extLst>
          </p:cNvPr>
          <p:cNvGrpSpPr/>
          <p:nvPr/>
        </p:nvGrpSpPr>
        <p:grpSpPr>
          <a:xfrm>
            <a:off x="571413" y="624612"/>
            <a:ext cx="3874560" cy="4366487"/>
            <a:chOff x="152400" y="152400"/>
            <a:chExt cx="4293573" cy="4838699"/>
          </a:xfrm>
        </p:grpSpPr>
        <p:pic>
          <p:nvPicPr>
            <p:cNvPr id="64" name="Google Shape;254;p28">
              <a:extLst>
                <a:ext uri="{FF2B5EF4-FFF2-40B4-BE49-F238E27FC236}">
                  <a16:creationId xmlns:a16="http://schemas.microsoft.com/office/drawing/2014/main" id="{42146A54-3ABE-47BF-87E6-CDC1B6D2A037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2400" y="152400"/>
              <a:ext cx="4293573" cy="48386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256;p28">
              <a:extLst>
                <a:ext uri="{FF2B5EF4-FFF2-40B4-BE49-F238E27FC236}">
                  <a16:creationId xmlns:a16="http://schemas.microsoft.com/office/drawing/2014/main" id="{F8A5C1B3-6128-4B01-AC30-3AF4E9C758C3}"/>
                </a:ext>
              </a:extLst>
            </p:cNvPr>
            <p:cNvSpPr/>
            <p:nvPr/>
          </p:nvSpPr>
          <p:spPr>
            <a:xfrm>
              <a:off x="1071050" y="2151850"/>
              <a:ext cx="716200" cy="891600"/>
            </a:xfrm>
            <a:custGeom>
              <a:avLst/>
              <a:gdLst/>
              <a:ahLst/>
              <a:cxnLst/>
              <a:rect l="l" t="t" r="r" b="b"/>
              <a:pathLst>
                <a:path w="28648" h="35664" extrusionOk="0">
                  <a:moveTo>
                    <a:pt x="12181" y="35664"/>
                  </a:moveTo>
                  <a:lnTo>
                    <a:pt x="28259" y="28843"/>
                  </a:lnTo>
                  <a:lnTo>
                    <a:pt x="28648" y="27284"/>
                  </a:lnTo>
                  <a:lnTo>
                    <a:pt x="16955" y="487"/>
                  </a:lnTo>
                  <a:lnTo>
                    <a:pt x="15396" y="0"/>
                  </a:lnTo>
                  <a:lnTo>
                    <a:pt x="1072" y="9355"/>
                  </a:lnTo>
                  <a:lnTo>
                    <a:pt x="0" y="11401"/>
                  </a:lnTo>
                  <a:lnTo>
                    <a:pt x="10816" y="35079"/>
                  </a:lnTo>
                  <a:close/>
                </a:path>
              </a:pathLst>
            </a:custGeom>
            <a:solidFill>
              <a:srgbClr val="FFD966">
                <a:alpha val="50000"/>
              </a:srgbClr>
            </a:solidFill>
            <a:ln w="19050" cap="flat" cmpd="sng">
              <a:solidFill>
                <a:srgbClr val="FFD966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6" name="Google Shape;257;p28">
              <a:extLst>
                <a:ext uri="{FF2B5EF4-FFF2-40B4-BE49-F238E27FC236}">
                  <a16:creationId xmlns:a16="http://schemas.microsoft.com/office/drawing/2014/main" id="{74CC447F-3906-44A3-AC92-B4CD7248D9FD}"/>
                </a:ext>
              </a:extLst>
            </p:cNvPr>
            <p:cNvSpPr/>
            <p:nvPr/>
          </p:nvSpPr>
          <p:spPr>
            <a:xfrm>
              <a:off x="1097775" y="1908275"/>
              <a:ext cx="347075" cy="339200"/>
            </a:xfrm>
            <a:custGeom>
              <a:avLst/>
              <a:gdLst/>
              <a:ahLst/>
              <a:cxnLst/>
              <a:rect l="l" t="t" r="r" b="b"/>
              <a:pathLst>
                <a:path w="13883" h="13568" extrusionOk="0">
                  <a:moveTo>
                    <a:pt x="4181" y="13568"/>
                  </a:moveTo>
                  <a:lnTo>
                    <a:pt x="0" y="4812"/>
                  </a:lnTo>
                  <a:lnTo>
                    <a:pt x="11122" y="0"/>
                  </a:lnTo>
                  <a:lnTo>
                    <a:pt x="13883" y="5443"/>
                  </a:lnTo>
                  <a:lnTo>
                    <a:pt x="13568" y="7179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7" name="Google Shape;258;p28">
              <a:extLst>
                <a:ext uri="{FF2B5EF4-FFF2-40B4-BE49-F238E27FC236}">
                  <a16:creationId xmlns:a16="http://schemas.microsoft.com/office/drawing/2014/main" id="{5F585E11-AB8C-46F8-A153-AEFAFD5B058E}"/>
                </a:ext>
              </a:extLst>
            </p:cNvPr>
            <p:cNvSpPr/>
            <p:nvPr/>
          </p:nvSpPr>
          <p:spPr>
            <a:xfrm>
              <a:off x="1103700" y="1910250"/>
              <a:ext cx="339175" cy="339200"/>
            </a:xfrm>
            <a:custGeom>
              <a:avLst/>
              <a:gdLst/>
              <a:ahLst/>
              <a:cxnLst/>
              <a:rect l="l" t="t" r="r" b="b"/>
              <a:pathLst>
                <a:path w="13567" h="13568" extrusionOk="0">
                  <a:moveTo>
                    <a:pt x="3707" y="13568"/>
                  </a:moveTo>
                  <a:lnTo>
                    <a:pt x="13488" y="7179"/>
                  </a:lnTo>
                  <a:lnTo>
                    <a:pt x="13567" y="5049"/>
                  </a:lnTo>
                  <a:lnTo>
                    <a:pt x="10806" y="0"/>
                  </a:lnTo>
                  <a:lnTo>
                    <a:pt x="0" y="4576"/>
                  </a:lnTo>
                  <a:close/>
                </a:path>
              </a:pathLst>
            </a:custGeom>
            <a:solidFill>
              <a:srgbClr val="FFD966">
                <a:alpha val="50000"/>
              </a:srgbClr>
            </a:solidFill>
            <a:ln w="19050" cap="flat" cmpd="sng">
              <a:solidFill>
                <a:srgbClr val="FFD966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8" name="Google Shape;259;p28">
              <a:extLst>
                <a:ext uri="{FF2B5EF4-FFF2-40B4-BE49-F238E27FC236}">
                  <a16:creationId xmlns:a16="http://schemas.microsoft.com/office/drawing/2014/main" id="{7E909734-4443-4032-AF57-A91DDF2E87F7}"/>
                </a:ext>
              </a:extLst>
            </p:cNvPr>
            <p:cNvSpPr/>
            <p:nvPr/>
          </p:nvSpPr>
          <p:spPr>
            <a:xfrm>
              <a:off x="1668425" y="3649925"/>
              <a:ext cx="303425" cy="314000"/>
            </a:xfrm>
            <a:custGeom>
              <a:avLst/>
              <a:gdLst/>
              <a:ahLst/>
              <a:cxnLst/>
              <a:rect l="l" t="t" r="r" b="b"/>
              <a:pathLst>
                <a:path w="12137" h="12560" extrusionOk="0">
                  <a:moveTo>
                    <a:pt x="3482" y="12560"/>
                  </a:moveTo>
                  <a:lnTo>
                    <a:pt x="12137" y="8866"/>
                  </a:lnTo>
                  <a:lnTo>
                    <a:pt x="8548" y="0"/>
                  </a:lnTo>
                  <a:lnTo>
                    <a:pt x="844" y="3378"/>
                  </a:lnTo>
                  <a:lnTo>
                    <a:pt x="0" y="5277"/>
                  </a:lnTo>
                  <a:close/>
                </a:path>
              </a:pathLst>
            </a:custGeom>
            <a:solidFill>
              <a:srgbClr val="E69138">
                <a:alpha val="50000"/>
              </a:srgbClr>
            </a:solidFill>
            <a:ln w="19050" cap="flat" cmpd="sng">
              <a:solidFill>
                <a:srgbClr val="E6913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9" name="Google Shape;260;p28">
              <a:extLst>
                <a:ext uri="{FF2B5EF4-FFF2-40B4-BE49-F238E27FC236}">
                  <a16:creationId xmlns:a16="http://schemas.microsoft.com/office/drawing/2014/main" id="{BE004A43-CDEF-45F4-831D-0E8168387E1F}"/>
                </a:ext>
              </a:extLst>
            </p:cNvPr>
            <p:cNvSpPr/>
            <p:nvPr/>
          </p:nvSpPr>
          <p:spPr>
            <a:xfrm>
              <a:off x="1882125" y="3562850"/>
              <a:ext cx="314000" cy="308725"/>
            </a:xfrm>
            <a:custGeom>
              <a:avLst/>
              <a:gdLst/>
              <a:ahLst/>
              <a:cxnLst/>
              <a:rect l="l" t="t" r="r" b="b"/>
              <a:pathLst>
                <a:path w="12560" h="12349" extrusionOk="0">
                  <a:moveTo>
                    <a:pt x="0" y="3483"/>
                  </a:moveTo>
                  <a:lnTo>
                    <a:pt x="7810" y="0"/>
                  </a:lnTo>
                  <a:lnTo>
                    <a:pt x="9499" y="634"/>
                  </a:lnTo>
                  <a:lnTo>
                    <a:pt x="12560" y="8021"/>
                  </a:lnTo>
                  <a:lnTo>
                    <a:pt x="3589" y="12349"/>
                  </a:lnTo>
                  <a:close/>
                </a:path>
              </a:pathLst>
            </a:custGeom>
            <a:solidFill>
              <a:srgbClr val="E69138">
                <a:alpha val="50000"/>
              </a:srgbClr>
            </a:solidFill>
            <a:ln w="19050" cap="flat" cmpd="sng">
              <a:solidFill>
                <a:srgbClr val="E6913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0" name="Google Shape;261;p28">
              <a:extLst>
                <a:ext uri="{FF2B5EF4-FFF2-40B4-BE49-F238E27FC236}">
                  <a16:creationId xmlns:a16="http://schemas.microsoft.com/office/drawing/2014/main" id="{DB3E81B3-E5D4-4D61-81A3-E5542373961A}"/>
                </a:ext>
              </a:extLst>
            </p:cNvPr>
            <p:cNvSpPr/>
            <p:nvPr/>
          </p:nvSpPr>
          <p:spPr>
            <a:xfrm>
              <a:off x="2209300" y="3600675"/>
              <a:ext cx="237475" cy="332450"/>
            </a:xfrm>
            <a:custGeom>
              <a:avLst/>
              <a:gdLst/>
              <a:ahLst/>
              <a:cxnLst/>
              <a:rect l="l" t="t" r="r" b="b"/>
              <a:pathLst>
                <a:path w="9499" h="13298" extrusionOk="0">
                  <a:moveTo>
                    <a:pt x="0" y="1161"/>
                  </a:moveTo>
                  <a:lnTo>
                    <a:pt x="4855" y="12665"/>
                  </a:lnTo>
                  <a:lnTo>
                    <a:pt x="6227" y="13298"/>
                  </a:lnTo>
                  <a:lnTo>
                    <a:pt x="9499" y="11821"/>
                  </a:lnTo>
                  <a:lnTo>
                    <a:pt x="4644" y="0"/>
                  </a:lnTo>
                  <a:close/>
                </a:path>
              </a:pathLst>
            </a:custGeom>
            <a:solidFill>
              <a:srgbClr val="E69138">
                <a:alpha val="50000"/>
              </a:srgbClr>
            </a:solidFill>
            <a:ln w="19050" cap="flat" cmpd="sng">
              <a:solidFill>
                <a:srgbClr val="E6913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" name="Google Shape;262;p28">
              <a:extLst>
                <a:ext uri="{FF2B5EF4-FFF2-40B4-BE49-F238E27FC236}">
                  <a16:creationId xmlns:a16="http://schemas.microsoft.com/office/drawing/2014/main" id="{5F0A2099-9829-4A2E-A2A0-129FC3A53BE3}"/>
                </a:ext>
              </a:extLst>
            </p:cNvPr>
            <p:cNvSpPr/>
            <p:nvPr/>
          </p:nvSpPr>
          <p:spPr>
            <a:xfrm>
              <a:off x="2048525" y="2973725"/>
              <a:ext cx="501325" cy="480225"/>
            </a:xfrm>
            <a:custGeom>
              <a:avLst/>
              <a:gdLst/>
              <a:ahLst/>
              <a:cxnLst/>
              <a:rect l="l" t="t" r="r" b="b"/>
              <a:pathLst>
                <a:path w="20053" h="19209" extrusionOk="0">
                  <a:moveTo>
                    <a:pt x="0" y="10977"/>
                  </a:moveTo>
                  <a:lnTo>
                    <a:pt x="11609" y="5066"/>
                  </a:lnTo>
                  <a:lnTo>
                    <a:pt x="10871" y="3800"/>
                  </a:lnTo>
                  <a:lnTo>
                    <a:pt x="18681" y="0"/>
                  </a:lnTo>
                  <a:lnTo>
                    <a:pt x="20053" y="3378"/>
                  </a:lnTo>
                  <a:lnTo>
                    <a:pt x="12559" y="6755"/>
                  </a:lnTo>
                  <a:lnTo>
                    <a:pt x="13404" y="9816"/>
                  </a:lnTo>
                  <a:lnTo>
                    <a:pt x="8338" y="11926"/>
                  </a:lnTo>
                  <a:lnTo>
                    <a:pt x="9921" y="17098"/>
                  </a:lnTo>
                  <a:lnTo>
                    <a:pt x="4538" y="19209"/>
                  </a:lnTo>
                  <a:lnTo>
                    <a:pt x="3272" y="18575"/>
                  </a:lnTo>
                  <a:close/>
                </a:path>
              </a:pathLst>
            </a:custGeom>
            <a:solidFill>
              <a:srgbClr val="E69138">
                <a:alpha val="50000"/>
              </a:srgbClr>
            </a:solidFill>
            <a:ln w="19050" cap="flat" cmpd="sng">
              <a:solidFill>
                <a:srgbClr val="E6913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2" name="Google Shape;264;p28">
              <a:extLst>
                <a:ext uri="{FF2B5EF4-FFF2-40B4-BE49-F238E27FC236}">
                  <a16:creationId xmlns:a16="http://schemas.microsoft.com/office/drawing/2014/main" id="{C61B20D8-773A-44D4-9ECB-8D615453504E}"/>
                </a:ext>
              </a:extLst>
            </p:cNvPr>
            <p:cNvSpPr/>
            <p:nvPr/>
          </p:nvSpPr>
          <p:spPr>
            <a:xfrm>
              <a:off x="680050" y="929700"/>
              <a:ext cx="3099025" cy="3303475"/>
            </a:xfrm>
            <a:custGeom>
              <a:avLst/>
              <a:gdLst/>
              <a:ahLst/>
              <a:cxnLst/>
              <a:rect l="l" t="t" r="r" b="b"/>
              <a:pathLst>
                <a:path w="123961" h="132139" extrusionOk="0">
                  <a:moveTo>
                    <a:pt x="0" y="25825"/>
                  </a:moveTo>
                  <a:lnTo>
                    <a:pt x="41321" y="0"/>
                  </a:lnTo>
                  <a:lnTo>
                    <a:pt x="49929" y="18078"/>
                  </a:lnTo>
                  <a:lnTo>
                    <a:pt x="68867" y="6456"/>
                  </a:lnTo>
                  <a:lnTo>
                    <a:pt x="80489" y="27547"/>
                  </a:lnTo>
                  <a:lnTo>
                    <a:pt x="96414" y="24104"/>
                  </a:lnTo>
                  <a:lnTo>
                    <a:pt x="123961" y="85223"/>
                  </a:lnTo>
                  <a:lnTo>
                    <a:pt x="112340" y="90818"/>
                  </a:lnTo>
                  <a:lnTo>
                    <a:pt x="118365" y="101579"/>
                  </a:lnTo>
                  <a:lnTo>
                    <a:pt x="74463" y="116644"/>
                  </a:lnTo>
                  <a:lnTo>
                    <a:pt x="46486" y="132139"/>
                  </a:lnTo>
                  <a:close/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</p:sp>
      </p:grpSp>
      <p:sp>
        <p:nvSpPr>
          <p:cNvPr id="73" name="Google Shape;265;p28">
            <a:extLst>
              <a:ext uri="{FF2B5EF4-FFF2-40B4-BE49-F238E27FC236}">
                <a16:creationId xmlns:a16="http://schemas.microsoft.com/office/drawing/2014/main" id="{C0CB47BC-34E3-4752-8E2E-A581906C1C6D}"/>
              </a:ext>
            </a:extLst>
          </p:cNvPr>
          <p:cNvSpPr/>
          <p:nvPr/>
        </p:nvSpPr>
        <p:spPr>
          <a:xfrm>
            <a:off x="483912" y="2003828"/>
            <a:ext cx="501300" cy="339300"/>
          </a:xfrm>
          <a:prstGeom prst="wedgeRectCallout">
            <a:avLst>
              <a:gd name="adj1" fmla="val 90589"/>
              <a:gd name="adj2" fmla="val -12887"/>
            </a:avLst>
          </a:prstGeom>
          <a:solidFill>
            <a:schemeClr val="lt2"/>
          </a:solidFill>
          <a:ln w="19050" cap="flat" cmpd="sng">
            <a:solidFill>
              <a:srgbClr val="6D9E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 b="1" dirty="0">
                <a:latin typeface="Montserrat"/>
                <a:ea typeface="Montserrat"/>
                <a:cs typeface="Montserrat"/>
                <a:sym typeface="Montserrat"/>
              </a:rPr>
              <a:t>CS El Pla</a:t>
            </a:r>
            <a:endParaRPr sz="8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" name="Google Shape;245;p27">
            <a:extLst>
              <a:ext uri="{FF2B5EF4-FFF2-40B4-BE49-F238E27FC236}">
                <a16:creationId xmlns:a16="http://schemas.microsoft.com/office/drawing/2014/main" id="{863C9C2A-88DF-436D-990B-47C9481510AD}"/>
              </a:ext>
            </a:extLst>
          </p:cNvPr>
          <p:cNvSpPr txBox="1"/>
          <p:nvPr/>
        </p:nvSpPr>
        <p:spPr bwMode="auto">
          <a:xfrm>
            <a:off x="4698029" y="1701962"/>
            <a:ext cx="4152000" cy="11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rtl="0"/>
            <a:r>
              <a:rPr lang="ca-ES" sz="1100" dirty="0">
                <a:solidFill>
                  <a:schemeClr val="tx1"/>
                </a:solidFill>
                <a:latin typeface="Poppins"/>
              </a:rPr>
              <a:t>Des del punt de vista del planejament, la transformació de les finques assenyalades en color GROC posa de manifest dues parcel·les que són compatibles amb l'ordenació proposada per </a:t>
            </a:r>
            <a:r>
              <a:rPr lang="ca-ES" sz="1100" dirty="0" err="1">
                <a:solidFill>
                  <a:schemeClr val="tx1"/>
                </a:solidFill>
                <a:latin typeface="Poppins"/>
              </a:rPr>
              <a:t>Aretian</a:t>
            </a:r>
            <a:r>
              <a:rPr lang="ca-ES" sz="1100" dirty="0">
                <a:solidFill>
                  <a:schemeClr val="tx1"/>
                </a:solidFill>
                <a:latin typeface="Poppins"/>
              </a:rPr>
              <a:t>.</a:t>
            </a:r>
          </a:p>
          <a:p>
            <a:pPr lvl="0" rtl="0"/>
            <a:endParaRPr lang="ca-ES" sz="1100" dirty="0">
              <a:solidFill>
                <a:schemeClr val="tx1"/>
              </a:solidFill>
              <a:latin typeface="Poppins"/>
            </a:endParaRPr>
          </a:p>
          <a:p>
            <a:pPr lvl="0" rtl="0"/>
            <a:r>
              <a:rPr lang="ca-ES" sz="1100" dirty="0">
                <a:solidFill>
                  <a:schemeClr val="tx1"/>
                </a:solidFill>
                <a:latin typeface="Poppins"/>
              </a:rPr>
              <a:t>D'altra banda, en color taronja es representen les finques que requereixen l'agregació de dues propietats per tal de complir amb les exigències del </a:t>
            </a:r>
            <a:r>
              <a:rPr lang="ca-ES" sz="1100" dirty="0" err="1">
                <a:solidFill>
                  <a:schemeClr val="tx1"/>
                </a:solidFill>
                <a:latin typeface="Poppins"/>
              </a:rPr>
              <a:t>Masterplan</a:t>
            </a:r>
            <a:r>
              <a:rPr lang="ca-ES" sz="1100" dirty="0">
                <a:solidFill>
                  <a:schemeClr val="tx1"/>
                </a:solidFill>
                <a:latin typeface="Poppins"/>
              </a:rPr>
              <a:t>.</a:t>
            </a:r>
          </a:p>
          <a:p>
            <a:pPr lvl="0" rtl="0"/>
            <a:endParaRPr lang="ca-ES" sz="1100" dirty="0">
              <a:solidFill>
                <a:schemeClr val="tx1"/>
              </a:solidFill>
              <a:latin typeface="Poppins"/>
            </a:endParaRPr>
          </a:p>
          <a:p>
            <a:pPr lvl="0" rtl="0"/>
            <a:r>
              <a:rPr lang="ca-ES" sz="1100" dirty="0">
                <a:solidFill>
                  <a:schemeClr val="tx1"/>
                </a:solidFill>
                <a:latin typeface="Poppins"/>
              </a:rPr>
              <a:t>Tant les finques en groc com les en taronja requeririen l’elaboració d’un pla especial per a l’ordenació de la finca resultant.</a:t>
            </a:r>
            <a:endParaRPr sz="1100" dirty="0">
              <a:solidFill>
                <a:schemeClr val="tx1"/>
              </a:solidFill>
              <a:latin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 dirty="0">
              <a:solidFill>
                <a:schemeClr val="tx1"/>
              </a:solidFill>
              <a:latin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100" b="1" dirty="0">
              <a:solidFill>
                <a:schemeClr val="tx1"/>
              </a:solidFill>
              <a:latin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6136456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66" name="Google Shape;666;p4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46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74" name="Google Shape;245;p27">
            <a:extLst>
              <a:ext uri="{FF2B5EF4-FFF2-40B4-BE49-F238E27FC236}">
                <a16:creationId xmlns:a16="http://schemas.microsoft.com/office/drawing/2014/main" id="{863C9C2A-88DF-436D-990B-47C9481510AD}"/>
              </a:ext>
            </a:extLst>
          </p:cNvPr>
          <p:cNvSpPr txBox="1"/>
          <p:nvPr/>
        </p:nvSpPr>
        <p:spPr bwMode="auto">
          <a:xfrm>
            <a:off x="4698029" y="1701962"/>
            <a:ext cx="4152000" cy="11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rtl="0"/>
            <a:r>
              <a:rPr lang="ca-ES" sz="1100" dirty="0">
                <a:solidFill>
                  <a:schemeClr val="tx1"/>
                </a:solidFill>
                <a:latin typeface="Poppins"/>
              </a:rPr>
              <a:t>Les finques representades en color vermell requereixen una modificació del planejament vigent, ja sigui per la complexitat de la seva ordenació, per l’ús específic que se’ls assigna o per la necessitat d’agregar més de dos propietaris per a la seva transformació.</a:t>
            </a:r>
          </a:p>
          <a:p>
            <a:pPr lvl="0" rtl="0"/>
            <a:endParaRPr lang="ca-ES" sz="1100" dirty="0">
              <a:solidFill>
                <a:schemeClr val="tx1"/>
              </a:solidFill>
              <a:latin typeface="Poppins"/>
            </a:endParaRPr>
          </a:p>
          <a:p>
            <a:pPr lvl="0" rtl="0"/>
            <a:r>
              <a:rPr lang="ca-ES" sz="1100" dirty="0">
                <a:solidFill>
                  <a:schemeClr val="tx1"/>
                </a:solidFill>
                <a:latin typeface="Poppins"/>
              </a:rPr>
              <a:t>Cal destacar que les finques representades en tons més foscos corresponen a sòl qualificat com a sistema o bé es troben ubicades dins del terme municipal veí.</a:t>
            </a:r>
            <a:endParaRPr sz="1800" dirty="0">
              <a:solidFill>
                <a:schemeClr val="tx1"/>
              </a:solidFill>
              <a:latin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100" b="1" dirty="0">
              <a:solidFill>
                <a:schemeClr val="tx1"/>
              </a:solidFill>
              <a:latin typeface="Poppins"/>
            </a:endParaRPr>
          </a:p>
        </p:txBody>
      </p:sp>
      <p:grpSp>
        <p:nvGrpSpPr>
          <p:cNvPr id="75" name="Agrupa 74">
            <a:extLst>
              <a:ext uri="{FF2B5EF4-FFF2-40B4-BE49-F238E27FC236}">
                <a16:creationId xmlns:a16="http://schemas.microsoft.com/office/drawing/2014/main" id="{8CE9FABF-A6E5-4673-8C30-AE95D3F40A1F}"/>
              </a:ext>
            </a:extLst>
          </p:cNvPr>
          <p:cNvGrpSpPr/>
          <p:nvPr/>
        </p:nvGrpSpPr>
        <p:grpSpPr>
          <a:xfrm>
            <a:off x="571413" y="624612"/>
            <a:ext cx="3874560" cy="4366487"/>
            <a:chOff x="152400" y="152400"/>
            <a:chExt cx="4293573" cy="4838699"/>
          </a:xfrm>
        </p:grpSpPr>
        <p:pic>
          <p:nvPicPr>
            <p:cNvPr id="76" name="Google Shape;271;p29">
              <a:extLst>
                <a:ext uri="{FF2B5EF4-FFF2-40B4-BE49-F238E27FC236}">
                  <a16:creationId xmlns:a16="http://schemas.microsoft.com/office/drawing/2014/main" id="{9AA028B2-B00C-45F1-BBE1-CAC230F9B79D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2400" y="152400"/>
              <a:ext cx="4293573" cy="48386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" name="Google Shape;272;p29">
              <a:extLst>
                <a:ext uri="{FF2B5EF4-FFF2-40B4-BE49-F238E27FC236}">
                  <a16:creationId xmlns:a16="http://schemas.microsoft.com/office/drawing/2014/main" id="{EDB896F7-82DC-48CC-A8EF-49C1F5E5A6A8}"/>
                </a:ext>
              </a:extLst>
            </p:cNvPr>
            <p:cNvSpPr/>
            <p:nvPr/>
          </p:nvSpPr>
          <p:spPr>
            <a:xfrm>
              <a:off x="1097775" y="1908275"/>
              <a:ext cx="347075" cy="339200"/>
            </a:xfrm>
            <a:custGeom>
              <a:avLst/>
              <a:gdLst/>
              <a:ahLst/>
              <a:cxnLst/>
              <a:rect l="l" t="t" r="r" b="b"/>
              <a:pathLst>
                <a:path w="13883" h="13568" extrusionOk="0">
                  <a:moveTo>
                    <a:pt x="4181" y="13568"/>
                  </a:moveTo>
                  <a:lnTo>
                    <a:pt x="0" y="4812"/>
                  </a:lnTo>
                  <a:lnTo>
                    <a:pt x="11122" y="0"/>
                  </a:lnTo>
                  <a:lnTo>
                    <a:pt x="13883" y="5443"/>
                  </a:lnTo>
                  <a:lnTo>
                    <a:pt x="13568" y="7179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8" name="Google Shape;273;p29">
              <a:extLst>
                <a:ext uri="{FF2B5EF4-FFF2-40B4-BE49-F238E27FC236}">
                  <a16:creationId xmlns:a16="http://schemas.microsoft.com/office/drawing/2014/main" id="{9EB5008D-1C7C-4269-BD86-DA7FF10CF841}"/>
                </a:ext>
              </a:extLst>
            </p:cNvPr>
            <p:cNvSpPr/>
            <p:nvPr/>
          </p:nvSpPr>
          <p:spPr>
            <a:xfrm>
              <a:off x="2990300" y="2976225"/>
              <a:ext cx="522425" cy="559375"/>
            </a:xfrm>
            <a:custGeom>
              <a:avLst/>
              <a:gdLst/>
              <a:ahLst/>
              <a:cxnLst/>
              <a:rect l="l" t="t" r="r" b="b"/>
              <a:pathLst>
                <a:path w="20897" h="22375" extrusionOk="0">
                  <a:moveTo>
                    <a:pt x="8232" y="22375"/>
                  </a:moveTo>
                  <a:lnTo>
                    <a:pt x="7810" y="12454"/>
                  </a:lnTo>
                  <a:lnTo>
                    <a:pt x="3905" y="14670"/>
                  </a:lnTo>
                  <a:lnTo>
                    <a:pt x="0" y="5911"/>
                  </a:lnTo>
                  <a:lnTo>
                    <a:pt x="11187" y="0"/>
                  </a:lnTo>
                  <a:lnTo>
                    <a:pt x="20897" y="18998"/>
                  </a:lnTo>
                  <a:close/>
                </a:path>
              </a:pathLst>
            </a:custGeom>
            <a:solidFill>
              <a:srgbClr val="CC0000">
                <a:alpha val="50000"/>
              </a:srgbClr>
            </a:solidFill>
            <a:ln w="19050" cap="flat" cmpd="sng">
              <a:solidFill>
                <a:srgbClr val="CC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9" name="Google Shape;274;p29">
              <a:extLst>
                <a:ext uri="{FF2B5EF4-FFF2-40B4-BE49-F238E27FC236}">
                  <a16:creationId xmlns:a16="http://schemas.microsoft.com/office/drawing/2014/main" id="{36F29FF7-EFB2-4145-8720-DDBDA07485B4}"/>
                </a:ext>
              </a:extLst>
            </p:cNvPr>
            <p:cNvSpPr/>
            <p:nvPr/>
          </p:nvSpPr>
          <p:spPr>
            <a:xfrm>
              <a:off x="2499675" y="2382325"/>
              <a:ext cx="755950" cy="816425"/>
            </a:xfrm>
            <a:custGeom>
              <a:avLst/>
              <a:gdLst/>
              <a:ahLst/>
              <a:cxnLst/>
              <a:rect l="l" t="t" r="r" b="b"/>
              <a:pathLst>
                <a:path w="30238" h="32657" extrusionOk="0">
                  <a:moveTo>
                    <a:pt x="9245" y="32053"/>
                  </a:moveTo>
                  <a:lnTo>
                    <a:pt x="10800" y="32657"/>
                  </a:lnTo>
                  <a:lnTo>
                    <a:pt x="30238" y="22549"/>
                  </a:lnTo>
                  <a:lnTo>
                    <a:pt x="18748" y="0"/>
                  </a:lnTo>
                  <a:lnTo>
                    <a:pt x="519" y="9072"/>
                  </a:lnTo>
                  <a:lnTo>
                    <a:pt x="0" y="11059"/>
                  </a:lnTo>
                  <a:lnTo>
                    <a:pt x="2938" y="17193"/>
                  </a:lnTo>
                  <a:lnTo>
                    <a:pt x="16156" y="9936"/>
                  </a:lnTo>
                  <a:lnTo>
                    <a:pt x="19266" y="16934"/>
                  </a:lnTo>
                  <a:lnTo>
                    <a:pt x="12268" y="19612"/>
                  </a:lnTo>
                  <a:lnTo>
                    <a:pt x="12787" y="20389"/>
                  </a:lnTo>
                  <a:lnTo>
                    <a:pt x="5530" y="23672"/>
                  </a:lnTo>
                  <a:close/>
                </a:path>
              </a:pathLst>
            </a:custGeom>
            <a:solidFill>
              <a:srgbClr val="CC0000">
                <a:alpha val="50000"/>
              </a:srgbClr>
            </a:solidFill>
            <a:ln w="19050" cap="flat" cmpd="sng">
              <a:solidFill>
                <a:srgbClr val="CC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0" name="Google Shape;275;p29">
              <a:extLst>
                <a:ext uri="{FF2B5EF4-FFF2-40B4-BE49-F238E27FC236}">
                  <a16:creationId xmlns:a16="http://schemas.microsoft.com/office/drawing/2014/main" id="{3FB046F1-DE22-4232-A2B2-0DFB69E73AD7}"/>
                </a:ext>
              </a:extLst>
            </p:cNvPr>
            <p:cNvSpPr/>
            <p:nvPr/>
          </p:nvSpPr>
          <p:spPr>
            <a:xfrm>
              <a:off x="2136825" y="1411100"/>
              <a:ext cx="792675" cy="1146900"/>
            </a:xfrm>
            <a:custGeom>
              <a:avLst/>
              <a:gdLst/>
              <a:ahLst/>
              <a:cxnLst/>
              <a:rect l="l" t="t" r="r" b="b"/>
              <a:pathLst>
                <a:path w="31707" h="45876" extrusionOk="0">
                  <a:moveTo>
                    <a:pt x="5702" y="29979"/>
                  </a:moveTo>
                  <a:lnTo>
                    <a:pt x="12700" y="45617"/>
                  </a:lnTo>
                  <a:lnTo>
                    <a:pt x="14082" y="45876"/>
                  </a:lnTo>
                  <a:lnTo>
                    <a:pt x="31707" y="36113"/>
                  </a:lnTo>
                  <a:lnTo>
                    <a:pt x="16674" y="0"/>
                  </a:lnTo>
                  <a:lnTo>
                    <a:pt x="7430" y="6048"/>
                  </a:lnTo>
                  <a:lnTo>
                    <a:pt x="10195" y="9763"/>
                  </a:lnTo>
                  <a:lnTo>
                    <a:pt x="0" y="16761"/>
                  </a:lnTo>
                  <a:lnTo>
                    <a:pt x="3283" y="24018"/>
                  </a:lnTo>
                  <a:lnTo>
                    <a:pt x="15378" y="17539"/>
                  </a:lnTo>
                  <a:lnTo>
                    <a:pt x="18229" y="23327"/>
                  </a:lnTo>
                  <a:close/>
                </a:path>
              </a:pathLst>
            </a:custGeom>
            <a:solidFill>
              <a:srgbClr val="CC0000">
                <a:alpha val="50000"/>
              </a:srgbClr>
            </a:solidFill>
            <a:ln w="19050" cap="flat" cmpd="sng">
              <a:solidFill>
                <a:srgbClr val="CC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1" name="Google Shape;276;p29">
              <a:extLst>
                <a:ext uri="{FF2B5EF4-FFF2-40B4-BE49-F238E27FC236}">
                  <a16:creationId xmlns:a16="http://schemas.microsoft.com/office/drawing/2014/main" id="{CAF873BD-2EBF-4031-A603-07826388F91B}"/>
                </a:ext>
              </a:extLst>
            </p:cNvPr>
            <p:cNvSpPr/>
            <p:nvPr/>
          </p:nvSpPr>
          <p:spPr>
            <a:xfrm>
              <a:off x="1384325" y="2928750"/>
              <a:ext cx="691300" cy="754600"/>
            </a:xfrm>
            <a:custGeom>
              <a:avLst/>
              <a:gdLst/>
              <a:ahLst/>
              <a:cxnLst/>
              <a:rect l="l" t="t" r="r" b="b"/>
              <a:pathLst>
                <a:path w="27652" h="30184" extrusionOk="0">
                  <a:moveTo>
                    <a:pt x="0" y="8232"/>
                  </a:moveTo>
                  <a:lnTo>
                    <a:pt x="9288" y="29656"/>
                  </a:lnTo>
                  <a:lnTo>
                    <a:pt x="11188" y="30184"/>
                  </a:lnTo>
                  <a:lnTo>
                    <a:pt x="27230" y="22796"/>
                  </a:lnTo>
                  <a:lnTo>
                    <a:pt x="27652" y="21635"/>
                  </a:lnTo>
                  <a:lnTo>
                    <a:pt x="17731" y="422"/>
                  </a:lnTo>
                  <a:lnTo>
                    <a:pt x="16570" y="0"/>
                  </a:lnTo>
                  <a:lnTo>
                    <a:pt x="739" y="6543"/>
                  </a:lnTo>
                  <a:close/>
                </a:path>
              </a:pathLst>
            </a:custGeom>
            <a:solidFill>
              <a:srgbClr val="CC0000">
                <a:alpha val="50000"/>
              </a:srgbClr>
            </a:solidFill>
            <a:ln w="19050" cap="flat" cmpd="sng">
              <a:solidFill>
                <a:srgbClr val="CC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2" name="Google Shape;277;p29">
              <a:extLst>
                <a:ext uri="{FF2B5EF4-FFF2-40B4-BE49-F238E27FC236}">
                  <a16:creationId xmlns:a16="http://schemas.microsoft.com/office/drawing/2014/main" id="{DC6B4D01-DA52-402B-B963-613D90210D63}"/>
                </a:ext>
              </a:extLst>
            </p:cNvPr>
            <p:cNvSpPr/>
            <p:nvPr/>
          </p:nvSpPr>
          <p:spPr>
            <a:xfrm>
              <a:off x="2144225" y="2691275"/>
              <a:ext cx="358825" cy="385225"/>
            </a:xfrm>
            <a:custGeom>
              <a:avLst/>
              <a:gdLst/>
              <a:ahLst/>
              <a:cxnLst/>
              <a:rect l="l" t="t" r="r" b="b"/>
              <a:pathLst>
                <a:path w="14353" h="15409" extrusionOk="0">
                  <a:moveTo>
                    <a:pt x="0" y="3694"/>
                  </a:moveTo>
                  <a:lnTo>
                    <a:pt x="8443" y="0"/>
                  </a:lnTo>
                  <a:lnTo>
                    <a:pt x="9710" y="422"/>
                  </a:lnTo>
                  <a:lnTo>
                    <a:pt x="14353" y="11820"/>
                  </a:lnTo>
                  <a:lnTo>
                    <a:pt x="7282" y="15409"/>
                  </a:lnTo>
                  <a:lnTo>
                    <a:pt x="4749" y="10132"/>
                  </a:lnTo>
                  <a:lnTo>
                    <a:pt x="3061" y="10554"/>
                  </a:lnTo>
                  <a:close/>
                </a:path>
              </a:pathLst>
            </a:custGeom>
            <a:solidFill>
              <a:srgbClr val="CC0000">
                <a:alpha val="50000"/>
              </a:srgbClr>
            </a:solidFill>
            <a:ln w="19050" cap="flat" cmpd="sng">
              <a:solidFill>
                <a:srgbClr val="CC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3" name="Google Shape;278;p29">
              <a:extLst>
                <a:ext uri="{FF2B5EF4-FFF2-40B4-BE49-F238E27FC236}">
                  <a16:creationId xmlns:a16="http://schemas.microsoft.com/office/drawing/2014/main" id="{753F4823-4619-4BB7-B288-3FD8D358BB84}"/>
                </a:ext>
              </a:extLst>
            </p:cNvPr>
            <p:cNvSpPr/>
            <p:nvPr/>
          </p:nvSpPr>
          <p:spPr>
            <a:xfrm>
              <a:off x="1542650" y="1822325"/>
              <a:ext cx="569900" cy="675450"/>
            </a:xfrm>
            <a:custGeom>
              <a:avLst/>
              <a:gdLst/>
              <a:ahLst/>
              <a:cxnLst/>
              <a:rect l="l" t="t" r="r" b="b"/>
              <a:pathLst>
                <a:path w="22796" h="27018" extrusionOk="0">
                  <a:moveTo>
                    <a:pt x="528" y="10554"/>
                  </a:moveTo>
                  <a:lnTo>
                    <a:pt x="16781" y="0"/>
                  </a:lnTo>
                  <a:lnTo>
                    <a:pt x="18575" y="317"/>
                  </a:lnTo>
                  <a:lnTo>
                    <a:pt x="22796" y="10660"/>
                  </a:lnTo>
                  <a:lnTo>
                    <a:pt x="16464" y="13720"/>
                  </a:lnTo>
                  <a:lnTo>
                    <a:pt x="18997" y="21003"/>
                  </a:lnTo>
                  <a:lnTo>
                    <a:pt x="6543" y="27018"/>
                  </a:lnTo>
                  <a:lnTo>
                    <a:pt x="0" y="12559"/>
                  </a:lnTo>
                  <a:close/>
                </a:path>
              </a:pathLst>
            </a:custGeom>
            <a:solidFill>
              <a:srgbClr val="CC0000">
                <a:alpha val="50000"/>
              </a:srgbClr>
            </a:solidFill>
            <a:ln w="19050" cap="flat" cmpd="sng">
              <a:solidFill>
                <a:srgbClr val="CC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4" name="Google Shape;279;p29">
              <a:extLst>
                <a:ext uri="{FF2B5EF4-FFF2-40B4-BE49-F238E27FC236}">
                  <a16:creationId xmlns:a16="http://schemas.microsoft.com/office/drawing/2014/main" id="{D57ECB8D-39E1-42D8-8C2B-22D6F6EED171}"/>
                </a:ext>
              </a:extLst>
            </p:cNvPr>
            <p:cNvSpPr/>
            <p:nvPr/>
          </p:nvSpPr>
          <p:spPr>
            <a:xfrm>
              <a:off x="862500" y="1697650"/>
              <a:ext cx="518375" cy="639325"/>
            </a:xfrm>
            <a:custGeom>
              <a:avLst/>
              <a:gdLst/>
              <a:ahLst/>
              <a:cxnLst/>
              <a:rect l="l" t="t" r="r" b="b"/>
              <a:pathLst>
                <a:path w="20735" h="25573" extrusionOk="0">
                  <a:moveTo>
                    <a:pt x="20735" y="8467"/>
                  </a:moveTo>
                  <a:lnTo>
                    <a:pt x="16674" y="0"/>
                  </a:lnTo>
                  <a:lnTo>
                    <a:pt x="0" y="10367"/>
                  </a:lnTo>
                  <a:lnTo>
                    <a:pt x="6480" y="25141"/>
                  </a:lnTo>
                  <a:lnTo>
                    <a:pt x="8467" y="25573"/>
                  </a:lnTo>
                  <a:lnTo>
                    <a:pt x="13391" y="22290"/>
                  </a:lnTo>
                  <a:lnTo>
                    <a:pt x="9504" y="13132"/>
                  </a:lnTo>
                  <a:close/>
                </a:path>
              </a:pathLst>
            </a:custGeom>
            <a:solidFill>
              <a:srgbClr val="CC0000">
                <a:alpha val="50000"/>
              </a:srgbClr>
            </a:solidFill>
            <a:ln w="19050" cap="flat" cmpd="sng">
              <a:solidFill>
                <a:srgbClr val="CC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5" name="Google Shape;280;p29">
              <a:extLst>
                <a:ext uri="{FF2B5EF4-FFF2-40B4-BE49-F238E27FC236}">
                  <a16:creationId xmlns:a16="http://schemas.microsoft.com/office/drawing/2014/main" id="{1BAF2CFB-87C2-4BFA-A1C7-A00CD9CC6FA4}"/>
                </a:ext>
              </a:extLst>
            </p:cNvPr>
            <p:cNvSpPr/>
            <p:nvPr/>
          </p:nvSpPr>
          <p:spPr>
            <a:xfrm>
              <a:off x="1337675" y="1388075"/>
              <a:ext cx="617725" cy="639325"/>
            </a:xfrm>
            <a:custGeom>
              <a:avLst/>
              <a:gdLst/>
              <a:ahLst/>
              <a:cxnLst/>
              <a:rect l="l" t="t" r="r" b="b"/>
              <a:pathLst>
                <a:path w="24709" h="25573" extrusionOk="0">
                  <a:moveTo>
                    <a:pt x="0" y="10972"/>
                  </a:moveTo>
                  <a:lnTo>
                    <a:pt x="17711" y="0"/>
                  </a:lnTo>
                  <a:lnTo>
                    <a:pt x="19007" y="518"/>
                  </a:lnTo>
                  <a:lnTo>
                    <a:pt x="24709" y="13218"/>
                  </a:lnTo>
                  <a:lnTo>
                    <a:pt x="24536" y="14601"/>
                  </a:lnTo>
                  <a:lnTo>
                    <a:pt x="7776" y="25573"/>
                  </a:lnTo>
                  <a:lnTo>
                    <a:pt x="6134" y="25141"/>
                  </a:lnTo>
                  <a:close/>
                </a:path>
              </a:pathLst>
            </a:custGeom>
            <a:solidFill>
              <a:srgbClr val="CC0000">
                <a:alpha val="50000"/>
              </a:srgbClr>
            </a:solidFill>
            <a:ln w="19050" cap="flat" cmpd="sng">
              <a:solidFill>
                <a:srgbClr val="CC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6" name="Google Shape;281;p29">
              <a:extLst>
                <a:ext uri="{FF2B5EF4-FFF2-40B4-BE49-F238E27FC236}">
                  <a16:creationId xmlns:a16="http://schemas.microsoft.com/office/drawing/2014/main" id="{7437405C-F2FD-4E76-8CE5-6256ABAAE1D7}"/>
                </a:ext>
              </a:extLst>
            </p:cNvPr>
            <p:cNvSpPr/>
            <p:nvPr/>
          </p:nvSpPr>
          <p:spPr>
            <a:xfrm>
              <a:off x="1927325" y="1118100"/>
              <a:ext cx="606925" cy="550750"/>
            </a:xfrm>
            <a:custGeom>
              <a:avLst/>
              <a:gdLst/>
              <a:ahLst/>
              <a:cxnLst/>
              <a:rect l="l" t="t" r="r" b="b"/>
              <a:pathLst>
                <a:path w="24277" h="22030" extrusionOk="0">
                  <a:moveTo>
                    <a:pt x="0" y="8898"/>
                  </a:moveTo>
                  <a:lnTo>
                    <a:pt x="15724" y="0"/>
                  </a:lnTo>
                  <a:lnTo>
                    <a:pt x="23758" y="8553"/>
                  </a:lnTo>
                  <a:lnTo>
                    <a:pt x="24277" y="10281"/>
                  </a:lnTo>
                  <a:lnTo>
                    <a:pt x="6479" y="22030"/>
                  </a:lnTo>
                  <a:lnTo>
                    <a:pt x="5270" y="22030"/>
                  </a:lnTo>
                  <a:close/>
                </a:path>
              </a:pathLst>
            </a:custGeom>
            <a:solidFill>
              <a:srgbClr val="CC0000">
                <a:alpha val="50000"/>
              </a:srgbClr>
            </a:solidFill>
            <a:ln w="19050" cap="flat" cmpd="sng">
              <a:solidFill>
                <a:srgbClr val="CC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7" name="Google Shape;282;p29">
              <a:extLst>
                <a:ext uri="{FF2B5EF4-FFF2-40B4-BE49-F238E27FC236}">
                  <a16:creationId xmlns:a16="http://schemas.microsoft.com/office/drawing/2014/main" id="{AB256842-46ED-4E46-A3AE-5F5DE05D9E83}"/>
                </a:ext>
              </a:extLst>
            </p:cNvPr>
            <p:cNvSpPr/>
            <p:nvPr/>
          </p:nvSpPr>
          <p:spPr>
            <a:xfrm>
              <a:off x="714200" y="1349925"/>
              <a:ext cx="544275" cy="557225"/>
            </a:xfrm>
            <a:custGeom>
              <a:avLst/>
              <a:gdLst/>
              <a:ahLst/>
              <a:cxnLst/>
              <a:rect l="l" t="t" r="r" b="b"/>
              <a:pathLst>
                <a:path w="21771" h="22289" extrusionOk="0">
                  <a:moveTo>
                    <a:pt x="432" y="9071"/>
                  </a:moveTo>
                  <a:lnTo>
                    <a:pt x="0" y="10799"/>
                  </a:lnTo>
                  <a:lnTo>
                    <a:pt x="5270" y="22289"/>
                  </a:lnTo>
                  <a:lnTo>
                    <a:pt x="21426" y="12181"/>
                  </a:lnTo>
                  <a:lnTo>
                    <a:pt x="21771" y="11144"/>
                  </a:lnTo>
                  <a:lnTo>
                    <a:pt x="16933" y="518"/>
                  </a:lnTo>
                  <a:lnTo>
                    <a:pt x="15464" y="0"/>
                  </a:lnTo>
                  <a:close/>
                </a:path>
              </a:pathLst>
            </a:custGeom>
            <a:solidFill>
              <a:srgbClr val="A61C00">
                <a:alpha val="80000"/>
              </a:srgbClr>
            </a:solidFill>
            <a:ln w="19050" cap="flat" cmpd="sng">
              <a:solidFill>
                <a:srgbClr val="A61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8" name="Google Shape;283;p29">
              <a:extLst>
                <a:ext uri="{FF2B5EF4-FFF2-40B4-BE49-F238E27FC236}">
                  <a16:creationId xmlns:a16="http://schemas.microsoft.com/office/drawing/2014/main" id="{04E4778B-B74F-43F6-AC75-ECA93FB688FA}"/>
                </a:ext>
              </a:extLst>
            </p:cNvPr>
            <p:cNvSpPr/>
            <p:nvPr/>
          </p:nvSpPr>
          <p:spPr>
            <a:xfrm>
              <a:off x="589275" y="1052775"/>
              <a:ext cx="509225" cy="490750"/>
            </a:xfrm>
            <a:custGeom>
              <a:avLst/>
              <a:gdLst/>
              <a:ahLst/>
              <a:cxnLst/>
              <a:rect l="l" t="t" r="r" b="b"/>
              <a:pathLst>
                <a:path w="20369" h="19630" extrusionOk="0">
                  <a:moveTo>
                    <a:pt x="0" y="11820"/>
                  </a:moveTo>
                  <a:lnTo>
                    <a:pt x="3377" y="18680"/>
                  </a:lnTo>
                  <a:lnTo>
                    <a:pt x="5066" y="19630"/>
                  </a:lnTo>
                  <a:lnTo>
                    <a:pt x="19525" y="10659"/>
                  </a:lnTo>
                  <a:lnTo>
                    <a:pt x="20369" y="8970"/>
                  </a:lnTo>
                  <a:lnTo>
                    <a:pt x="16464" y="0"/>
                  </a:lnTo>
                  <a:close/>
                </a:path>
              </a:pathLst>
            </a:custGeom>
            <a:solidFill>
              <a:srgbClr val="A61C00">
                <a:alpha val="80000"/>
              </a:srgbClr>
            </a:solidFill>
            <a:ln w="19050" cap="flat" cmpd="sng">
              <a:solidFill>
                <a:srgbClr val="A61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9" name="Google Shape;284;p29">
              <a:extLst>
                <a:ext uri="{FF2B5EF4-FFF2-40B4-BE49-F238E27FC236}">
                  <a16:creationId xmlns:a16="http://schemas.microsoft.com/office/drawing/2014/main" id="{DB4DDC6E-7A63-4C07-8DD2-155F84DAF235}"/>
                </a:ext>
              </a:extLst>
            </p:cNvPr>
            <p:cNvSpPr/>
            <p:nvPr/>
          </p:nvSpPr>
          <p:spPr>
            <a:xfrm>
              <a:off x="1056275" y="700075"/>
              <a:ext cx="562000" cy="548825"/>
            </a:xfrm>
            <a:custGeom>
              <a:avLst/>
              <a:gdLst/>
              <a:ahLst/>
              <a:cxnLst/>
              <a:rect l="l" t="t" r="r" b="b"/>
              <a:pathLst>
                <a:path w="22480" h="21953" extrusionOk="0">
                  <a:moveTo>
                    <a:pt x="0" y="13193"/>
                  </a:moveTo>
                  <a:lnTo>
                    <a:pt x="3800" y="21636"/>
                  </a:lnTo>
                  <a:lnTo>
                    <a:pt x="5805" y="21953"/>
                  </a:lnTo>
                  <a:lnTo>
                    <a:pt x="21847" y="11293"/>
                  </a:lnTo>
                  <a:lnTo>
                    <a:pt x="22480" y="10238"/>
                  </a:lnTo>
                  <a:lnTo>
                    <a:pt x="17731" y="0"/>
                  </a:lnTo>
                  <a:close/>
                </a:path>
              </a:pathLst>
            </a:custGeom>
            <a:solidFill>
              <a:srgbClr val="A61C00">
                <a:alpha val="80000"/>
              </a:srgbClr>
            </a:solidFill>
            <a:ln w="19050" cap="flat" cmpd="sng">
              <a:solidFill>
                <a:srgbClr val="A61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0" name="Google Shape;285;p29">
              <a:extLst>
                <a:ext uri="{FF2B5EF4-FFF2-40B4-BE49-F238E27FC236}">
                  <a16:creationId xmlns:a16="http://schemas.microsoft.com/office/drawing/2014/main" id="{CC839D39-DC04-4201-B587-DC44663C4681}"/>
                </a:ext>
              </a:extLst>
            </p:cNvPr>
            <p:cNvSpPr/>
            <p:nvPr/>
          </p:nvSpPr>
          <p:spPr>
            <a:xfrm>
              <a:off x="1681600" y="494275"/>
              <a:ext cx="638525" cy="844325"/>
            </a:xfrm>
            <a:custGeom>
              <a:avLst/>
              <a:gdLst/>
              <a:ahLst/>
              <a:cxnLst/>
              <a:rect l="l" t="t" r="r" b="b"/>
              <a:pathLst>
                <a:path w="25541" h="33773" extrusionOk="0">
                  <a:moveTo>
                    <a:pt x="7705" y="0"/>
                  </a:moveTo>
                  <a:lnTo>
                    <a:pt x="10554" y="6227"/>
                  </a:lnTo>
                  <a:lnTo>
                    <a:pt x="10449" y="7494"/>
                  </a:lnTo>
                  <a:lnTo>
                    <a:pt x="12032" y="10554"/>
                  </a:lnTo>
                  <a:lnTo>
                    <a:pt x="25541" y="24802"/>
                  </a:lnTo>
                  <a:lnTo>
                    <a:pt x="9710" y="33773"/>
                  </a:lnTo>
                  <a:lnTo>
                    <a:pt x="1478" y="14881"/>
                  </a:lnTo>
                  <a:lnTo>
                    <a:pt x="634" y="12243"/>
                  </a:lnTo>
                  <a:lnTo>
                    <a:pt x="211" y="7599"/>
                  </a:lnTo>
                  <a:lnTo>
                    <a:pt x="0" y="5277"/>
                  </a:lnTo>
                  <a:close/>
                </a:path>
              </a:pathLst>
            </a:custGeom>
            <a:solidFill>
              <a:srgbClr val="A61C00">
                <a:alpha val="80000"/>
              </a:srgbClr>
            </a:solidFill>
            <a:ln w="19050" cap="flat" cmpd="sng">
              <a:solidFill>
                <a:srgbClr val="A61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1" name="Google Shape;286;p29">
              <a:extLst>
                <a:ext uri="{FF2B5EF4-FFF2-40B4-BE49-F238E27FC236}">
                  <a16:creationId xmlns:a16="http://schemas.microsoft.com/office/drawing/2014/main" id="{24938C18-E334-4DF8-94A8-B42CA750AC17}"/>
                </a:ext>
              </a:extLst>
            </p:cNvPr>
            <p:cNvSpPr/>
            <p:nvPr/>
          </p:nvSpPr>
          <p:spPr>
            <a:xfrm>
              <a:off x="1190800" y="1025225"/>
              <a:ext cx="578850" cy="578825"/>
            </a:xfrm>
            <a:custGeom>
              <a:avLst/>
              <a:gdLst/>
              <a:ahLst/>
              <a:cxnLst/>
              <a:rect l="l" t="t" r="r" b="b"/>
              <a:pathLst>
                <a:path w="23154" h="23153" extrusionOk="0">
                  <a:moveTo>
                    <a:pt x="519" y="10540"/>
                  </a:moveTo>
                  <a:lnTo>
                    <a:pt x="16588" y="0"/>
                  </a:lnTo>
                  <a:lnTo>
                    <a:pt x="18057" y="259"/>
                  </a:lnTo>
                  <a:lnTo>
                    <a:pt x="23154" y="10713"/>
                  </a:lnTo>
                  <a:lnTo>
                    <a:pt x="22981" y="12095"/>
                  </a:lnTo>
                  <a:lnTo>
                    <a:pt x="6048" y="23153"/>
                  </a:lnTo>
                  <a:lnTo>
                    <a:pt x="4666" y="22808"/>
                  </a:lnTo>
                  <a:lnTo>
                    <a:pt x="0" y="12268"/>
                  </a:lnTo>
                  <a:close/>
                </a:path>
              </a:pathLst>
            </a:custGeom>
            <a:solidFill>
              <a:srgbClr val="A61C00">
                <a:alpha val="80000"/>
              </a:srgbClr>
            </a:solidFill>
            <a:ln w="19050" cap="flat" cmpd="sng">
              <a:solidFill>
                <a:srgbClr val="A61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2" name="Google Shape;288;p29">
              <a:extLst>
                <a:ext uri="{FF2B5EF4-FFF2-40B4-BE49-F238E27FC236}">
                  <a16:creationId xmlns:a16="http://schemas.microsoft.com/office/drawing/2014/main" id="{AE796916-E974-4B5E-B983-D6CCD28A7304}"/>
                </a:ext>
              </a:extLst>
            </p:cNvPr>
            <p:cNvSpPr/>
            <p:nvPr/>
          </p:nvSpPr>
          <p:spPr>
            <a:xfrm>
              <a:off x="495325" y="830825"/>
              <a:ext cx="509725" cy="514050"/>
            </a:xfrm>
            <a:custGeom>
              <a:avLst/>
              <a:gdLst/>
              <a:ahLst/>
              <a:cxnLst/>
              <a:rect l="l" t="t" r="r" b="b"/>
              <a:pathLst>
                <a:path w="20389" h="20562" extrusionOk="0">
                  <a:moveTo>
                    <a:pt x="3542" y="20562"/>
                  </a:moveTo>
                  <a:lnTo>
                    <a:pt x="0" y="11923"/>
                  </a:lnTo>
                  <a:lnTo>
                    <a:pt x="432" y="10195"/>
                  </a:lnTo>
                  <a:lnTo>
                    <a:pt x="13391" y="0"/>
                  </a:lnTo>
                  <a:lnTo>
                    <a:pt x="15378" y="0"/>
                  </a:lnTo>
                  <a:lnTo>
                    <a:pt x="20389" y="8985"/>
                  </a:lnTo>
                  <a:close/>
                </a:path>
              </a:pathLst>
            </a:custGeom>
            <a:solidFill>
              <a:srgbClr val="A61C00">
                <a:alpha val="80000"/>
              </a:srgbClr>
            </a:solidFill>
            <a:ln w="19050" cap="flat" cmpd="sng">
              <a:solidFill>
                <a:srgbClr val="A61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3" name="Google Shape;289;p29">
              <a:extLst>
                <a:ext uri="{FF2B5EF4-FFF2-40B4-BE49-F238E27FC236}">
                  <a16:creationId xmlns:a16="http://schemas.microsoft.com/office/drawing/2014/main" id="{140DFF53-D5BA-43CF-BE4A-3459233A425F}"/>
                </a:ext>
              </a:extLst>
            </p:cNvPr>
            <p:cNvSpPr/>
            <p:nvPr/>
          </p:nvSpPr>
          <p:spPr>
            <a:xfrm>
              <a:off x="925150" y="415425"/>
              <a:ext cx="576675" cy="613400"/>
            </a:xfrm>
            <a:custGeom>
              <a:avLst/>
              <a:gdLst/>
              <a:ahLst/>
              <a:cxnLst/>
              <a:rect l="l" t="t" r="r" b="b"/>
              <a:pathLst>
                <a:path w="23067" h="24536" extrusionOk="0">
                  <a:moveTo>
                    <a:pt x="5356" y="24536"/>
                  </a:moveTo>
                  <a:lnTo>
                    <a:pt x="2160" y="18747"/>
                  </a:lnTo>
                  <a:lnTo>
                    <a:pt x="0" y="15291"/>
                  </a:lnTo>
                  <a:lnTo>
                    <a:pt x="0" y="13563"/>
                  </a:lnTo>
                  <a:lnTo>
                    <a:pt x="17019" y="0"/>
                  </a:lnTo>
                  <a:lnTo>
                    <a:pt x="18747" y="950"/>
                  </a:lnTo>
                  <a:lnTo>
                    <a:pt x="23067" y="11404"/>
                  </a:lnTo>
                  <a:close/>
                </a:path>
              </a:pathLst>
            </a:custGeom>
            <a:solidFill>
              <a:srgbClr val="A61C00">
                <a:alpha val="80000"/>
              </a:srgbClr>
            </a:solidFill>
            <a:ln w="19050" cap="flat" cmpd="sng">
              <a:solidFill>
                <a:srgbClr val="A61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4" name="Google Shape;290;p29">
              <a:extLst>
                <a:ext uri="{FF2B5EF4-FFF2-40B4-BE49-F238E27FC236}">
                  <a16:creationId xmlns:a16="http://schemas.microsoft.com/office/drawing/2014/main" id="{5A46D5CA-93B5-4DE0-A7CF-9F8D345262CA}"/>
                </a:ext>
              </a:extLst>
            </p:cNvPr>
            <p:cNvSpPr/>
            <p:nvPr/>
          </p:nvSpPr>
          <p:spPr>
            <a:xfrm>
              <a:off x="2470475" y="681350"/>
              <a:ext cx="1404425" cy="1390500"/>
            </a:xfrm>
            <a:custGeom>
              <a:avLst/>
              <a:gdLst/>
              <a:ahLst/>
              <a:cxnLst/>
              <a:rect l="l" t="t" r="r" b="b"/>
              <a:pathLst>
                <a:path w="56177" h="55620" extrusionOk="0">
                  <a:moveTo>
                    <a:pt x="13071" y="40325"/>
                  </a:moveTo>
                  <a:lnTo>
                    <a:pt x="25307" y="35041"/>
                  </a:lnTo>
                  <a:lnTo>
                    <a:pt x="33928" y="55620"/>
                  </a:lnTo>
                  <a:lnTo>
                    <a:pt x="56177" y="45331"/>
                  </a:lnTo>
                  <a:lnTo>
                    <a:pt x="36153" y="0"/>
                  </a:lnTo>
                  <a:lnTo>
                    <a:pt x="26698" y="6396"/>
                  </a:lnTo>
                  <a:lnTo>
                    <a:pt x="12236" y="12793"/>
                  </a:lnTo>
                  <a:lnTo>
                    <a:pt x="0" y="15574"/>
                  </a:lnTo>
                  <a:close/>
                </a:path>
              </a:pathLst>
            </a:custGeom>
            <a:solidFill>
              <a:srgbClr val="A61C00">
                <a:alpha val="80000"/>
              </a:srgbClr>
            </a:solidFill>
            <a:ln w="19050" cap="flat" cmpd="sng">
              <a:solidFill>
                <a:srgbClr val="A61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5" name="Google Shape;291;p29">
              <a:extLst>
                <a:ext uri="{FF2B5EF4-FFF2-40B4-BE49-F238E27FC236}">
                  <a16:creationId xmlns:a16="http://schemas.microsoft.com/office/drawing/2014/main" id="{276F4BAE-D7A5-429C-94B7-B97B7E7AA779}"/>
                </a:ext>
              </a:extLst>
            </p:cNvPr>
            <p:cNvSpPr/>
            <p:nvPr/>
          </p:nvSpPr>
          <p:spPr>
            <a:xfrm>
              <a:off x="3117050" y="2194700"/>
              <a:ext cx="611825" cy="987250"/>
            </a:xfrm>
            <a:custGeom>
              <a:avLst/>
              <a:gdLst/>
              <a:ahLst/>
              <a:cxnLst/>
              <a:rect l="l" t="t" r="r" b="b"/>
              <a:pathLst>
                <a:path w="24473" h="39490" extrusionOk="0">
                  <a:moveTo>
                    <a:pt x="17521" y="39490"/>
                  </a:moveTo>
                  <a:lnTo>
                    <a:pt x="24473" y="36431"/>
                  </a:lnTo>
                  <a:lnTo>
                    <a:pt x="7787" y="0"/>
                  </a:lnTo>
                  <a:lnTo>
                    <a:pt x="0" y="3059"/>
                  </a:lnTo>
                  <a:close/>
                </a:path>
              </a:pathLst>
            </a:custGeom>
            <a:solidFill>
              <a:srgbClr val="CC0000">
                <a:alpha val="50000"/>
              </a:srgbClr>
            </a:solidFill>
            <a:ln w="19050" cap="flat" cmpd="sng">
              <a:solidFill>
                <a:srgbClr val="CC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6" name="Google Shape;292;p29">
              <a:extLst>
                <a:ext uri="{FF2B5EF4-FFF2-40B4-BE49-F238E27FC236}">
                  <a16:creationId xmlns:a16="http://schemas.microsoft.com/office/drawing/2014/main" id="{CE7DFAD4-644C-4974-AE1B-E680B8B617E2}"/>
                </a:ext>
              </a:extLst>
            </p:cNvPr>
            <p:cNvSpPr/>
            <p:nvPr/>
          </p:nvSpPr>
          <p:spPr>
            <a:xfrm>
              <a:off x="2811150" y="1610675"/>
              <a:ext cx="479725" cy="660500"/>
            </a:xfrm>
            <a:custGeom>
              <a:avLst/>
              <a:gdLst/>
              <a:ahLst/>
              <a:cxnLst/>
              <a:rect l="l" t="t" r="r" b="b"/>
              <a:pathLst>
                <a:path w="19189" h="26420" extrusionOk="0">
                  <a:moveTo>
                    <a:pt x="9455" y="26420"/>
                  </a:moveTo>
                  <a:lnTo>
                    <a:pt x="19189" y="21970"/>
                  </a:lnTo>
                  <a:lnTo>
                    <a:pt x="8621" y="0"/>
                  </a:lnTo>
                  <a:lnTo>
                    <a:pt x="0" y="3615"/>
                  </a:lnTo>
                  <a:close/>
                </a:path>
              </a:pathLst>
            </a:custGeom>
            <a:solidFill>
              <a:srgbClr val="CC0000">
                <a:alpha val="50000"/>
              </a:srgbClr>
            </a:solidFill>
            <a:ln w="19050" cap="flat" cmpd="sng">
              <a:solidFill>
                <a:srgbClr val="CC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97" name="Google Shape;293;p29">
              <a:extLst>
                <a:ext uri="{FF2B5EF4-FFF2-40B4-BE49-F238E27FC236}">
                  <a16:creationId xmlns:a16="http://schemas.microsoft.com/office/drawing/2014/main" id="{5420F8FA-141A-45E9-AB17-5173282F1546}"/>
                </a:ext>
              </a:extLst>
            </p:cNvPr>
            <p:cNvSpPr/>
            <p:nvPr/>
          </p:nvSpPr>
          <p:spPr>
            <a:xfrm>
              <a:off x="680050" y="929700"/>
              <a:ext cx="3099025" cy="3303475"/>
            </a:xfrm>
            <a:custGeom>
              <a:avLst/>
              <a:gdLst/>
              <a:ahLst/>
              <a:cxnLst/>
              <a:rect l="l" t="t" r="r" b="b"/>
              <a:pathLst>
                <a:path w="123961" h="132139" extrusionOk="0">
                  <a:moveTo>
                    <a:pt x="0" y="25825"/>
                  </a:moveTo>
                  <a:lnTo>
                    <a:pt x="41321" y="0"/>
                  </a:lnTo>
                  <a:lnTo>
                    <a:pt x="49929" y="18078"/>
                  </a:lnTo>
                  <a:lnTo>
                    <a:pt x="68867" y="6456"/>
                  </a:lnTo>
                  <a:lnTo>
                    <a:pt x="80489" y="27547"/>
                  </a:lnTo>
                  <a:lnTo>
                    <a:pt x="96414" y="24104"/>
                  </a:lnTo>
                  <a:lnTo>
                    <a:pt x="123961" y="85223"/>
                  </a:lnTo>
                  <a:lnTo>
                    <a:pt x="112340" y="90818"/>
                  </a:lnTo>
                  <a:lnTo>
                    <a:pt x="118365" y="101579"/>
                  </a:lnTo>
                  <a:lnTo>
                    <a:pt x="74463" y="116644"/>
                  </a:lnTo>
                  <a:lnTo>
                    <a:pt x="46486" y="132139"/>
                  </a:lnTo>
                  <a:close/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</p:sp>
      </p:grpSp>
      <p:sp>
        <p:nvSpPr>
          <p:cNvPr id="98" name="Google Shape;265;p28">
            <a:extLst>
              <a:ext uri="{FF2B5EF4-FFF2-40B4-BE49-F238E27FC236}">
                <a16:creationId xmlns:a16="http://schemas.microsoft.com/office/drawing/2014/main" id="{5BC4A4B1-2FA4-46D0-96DB-A5AE67C3AF14}"/>
              </a:ext>
            </a:extLst>
          </p:cNvPr>
          <p:cNvSpPr/>
          <p:nvPr/>
        </p:nvSpPr>
        <p:spPr bwMode="auto">
          <a:xfrm>
            <a:off x="483912" y="2003828"/>
            <a:ext cx="501300" cy="339300"/>
          </a:xfrm>
          <a:prstGeom prst="wedgeRectCallout">
            <a:avLst>
              <a:gd name="adj1" fmla="val 90589"/>
              <a:gd name="adj2" fmla="val -12887"/>
            </a:avLst>
          </a:prstGeom>
          <a:solidFill>
            <a:schemeClr val="lt2"/>
          </a:solidFill>
          <a:ln w="19050" cap="flat" cmpd="sng">
            <a:solidFill>
              <a:srgbClr val="6D9E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 b="1" dirty="0">
                <a:latin typeface="Montserrat"/>
                <a:ea typeface="Montserrat"/>
                <a:cs typeface="Montserrat"/>
                <a:sym typeface="Montserrat"/>
              </a:rPr>
              <a:t>CS El Pla</a:t>
            </a:r>
            <a:endParaRPr sz="8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5161181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66" name="Google Shape;666;p46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-6"/>
            <a:ext cx="9144000" cy="591312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46"/>
          <p:cNvSpPr txBox="1"/>
          <p:nvPr/>
        </p:nvSpPr>
        <p:spPr bwMode="auto">
          <a:xfrm>
            <a:off x="605125" y="200103"/>
            <a:ext cx="67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200" b="1">
                <a:solidFill>
                  <a:srgbClr val="B81E61"/>
                </a:solidFill>
                <a:latin typeface="Poppins"/>
                <a:ea typeface="Poppins"/>
                <a:cs typeface="Poppins"/>
              </a:rPr>
              <a:t>Sant Feliu de Llobregat - Capital del Baix Llobregat - Expo Real 2025</a:t>
            </a:r>
            <a:endParaRPr sz="1200" b="1">
              <a:solidFill>
                <a:srgbClr val="B81E61"/>
              </a:solidFill>
              <a:latin typeface="Poppins"/>
              <a:ea typeface="Poppins"/>
              <a:cs typeface="Poppins"/>
            </a:endParaRPr>
          </a:p>
        </p:txBody>
      </p:sp>
      <p:grpSp>
        <p:nvGrpSpPr>
          <p:cNvPr id="117" name="Agrupa 116">
            <a:extLst>
              <a:ext uri="{FF2B5EF4-FFF2-40B4-BE49-F238E27FC236}">
                <a16:creationId xmlns:a16="http://schemas.microsoft.com/office/drawing/2014/main" id="{5DC2197C-0E4F-495D-B002-4F922F8B8D65}"/>
              </a:ext>
            </a:extLst>
          </p:cNvPr>
          <p:cNvGrpSpPr/>
          <p:nvPr/>
        </p:nvGrpSpPr>
        <p:grpSpPr>
          <a:xfrm>
            <a:off x="571413" y="624612"/>
            <a:ext cx="3874560" cy="4366487"/>
            <a:chOff x="152400" y="152400"/>
            <a:chExt cx="4293573" cy="4838699"/>
          </a:xfrm>
        </p:grpSpPr>
        <p:pic>
          <p:nvPicPr>
            <p:cNvPr id="118" name="Google Shape;300;p30">
              <a:extLst>
                <a:ext uri="{FF2B5EF4-FFF2-40B4-BE49-F238E27FC236}">
                  <a16:creationId xmlns:a16="http://schemas.microsoft.com/office/drawing/2014/main" id="{29F09EBB-DF5B-4753-A020-356602C55F29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2400" y="152400"/>
              <a:ext cx="4293573" cy="48386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" name="Google Shape;301;p30">
              <a:extLst>
                <a:ext uri="{FF2B5EF4-FFF2-40B4-BE49-F238E27FC236}">
                  <a16:creationId xmlns:a16="http://schemas.microsoft.com/office/drawing/2014/main" id="{43AAB5BA-9E7A-4681-8168-D45B65E71396}"/>
                </a:ext>
              </a:extLst>
            </p:cNvPr>
            <p:cNvSpPr/>
            <p:nvPr/>
          </p:nvSpPr>
          <p:spPr>
            <a:xfrm>
              <a:off x="2220225" y="1850900"/>
              <a:ext cx="366100" cy="302925"/>
            </a:xfrm>
            <a:custGeom>
              <a:avLst/>
              <a:gdLst/>
              <a:ahLst/>
              <a:cxnLst/>
              <a:rect l="l" t="t" r="r" b="b"/>
              <a:pathLst>
                <a:path w="14644" h="12117" extrusionOk="0">
                  <a:moveTo>
                    <a:pt x="0" y="6739"/>
                  </a:moveTo>
                  <a:lnTo>
                    <a:pt x="11858" y="0"/>
                  </a:lnTo>
                  <a:lnTo>
                    <a:pt x="14644" y="5702"/>
                  </a:lnTo>
                  <a:lnTo>
                    <a:pt x="2268" y="12117"/>
                  </a:lnTo>
                  <a:close/>
                </a:path>
              </a:pathLst>
            </a:custGeom>
            <a:solidFill>
              <a:srgbClr val="40F600">
                <a:alpha val="50000"/>
              </a:srgbClr>
            </a:solidFill>
            <a:ln w="19050" cap="flat" cmpd="sng">
              <a:solidFill>
                <a:srgbClr val="6AA84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0" name="Google Shape;302;p30">
              <a:extLst>
                <a:ext uri="{FF2B5EF4-FFF2-40B4-BE49-F238E27FC236}">
                  <a16:creationId xmlns:a16="http://schemas.microsoft.com/office/drawing/2014/main" id="{1DF23ABD-101B-4C6F-AB37-DE80B3C29C77}"/>
                </a:ext>
              </a:extLst>
            </p:cNvPr>
            <p:cNvSpPr/>
            <p:nvPr/>
          </p:nvSpPr>
          <p:spPr>
            <a:xfrm>
              <a:off x="2092675" y="1563100"/>
              <a:ext cx="290925" cy="261200"/>
            </a:xfrm>
            <a:custGeom>
              <a:avLst/>
              <a:gdLst/>
              <a:ahLst/>
              <a:cxnLst/>
              <a:rect l="l" t="t" r="r" b="b"/>
              <a:pathLst>
                <a:path w="11637" h="10448" extrusionOk="0">
                  <a:moveTo>
                    <a:pt x="1627" y="10448"/>
                  </a:moveTo>
                  <a:lnTo>
                    <a:pt x="11637" y="3691"/>
                  </a:lnTo>
                  <a:lnTo>
                    <a:pt x="9134" y="0"/>
                  </a:lnTo>
                  <a:lnTo>
                    <a:pt x="626" y="5693"/>
                  </a:lnTo>
                  <a:lnTo>
                    <a:pt x="0" y="6319"/>
                  </a:lnTo>
                  <a:lnTo>
                    <a:pt x="126" y="7132"/>
                  </a:lnTo>
                  <a:close/>
                </a:path>
              </a:pathLst>
            </a:custGeom>
            <a:solidFill>
              <a:srgbClr val="40F600">
                <a:alpha val="50000"/>
              </a:srgbClr>
            </a:solidFill>
            <a:ln w="19050" cap="flat" cmpd="sng">
              <a:solidFill>
                <a:srgbClr val="6AA84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1" name="Google Shape;303;p30">
              <a:extLst>
                <a:ext uri="{FF2B5EF4-FFF2-40B4-BE49-F238E27FC236}">
                  <a16:creationId xmlns:a16="http://schemas.microsoft.com/office/drawing/2014/main" id="{98FD9684-F05B-40B3-9403-0C30D024BF20}"/>
                </a:ext>
              </a:extLst>
            </p:cNvPr>
            <p:cNvSpPr/>
            <p:nvPr/>
          </p:nvSpPr>
          <p:spPr>
            <a:xfrm>
              <a:off x="2771475" y="3120875"/>
              <a:ext cx="423850" cy="511450"/>
            </a:xfrm>
            <a:custGeom>
              <a:avLst/>
              <a:gdLst/>
              <a:ahLst/>
              <a:cxnLst/>
              <a:rect l="l" t="t" r="r" b="b"/>
              <a:pathLst>
                <a:path w="16954" h="20458" extrusionOk="0">
                  <a:moveTo>
                    <a:pt x="16954" y="16392"/>
                  </a:moveTo>
                  <a:lnTo>
                    <a:pt x="16516" y="6444"/>
                  </a:lnTo>
                  <a:lnTo>
                    <a:pt x="12700" y="8696"/>
                  </a:lnTo>
                  <a:lnTo>
                    <a:pt x="8571" y="0"/>
                  </a:lnTo>
                  <a:lnTo>
                    <a:pt x="438" y="4317"/>
                  </a:lnTo>
                  <a:lnTo>
                    <a:pt x="0" y="5381"/>
                  </a:lnTo>
                  <a:lnTo>
                    <a:pt x="125" y="6131"/>
                  </a:lnTo>
                  <a:lnTo>
                    <a:pt x="6006" y="19832"/>
                  </a:lnTo>
                  <a:lnTo>
                    <a:pt x="7820" y="20458"/>
                  </a:lnTo>
                  <a:close/>
                </a:path>
              </a:pathLst>
            </a:custGeom>
            <a:solidFill>
              <a:srgbClr val="40F600">
                <a:alpha val="50000"/>
              </a:srgbClr>
            </a:solidFill>
            <a:ln w="19050" cap="flat" cmpd="sng">
              <a:solidFill>
                <a:srgbClr val="6AA84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2" name="Google Shape;304;p30">
              <a:extLst>
                <a:ext uri="{FF2B5EF4-FFF2-40B4-BE49-F238E27FC236}">
                  <a16:creationId xmlns:a16="http://schemas.microsoft.com/office/drawing/2014/main" id="{CE23CDA2-2865-496A-BF3C-EB84EB97B25D}"/>
                </a:ext>
              </a:extLst>
            </p:cNvPr>
            <p:cNvSpPr/>
            <p:nvPr/>
          </p:nvSpPr>
          <p:spPr>
            <a:xfrm>
              <a:off x="2245950" y="3063025"/>
              <a:ext cx="370700" cy="334700"/>
            </a:xfrm>
            <a:custGeom>
              <a:avLst/>
              <a:gdLst/>
              <a:ahLst/>
              <a:cxnLst/>
              <a:rect l="l" t="t" r="r" b="b"/>
              <a:pathLst>
                <a:path w="14828" h="13388" extrusionOk="0">
                  <a:moveTo>
                    <a:pt x="11887" y="0"/>
                  </a:moveTo>
                  <a:lnTo>
                    <a:pt x="4442" y="3941"/>
                  </a:lnTo>
                  <a:lnTo>
                    <a:pt x="5381" y="6443"/>
                  </a:lnTo>
                  <a:lnTo>
                    <a:pt x="0" y="8821"/>
                  </a:lnTo>
                  <a:lnTo>
                    <a:pt x="1752" y="13388"/>
                  </a:lnTo>
                  <a:lnTo>
                    <a:pt x="14327" y="8007"/>
                  </a:lnTo>
                  <a:lnTo>
                    <a:pt x="14828" y="6506"/>
                  </a:lnTo>
                  <a:close/>
                </a:path>
              </a:pathLst>
            </a:custGeom>
            <a:solidFill>
              <a:srgbClr val="40F600">
                <a:alpha val="50000"/>
              </a:srgbClr>
            </a:solidFill>
            <a:ln w="19050" cap="flat" cmpd="sng">
              <a:solidFill>
                <a:srgbClr val="6AA84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3" name="Google Shape;305;p30">
              <a:extLst>
                <a:ext uri="{FF2B5EF4-FFF2-40B4-BE49-F238E27FC236}">
                  <a16:creationId xmlns:a16="http://schemas.microsoft.com/office/drawing/2014/main" id="{2BACEE18-B3C9-4317-9633-14BA68164B48}"/>
                </a:ext>
              </a:extLst>
            </p:cNvPr>
            <p:cNvSpPr/>
            <p:nvPr/>
          </p:nvSpPr>
          <p:spPr>
            <a:xfrm>
              <a:off x="2170875" y="3324200"/>
              <a:ext cx="650650" cy="563075"/>
            </a:xfrm>
            <a:custGeom>
              <a:avLst/>
              <a:gdLst/>
              <a:ahLst/>
              <a:cxnLst/>
              <a:rect l="l" t="t" r="r" b="b"/>
              <a:pathLst>
                <a:path w="26026" h="22523" extrusionOk="0">
                  <a:moveTo>
                    <a:pt x="18018" y="0"/>
                  </a:moveTo>
                  <a:lnTo>
                    <a:pt x="564" y="7570"/>
                  </a:lnTo>
                  <a:lnTo>
                    <a:pt x="0" y="8571"/>
                  </a:lnTo>
                  <a:lnTo>
                    <a:pt x="1565" y="12075"/>
                  </a:lnTo>
                  <a:lnTo>
                    <a:pt x="6132" y="10636"/>
                  </a:lnTo>
                  <a:lnTo>
                    <a:pt x="11011" y="22523"/>
                  </a:lnTo>
                  <a:lnTo>
                    <a:pt x="25526" y="15641"/>
                  </a:lnTo>
                  <a:lnTo>
                    <a:pt x="26026" y="15078"/>
                  </a:lnTo>
                  <a:lnTo>
                    <a:pt x="19770" y="438"/>
                  </a:lnTo>
                  <a:close/>
                </a:path>
              </a:pathLst>
            </a:custGeom>
            <a:solidFill>
              <a:srgbClr val="40F600">
                <a:alpha val="50000"/>
              </a:srgbClr>
            </a:solidFill>
            <a:ln w="19050" cap="flat" cmpd="sng">
              <a:solidFill>
                <a:srgbClr val="6AA84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4" name="Google Shape;306;p30">
              <a:extLst>
                <a:ext uri="{FF2B5EF4-FFF2-40B4-BE49-F238E27FC236}">
                  <a16:creationId xmlns:a16="http://schemas.microsoft.com/office/drawing/2014/main" id="{8D794519-1365-4C1C-91C3-96FE4FC70059}"/>
                </a:ext>
              </a:extLst>
            </p:cNvPr>
            <p:cNvSpPr/>
            <p:nvPr/>
          </p:nvSpPr>
          <p:spPr>
            <a:xfrm>
              <a:off x="1755175" y="3763700"/>
              <a:ext cx="520825" cy="412900"/>
            </a:xfrm>
            <a:custGeom>
              <a:avLst/>
              <a:gdLst/>
              <a:ahLst/>
              <a:cxnLst/>
              <a:rect l="l" t="t" r="r" b="b"/>
              <a:pathLst>
                <a:path w="20833" h="16516" extrusionOk="0">
                  <a:moveTo>
                    <a:pt x="0" y="8008"/>
                  </a:moveTo>
                  <a:lnTo>
                    <a:pt x="17579" y="0"/>
                  </a:lnTo>
                  <a:lnTo>
                    <a:pt x="20833" y="7007"/>
                  </a:lnTo>
                  <a:lnTo>
                    <a:pt x="20833" y="8008"/>
                  </a:lnTo>
                  <a:lnTo>
                    <a:pt x="20082" y="8884"/>
                  </a:lnTo>
                  <a:lnTo>
                    <a:pt x="4567" y="16516"/>
                  </a:lnTo>
                  <a:lnTo>
                    <a:pt x="3065" y="16266"/>
                  </a:lnTo>
                  <a:close/>
                </a:path>
              </a:pathLst>
            </a:custGeom>
            <a:solidFill>
              <a:srgbClr val="40F600">
                <a:alpha val="50000"/>
              </a:srgbClr>
            </a:solidFill>
            <a:ln w="19050" cap="flat" cmpd="sng">
              <a:solidFill>
                <a:srgbClr val="6AA84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5" name="Google Shape;307;p30">
              <a:extLst>
                <a:ext uri="{FF2B5EF4-FFF2-40B4-BE49-F238E27FC236}">
                  <a16:creationId xmlns:a16="http://schemas.microsoft.com/office/drawing/2014/main" id="{12410F28-0664-4AE1-9E6C-75564B118C23}"/>
                </a:ext>
              </a:extLst>
            </p:cNvPr>
            <p:cNvSpPr/>
            <p:nvPr/>
          </p:nvSpPr>
          <p:spPr>
            <a:xfrm>
              <a:off x="1894375" y="2781650"/>
              <a:ext cx="438575" cy="471925"/>
            </a:xfrm>
            <a:custGeom>
              <a:avLst/>
              <a:gdLst/>
              <a:ahLst/>
              <a:cxnLst/>
              <a:rect l="l" t="t" r="r" b="b"/>
              <a:pathLst>
                <a:path w="17543" h="18877" extrusionOk="0">
                  <a:moveTo>
                    <a:pt x="791" y="3854"/>
                  </a:moveTo>
                  <a:lnTo>
                    <a:pt x="9883" y="0"/>
                  </a:lnTo>
                  <a:lnTo>
                    <a:pt x="12898" y="7017"/>
                  </a:lnTo>
                  <a:lnTo>
                    <a:pt x="14627" y="6375"/>
                  </a:lnTo>
                  <a:lnTo>
                    <a:pt x="17543" y="13145"/>
                  </a:lnTo>
                  <a:lnTo>
                    <a:pt x="5979" y="18877"/>
                  </a:lnTo>
                  <a:lnTo>
                    <a:pt x="0" y="5386"/>
                  </a:lnTo>
                  <a:close/>
                </a:path>
              </a:pathLst>
            </a:custGeom>
            <a:solidFill>
              <a:srgbClr val="40F600">
                <a:alpha val="50000"/>
              </a:srgbClr>
            </a:solidFill>
            <a:ln w="19050" cap="flat" cmpd="sng">
              <a:solidFill>
                <a:srgbClr val="6AA84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6" name="Google Shape;308;p30">
              <a:extLst>
                <a:ext uri="{FF2B5EF4-FFF2-40B4-BE49-F238E27FC236}">
                  <a16:creationId xmlns:a16="http://schemas.microsoft.com/office/drawing/2014/main" id="{442D9E6B-23E1-4B25-B668-BE28324E4CEA}"/>
                </a:ext>
              </a:extLst>
            </p:cNvPr>
            <p:cNvSpPr/>
            <p:nvPr/>
          </p:nvSpPr>
          <p:spPr>
            <a:xfrm>
              <a:off x="1707375" y="2090350"/>
              <a:ext cx="635650" cy="736650"/>
            </a:xfrm>
            <a:custGeom>
              <a:avLst/>
              <a:gdLst/>
              <a:ahLst/>
              <a:cxnLst/>
              <a:rect l="l" t="t" r="r" b="b"/>
              <a:pathLst>
                <a:path w="25426" h="29466" extrusionOk="0">
                  <a:moveTo>
                    <a:pt x="16159" y="0"/>
                  </a:moveTo>
                  <a:lnTo>
                    <a:pt x="9584" y="3010"/>
                  </a:lnTo>
                  <a:lnTo>
                    <a:pt x="12436" y="10297"/>
                  </a:lnTo>
                  <a:lnTo>
                    <a:pt x="0" y="16000"/>
                  </a:lnTo>
                  <a:lnTo>
                    <a:pt x="5386" y="28912"/>
                  </a:lnTo>
                  <a:lnTo>
                    <a:pt x="7366" y="29466"/>
                  </a:lnTo>
                  <a:lnTo>
                    <a:pt x="24555" y="22020"/>
                  </a:lnTo>
                  <a:lnTo>
                    <a:pt x="25426" y="20278"/>
                  </a:lnTo>
                  <a:close/>
                </a:path>
              </a:pathLst>
            </a:custGeom>
            <a:solidFill>
              <a:srgbClr val="40F600">
                <a:alpha val="50000"/>
              </a:srgbClr>
            </a:solidFill>
            <a:ln w="19050" cap="flat" cmpd="sng">
              <a:solidFill>
                <a:srgbClr val="6AA84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7" name="Google Shape;309;p30">
              <a:extLst>
                <a:ext uri="{FF2B5EF4-FFF2-40B4-BE49-F238E27FC236}">
                  <a16:creationId xmlns:a16="http://schemas.microsoft.com/office/drawing/2014/main" id="{DE3DB2FD-9CDA-47CA-A0B7-7B9686FFA6FE}"/>
                </a:ext>
              </a:extLst>
            </p:cNvPr>
            <p:cNvSpPr/>
            <p:nvPr/>
          </p:nvSpPr>
          <p:spPr>
            <a:xfrm>
              <a:off x="1071050" y="2151850"/>
              <a:ext cx="716200" cy="891600"/>
            </a:xfrm>
            <a:custGeom>
              <a:avLst/>
              <a:gdLst/>
              <a:ahLst/>
              <a:cxnLst/>
              <a:rect l="l" t="t" r="r" b="b"/>
              <a:pathLst>
                <a:path w="28648" h="35664" extrusionOk="0">
                  <a:moveTo>
                    <a:pt x="12181" y="35664"/>
                  </a:moveTo>
                  <a:lnTo>
                    <a:pt x="28259" y="28843"/>
                  </a:lnTo>
                  <a:lnTo>
                    <a:pt x="28648" y="27284"/>
                  </a:lnTo>
                  <a:lnTo>
                    <a:pt x="16955" y="487"/>
                  </a:lnTo>
                  <a:lnTo>
                    <a:pt x="15396" y="0"/>
                  </a:lnTo>
                  <a:lnTo>
                    <a:pt x="1072" y="9355"/>
                  </a:lnTo>
                  <a:lnTo>
                    <a:pt x="0" y="11401"/>
                  </a:lnTo>
                  <a:lnTo>
                    <a:pt x="10816" y="35079"/>
                  </a:lnTo>
                  <a:close/>
                </a:path>
              </a:pathLst>
            </a:custGeom>
            <a:solidFill>
              <a:srgbClr val="FFD966">
                <a:alpha val="50000"/>
              </a:srgbClr>
            </a:solidFill>
            <a:ln w="19050" cap="flat" cmpd="sng">
              <a:solidFill>
                <a:srgbClr val="FFD966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8" name="Google Shape;310;p30">
              <a:extLst>
                <a:ext uri="{FF2B5EF4-FFF2-40B4-BE49-F238E27FC236}">
                  <a16:creationId xmlns:a16="http://schemas.microsoft.com/office/drawing/2014/main" id="{A3AA6B97-BD50-4363-BA30-FC378433927B}"/>
                </a:ext>
              </a:extLst>
            </p:cNvPr>
            <p:cNvSpPr/>
            <p:nvPr/>
          </p:nvSpPr>
          <p:spPr>
            <a:xfrm>
              <a:off x="1097775" y="1908275"/>
              <a:ext cx="347075" cy="339200"/>
            </a:xfrm>
            <a:custGeom>
              <a:avLst/>
              <a:gdLst/>
              <a:ahLst/>
              <a:cxnLst/>
              <a:rect l="l" t="t" r="r" b="b"/>
              <a:pathLst>
                <a:path w="13883" h="13568" extrusionOk="0">
                  <a:moveTo>
                    <a:pt x="4181" y="13568"/>
                  </a:moveTo>
                  <a:lnTo>
                    <a:pt x="0" y="4812"/>
                  </a:lnTo>
                  <a:lnTo>
                    <a:pt x="11122" y="0"/>
                  </a:lnTo>
                  <a:lnTo>
                    <a:pt x="13883" y="5443"/>
                  </a:lnTo>
                  <a:lnTo>
                    <a:pt x="13568" y="7179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29" name="Google Shape;311;p30">
              <a:extLst>
                <a:ext uri="{FF2B5EF4-FFF2-40B4-BE49-F238E27FC236}">
                  <a16:creationId xmlns:a16="http://schemas.microsoft.com/office/drawing/2014/main" id="{AFDEE976-527E-4AB9-8F4E-FF09C56D2260}"/>
                </a:ext>
              </a:extLst>
            </p:cNvPr>
            <p:cNvSpPr/>
            <p:nvPr/>
          </p:nvSpPr>
          <p:spPr>
            <a:xfrm>
              <a:off x="1103700" y="1910250"/>
              <a:ext cx="339175" cy="339200"/>
            </a:xfrm>
            <a:custGeom>
              <a:avLst/>
              <a:gdLst/>
              <a:ahLst/>
              <a:cxnLst/>
              <a:rect l="l" t="t" r="r" b="b"/>
              <a:pathLst>
                <a:path w="13567" h="13568" extrusionOk="0">
                  <a:moveTo>
                    <a:pt x="3707" y="13568"/>
                  </a:moveTo>
                  <a:lnTo>
                    <a:pt x="13488" y="7179"/>
                  </a:lnTo>
                  <a:lnTo>
                    <a:pt x="13567" y="5049"/>
                  </a:lnTo>
                  <a:lnTo>
                    <a:pt x="10806" y="0"/>
                  </a:lnTo>
                  <a:lnTo>
                    <a:pt x="0" y="4576"/>
                  </a:lnTo>
                  <a:close/>
                </a:path>
              </a:pathLst>
            </a:custGeom>
            <a:solidFill>
              <a:srgbClr val="FFD966">
                <a:alpha val="50000"/>
              </a:srgbClr>
            </a:solidFill>
            <a:ln w="19050" cap="flat" cmpd="sng">
              <a:solidFill>
                <a:srgbClr val="FFD966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0" name="Google Shape;312;p30">
              <a:extLst>
                <a:ext uri="{FF2B5EF4-FFF2-40B4-BE49-F238E27FC236}">
                  <a16:creationId xmlns:a16="http://schemas.microsoft.com/office/drawing/2014/main" id="{74024DE5-1832-48CD-B252-5F8F0BC8A75C}"/>
                </a:ext>
              </a:extLst>
            </p:cNvPr>
            <p:cNvSpPr/>
            <p:nvPr/>
          </p:nvSpPr>
          <p:spPr>
            <a:xfrm>
              <a:off x="2573100" y="2634400"/>
              <a:ext cx="402700" cy="336500"/>
            </a:xfrm>
            <a:custGeom>
              <a:avLst/>
              <a:gdLst/>
              <a:ahLst/>
              <a:cxnLst/>
              <a:rect l="l" t="t" r="r" b="b"/>
              <a:pathLst>
                <a:path w="16108" h="13460" extrusionOk="0">
                  <a:moveTo>
                    <a:pt x="2427" y="13460"/>
                  </a:moveTo>
                  <a:lnTo>
                    <a:pt x="9635" y="10297"/>
                  </a:lnTo>
                  <a:lnTo>
                    <a:pt x="9268" y="9561"/>
                  </a:lnTo>
                  <a:lnTo>
                    <a:pt x="16108" y="6619"/>
                  </a:lnTo>
                  <a:lnTo>
                    <a:pt x="13092" y="0"/>
                  </a:lnTo>
                  <a:lnTo>
                    <a:pt x="0" y="7355"/>
                  </a:lnTo>
                  <a:close/>
                </a:path>
              </a:pathLst>
            </a:custGeom>
            <a:solidFill>
              <a:srgbClr val="40F600">
                <a:alpha val="50000"/>
              </a:srgbClr>
            </a:solidFill>
            <a:ln w="19050" cap="flat" cmpd="sng">
              <a:solidFill>
                <a:srgbClr val="6AA84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1" name="Google Shape;313;p30">
              <a:extLst>
                <a:ext uri="{FF2B5EF4-FFF2-40B4-BE49-F238E27FC236}">
                  <a16:creationId xmlns:a16="http://schemas.microsoft.com/office/drawing/2014/main" id="{FF7BAE39-CC68-440F-BE02-8A0B36866CDF}"/>
                </a:ext>
              </a:extLst>
            </p:cNvPr>
            <p:cNvSpPr/>
            <p:nvPr/>
          </p:nvSpPr>
          <p:spPr>
            <a:xfrm>
              <a:off x="1668425" y="3649925"/>
              <a:ext cx="303425" cy="314000"/>
            </a:xfrm>
            <a:custGeom>
              <a:avLst/>
              <a:gdLst/>
              <a:ahLst/>
              <a:cxnLst/>
              <a:rect l="l" t="t" r="r" b="b"/>
              <a:pathLst>
                <a:path w="12137" h="12560" extrusionOk="0">
                  <a:moveTo>
                    <a:pt x="3482" y="12560"/>
                  </a:moveTo>
                  <a:lnTo>
                    <a:pt x="12137" y="8866"/>
                  </a:lnTo>
                  <a:lnTo>
                    <a:pt x="8548" y="0"/>
                  </a:lnTo>
                  <a:lnTo>
                    <a:pt x="844" y="3378"/>
                  </a:lnTo>
                  <a:lnTo>
                    <a:pt x="0" y="5277"/>
                  </a:lnTo>
                  <a:close/>
                </a:path>
              </a:pathLst>
            </a:custGeom>
            <a:solidFill>
              <a:srgbClr val="E69138">
                <a:alpha val="50000"/>
              </a:srgbClr>
            </a:solidFill>
            <a:ln w="19050" cap="flat" cmpd="sng">
              <a:solidFill>
                <a:srgbClr val="E6913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2" name="Google Shape;314;p30">
              <a:extLst>
                <a:ext uri="{FF2B5EF4-FFF2-40B4-BE49-F238E27FC236}">
                  <a16:creationId xmlns:a16="http://schemas.microsoft.com/office/drawing/2014/main" id="{2D5394E5-9112-4C6D-878F-5B4B51B36AC7}"/>
                </a:ext>
              </a:extLst>
            </p:cNvPr>
            <p:cNvSpPr/>
            <p:nvPr/>
          </p:nvSpPr>
          <p:spPr>
            <a:xfrm>
              <a:off x="1882125" y="3562850"/>
              <a:ext cx="314000" cy="308725"/>
            </a:xfrm>
            <a:custGeom>
              <a:avLst/>
              <a:gdLst/>
              <a:ahLst/>
              <a:cxnLst/>
              <a:rect l="l" t="t" r="r" b="b"/>
              <a:pathLst>
                <a:path w="12560" h="12349" extrusionOk="0">
                  <a:moveTo>
                    <a:pt x="0" y="3483"/>
                  </a:moveTo>
                  <a:lnTo>
                    <a:pt x="7810" y="0"/>
                  </a:lnTo>
                  <a:lnTo>
                    <a:pt x="9499" y="634"/>
                  </a:lnTo>
                  <a:lnTo>
                    <a:pt x="12560" y="8021"/>
                  </a:lnTo>
                  <a:lnTo>
                    <a:pt x="3589" y="12349"/>
                  </a:lnTo>
                  <a:close/>
                </a:path>
              </a:pathLst>
            </a:custGeom>
            <a:solidFill>
              <a:srgbClr val="E69138">
                <a:alpha val="50000"/>
              </a:srgbClr>
            </a:solidFill>
            <a:ln w="19050" cap="flat" cmpd="sng">
              <a:solidFill>
                <a:srgbClr val="E6913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3" name="Google Shape;315;p30">
              <a:extLst>
                <a:ext uri="{FF2B5EF4-FFF2-40B4-BE49-F238E27FC236}">
                  <a16:creationId xmlns:a16="http://schemas.microsoft.com/office/drawing/2014/main" id="{0D7860BF-4B3C-4074-859C-7912687A8D25}"/>
                </a:ext>
              </a:extLst>
            </p:cNvPr>
            <p:cNvSpPr/>
            <p:nvPr/>
          </p:nvSpPr>
          <p:spPr>
            <a:xfrm>
              <a:off x="2209300" y="3600675"/>
              <a:ext cx="237475" cy="332450"/>
            </a:xfrm>
            <a:custGeom>
              <a:avLst/>
              <a:gdLst/>
              <a:ahLst/>
              <a:cxnLst/>
              <a:rect l="l" t="t" r="r" b="b"/>
              <a:pathLst>
                <a:path w="9499" h="13298" extrusionOk="0">
                  <a:moveTo>
                    <a:pt x="0" y="1161"/>
                  </a:moveTo>
                  <a:lnTo>
                    <a:pt x="4855" y="12665"/>
                  </a:lnTo>
                  <a:lnTo>
                    <a:pt x="6227" y="13298"/>
                  </a:lnTo>
                  <a:lnTo>
                    <a:pt x="9499" y="11821"/>
                  </a:lnTo>
                  <a:lnTo>
                    <a:pt x="4644" y="0"/>
                  </a:lnTo>
                  <a:close/>
                </a:path>
              </a:pathLst>
            </a:custGeom>
            <a:solidFill>
              <a:srgbClr val="E69138">
                <a:alpha val="50000"/>
              </a:srgbClr>
            </a:solidFill>
            <a:ln w="19050" cap="flat" cmpd="sng">
              <a:solidFill>
                <a:srgbClr val="E6913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4" name="Google Shape;316;p30">
              <a:extLst>
                <a:ext uri="{FF2B5EF4-FFF2-40B4-BE49-F238E27FC236}">
                  <a16:creationId xmlns:a16="http://schemas.microsoft.com/office/drawing/2014/main" id="{10BBC4A9-1B21-49A6-A387-86273B055EC4}"/>
                </a:ext>
              </a:extLst>
            </p:cNvPr>
            <p:cNvSpPr/>
            <p:nvPr/>
          </p:nvSpPr>
          <p:spPr>
            <a:xfrm>
              <a:off x="2990300" y="2976225"/>
              <a:ext cx="522425" cy="559375"/>
            </a:xfrm>
            <a:custGeom>
              <a:avLst/>
              <a:gdLst/>
              <a:ahLst/>
              <a:cxnLst/>
              <a:rect l="l" t="t" r="r" b="b"/>
              <a:pathLst>
                <a:path w="20897" h="22375" extrusionOk="0">
                  <a:moveTo>
                    <a:pt x="8232" y="22375"/>
                  </a:moveTo>
                  <a:lnTo>
                    <a:pt x="7810" y="12454"/>
                  </a:lnTo>
                  <a:lnTo>
                    <a:pt x="3905" y="14670"/>
                  </a:lnTo>
                  <a:lnTo>
                    <a:pt x="0" y="5911"/>
                  </a:lnTo>
                  <a:lnTo>
                    <a:pt x="11187" y="0"/>
                  </a:lnTo>
                  <a:lnTo>
                    <a:pt x="20897" y="18998"/>
                  </a:lnTo>
                  <a:close/>
                </a:path>
              </a:pathLst>
            </a:custGeom>
            <a:solidFill>
              <a:srgbClr val="CC0000">
                <a:alpha val="50000"/>
              </a:srgbClr>
            </a:solidFill>
            <a:ln w="19050" cap="flat" cmpd="sng">
              <a:solidFill>
                <a:srgbClr val="CC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5" name="Google Shape;317;p30">
              <a:extLst>
                <a:ext uri="{FF2B5EF4-FFF2-40B4-BE49-F238E27FC236}">
                  <a16:creationId xmlns:a16="http://schemas.microsoft.com/office/drawing/2014/main" id="{4D6F1AD6-982D-4835-A458-3995322F363D}"/>
                </a:ext>
              </a:extLst>
            </p:cNvPr>
            <p:cNvSpPr/>
            <p:nvPr/>
          </p:nvSpPr>
          <p:spPr>
            <a:xfrm>
              <a:off x="2499675" y="2382325"/>
              <a:ext cx="755950" cy="816425"/>
            </a:xfrm>
            <a:custGeom>
              <a:avLst/>
              <a:gdLst/>
              <a:ahLst/>
              <a:cxnLst/>
              <a:rect l="l" t="t" r="r" b="b"/>
              <a:pathLst>
                <a:path w="30238" h="32657" extrusionOk="0">
                  <a:moveTo>
                    <a:pt x="9245" y="32053"/>
                  </a:moveTo>
                  <a:lnTo>
                    <a:pt x="10800" y="32657"/>
                  </a:lnTo>
                  <a:lnTo>
                    <a:pt x="30238" y="22549"/>
                  </a:lnTo>
                  <a:lnTo>
                    <a:pt x="18748" y="0"/>
                  </a:lnTo>
                  <a:lnTo>
                    <a:pt x="519" y="9072"/>
                  </a:lnTo>
                  <a:lnTo>
                    <a:pt x="0" y="11059"/>
                  </a:lnTo>
                  <a:lnTo>
                    <a:pt x="2938" y="17193"/>
                  </a:lnTo>
                  <a:lnTo>
                    <a:pt x="16156" y="9936"/>
                  </a:lnTo>
                  <a:lnTo>
                    <a:pt x="19266" y="16934"/>
                  </a:lnTo>
                  <a:lnTo>
                    <a:pt x="12268" y="19612"/>
                  </a:lnTo>
                  <a:lnTo>
                    <a:pt x="12787" y="20389"/>
                  </a:lnTo>
                  <a:lnTo>
                    <a:pt x="5530" y="23672"/>
                  </a:lnTo>
                  <a:close/>
                </a:path>
              </a:pathLst>
            </a:custGeom>
            <a:solidFill>
              <a:srgbClr val="CC0000">
                <a:alpha val="50000"/>
              </a:srgbClr>
            </a:solidFill>
            <a:ln w="19050" cap="flat" cmpd="sng">
              <a:solidFill>
                <a:srgbClr val="CC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6" name="Google Shape;318;p30">
              <a:extLst>
                <a:ext uri="{FF2B5EF4-FFF2-40B4-BE49-F238E27FC236}">
                  <a16:creationId xmlns:a16="http://schemas.microsoft.com/office/drawing/2014/main" id="{D2073166-0E27-4CA7-ACFC-B2D9B074DABF}"/>
                </a:ext>
              </a:extLst>
            </p:cNvPr>
            <p:cNvSpPr/>
            <p:nvPr/>
          </p:nvSpPr>
          <p:spPr>
            <a:xfrm>
              <a:off x="2136825" y="1411100"/>
              <a:ext cx="792675" cy="1146900"/>
            </a:xfrm>
            <a:custGeom>
              <a:avLst/>
              <a:gdLst/>
              <a:ahLst/>
              <a:cxnLst/>
              <a:rect l="l" t="t" r="r" b="b"/>
              <a:pathLst>
                <a:path w="31707" h="45876" extrusionOk="0">
                  <a:moveTo>
                    <a:pt x="5702" y="29979"/>
                  </a:moveTo>
                  <a:lnTo>
                    <a:pt x="12700" y="45617"/>
                  </a:lnTo>
                  <a:lnTo>
                    <a:pt x="14082" y="45876"/>
                  </a:lnTo>
                  <a:lnTo>
                    <a:pt x="31707" y="36113"/>
                  </a:lnTo>
                  <a:lnTo>
                    <a:pt x="16674" y="0"/>
                  </a:lnTo>
                  <a:lnTo>
                    <a:pt x="7430" y="6048"/>
                  </a:lnTo>
                  <a:lnTo>
                    <a:pt x="10195" y="9763"/>
                  </a:lnTo>
                  <a:lnTo>
                    <a:pt x="0" y="16761"/>
                  </a:lnTo>
                  <a:lnTo>
                    <a:pt x="3283" y="24018"/>
                  </a:lnTo>
                  <a:lnTo>
                    <a:pt x="15378" y="17539"/>
                  </a:lnTo>
                  <a:lnTo>
                    <a:pt x="18229" y="23327"/>
                  </a:lnTo>
                  <a:close/>
                </a:path>
              </a:pathLst>
            </a:custGeom>
            <a:solidFill>
              <a:srgbClr val="CC0000">
                <a:alpha val="50000"/>
              </a:srgbClr>
            </a:solidFill>
            <a:ln w="19050" cap="flat" cmpd="sng">
              <a:solidFill>
                <a:srgbClr val="CC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7" name="Google Shape;319;p30">
              <a:extLst>
                <a:ext uri="{FF2B5EF4-FFF2-40B4-BE49-F238E27FC236}">
                  <a16:creationId xmlns:a16="http://schemas.microsoft.com/office/drawing/2014/main" id="{332D06C6-2403-41DC-83B1-8113083596C5}"/>
                </a:ext>
              </a:extLst>
            </p:cNvPr>
            <p:cNvSpPr/>
            <p:nvPr/>
          </p:nvSpPr>
          <p:spPr>
            <a:xfrm>
              <a:off x="1384325" y="2928750"/>
              <a:ext cx="691300" cy="754600"/>
            </a:xfrm>
            <a:custGeom>
              <a:avLst/>
              <a:gdLst/>
              <a:ahLst/>
              <a:cxnLst/>
              <a:rect l="l" t="t" r="r" b="b"/>
              <a:pathLst>
                <a:path w="27652" h="30184" extrusionOk="0">
                  <a:moveTo>
                    <a:pt x="0" y="8232"/>
                  </a:moveTo>
                  <a:lnTo>
                    <a:pt x="9288" y="29656"/>
                  </a:lnTo>
                  <a:lnTo>
                    <a:pt x="11188" y="30184"/>
                  </a:lnTo>
                  <a:lnTo>
                    <a:pt x="27230" y="22796"/>
                  </a:lnTo>
                  <a:lnTo>
                    <a:pt x="27652" y="21635"/>
                  </a:lnTo>
                  <a:lnTo>
                    <a:pt x="17731" y="422"/>
                  </a:lnTo>
                  <a:lnTo>
                    <a:pt x="16570" y="0"/>
                  </a:lnTo>
                  <a:lnTo>
                    <a:pt x="739" y="6543"/>
                  </a:lnTo>
                  <a:close/>
                </a:path>
              </a:pathLst>
            </a:custGeom>
            <a:solidFill>
              <a:srgbClr val="CC0000">
                <a:alpha val="50000"/>
              </a:srgbClr>
            </a:solidFill>
            <a:ln w="19050" cap="flat" cmpd="sng">
              <a:solidFill>
                <a:srgbClr val="CC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8" name="Google Shape;320;p30">
              <a:extLst>
                <a:ext uri="{FF2B5EF4-FFF2-40B4-BE49-F238E27FC236}">
                  <a16:creationId xmlns:a16="http://schemas.microsoft.com/office/drawing/2014/main" id="{FB5C7FDC-D0EA-43D5-9CAD-130A7337B437}"/>
                </a:ext>
              </a:extLst>
            </p:cNvPr>
            <p:cNvSpPr/>
            <p:nvPr/>
          </p:nvSpPr>
          <p:spPr>
            <a:xfrm>
              <a:off x="2144225" y="2691275"/>
              <a:ext cx="358825" cy="385225"/>
            </a:xfrm>
            <a:custGeom>
              <a:avLst/>
              <a:gdLst/>
              <a:ahLst/>
              <a:cxnLst/>
              <a:rect l="l" t="t" r="r" b="b"/>
              <a:pathLst>
                <a:path w="14353" h="15409" extrusionOk="0">
                  <a:moveTo>
                    <a:pt x="0" y="3694"/>
                  </a:moveTo>
                  <a:lnTo>
                    <a:pt x="8443" y="0"/>
                  </a:lnTo>
                  <a:lnTo>
                    <a:pt x="9710" y="422"/>
                  </a:lnTo>
                  <a:lnTo>
                    <a:pt x="14353" y="11820"/>
                  </a:lnTo>
                  <a:lnTo>
                    <a:pt x="7282" y="15409"/>
                  </a:lnTo>
                  <a:lnTo>
                    <a:pt x="4749" y="10132"/>
                  </a:lnTo>
                  <a:lnTo>
                    <a:pt x="3061" y="10554"/>
                  </a:lnTo>
                  <a:close/>
                </a:path>
              </a:pathLst>
            </a:custGeom>
            <a:solidFill>
              <a:srgbClr val="CC0000">
                <a:alpha val="50000"/>
              </a:srgbClr>
            </a:solidFill>
            <a:ln w="19050" cap="flat" cmpd="sng">
              <a:solidFill>
                <a:srgbClr val="CC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9" name="Google Shape;321;p30">
              <a:extLst>
                <a:ext uri="{FF2B5EF4-FFF2-40B4-BE49-F238E27FC236}">
                  <a16:creationId xmlns:a16="http://schemas.microsoft.com/office/drawing/2014/main" id="{F74573D4-9051-4506-86F0-C996075ABC72}"/>
                </a:ext>
              </a:extLst>
            </p:cNvPr>
            <p:cNvSpPr/>
            <p:nvPr/>
          </p:nvSpPr>
          <p:spPr>
            <a:xfrm>
              <a:off x="2048525" y="2973725"/>
              <a:ext cx="501325" cy="480225"/>
            </a:xfrm>
            <a:custGeom>
              <a:avLst/>
              <a:gdLst/>
              <a:ahLst/>
              <a:cxnLst/>
              <a:rect l="l" t="t" r="r" b="b"/>
              <a:pathLst>
                <a:path w="20053" h="19209" extrusionOk="0">
                  <a:moveTo>
                    <a:pt x="0" y="10977"/>
                  </a:moveTo>
                  <a:lnTo>
                    <a:pt x="11609" y="5066"/>
                  </a:lnTo>
                  <a:lnTo>
                    <a:pt x="10871" y="3800"/>
                  </a:lnTo>
                  <a:lnTo>
                    <a:pt x="18681" y="0"/>
                  </a:lnTo>
                  <a:lnTo>
                    <a:pt x="20053" y="3378"/>
                  </a:lnTo>
                  <a:lnTo>
                    <a:pt x="12559" y="6755"/>
                  </a:lnTo>
                  <a:lnTo>
                    <a:pt x="13404" y="9816"/>
                  </a:lnTo>
                  <a:lnTo>
                    <a:pt x="8338" y="11926"/>
                  </a:lnTo>
                  <a:lnTo>
                    <a:pt x="9921" y="17098"/>
                  </a:lnTo>
                  <a:lnTo>
                    <a:pt x="4538" y="19209"/>
                  </a:lnTo>
                  <a:lnTo>
                    <a:pt x="3272" y="18575"/>
                  </a:lnTo>
                  <a:close/>
                </a:path>
              </a:pathLst>
            </a:custGeom>
            <a:solidFill>
              <a:srgbClr val="E69138">
                <a:alpha val="50000"/>
              </a:srgbClr>
            </a:solidFill>
            <a:ln w="19050" cap="flat" cmpd="sng">
              <a:solidFill>
                <a:srgbClr val="E69138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0" name="Google Shape;322;p30">
              <a:extLst>
                <a:ext uri="{FF2B5EF4-FFF2-40B4-BE49-F238E27FC236}">
                  <a16:creationId xmlns:a16="http://schemas.microsoft.com/office/drawing/2014/main" id="{0D52DBF8-A6E2-4476-AECD-4D481C69F530}"/>
                </a:ext>
              </a:extLst>
            </p:cNvPr>
            <p:cNvSpPr/>
            <p:nvPr/>
          </p:nvSpPr>
          <p:spPr>
            <a:xfrm>
              <a:off x="1542650" y="1822325"/>
              <a:ext cx="569900" cy="675450"/>
            </a:xfrm>
            <a:custGeom>
              <a:avLst/>
              <a:gdLst/>
              <a:ahLst/>
              <a:cxnLst/>
              <a:rect l="l" t="t" r="r" b="b"/>
              <a:pathLst>
                <a:path w="22796" h="27018" extrusionOk="0">
                  <a:moveTo>
                    <a:pt x="528" y="10554"/>
                  </a:moveTo>
                  <a:lnTo>
                    <a:pt x="16781" y="0"/>
                  </a:lnTo>
                  <a:lnTo>
                    <a:pt x="18575" y="317"/>
                  </a:lnTo>
                  <a:lnTo>
                    <a:pt x="22796" y="10660"/>
                  </a:lnTo>
                  <a:lnTo>
                    <a:pt x="16464" y="13720"/>
                  </a:lnTo>
                  <a:lnTo>
                    <a:pt x="18997" y="21003"/>
                  </a:lnTo>
                  <a:lnTo>
                    <a:pt x="6543" y="27018"/>
                  </a:lnTo>
                  <a:lnTo>
                    <a:pt x="0" y="12559"/>
                  </a:lnTo>
                  <a:close/>
                </a:path>
              </a:pathLst>
            </a:custGeom>
            <a:solidFill>
              <a:srgbClr val="CC0000">
                <a:alpha val="50000"/>
              </a:srgbClr>
            </a:solidFill>
            <a:ln w="19050" cap="flat" cmpd="sng">
              <a:solidFill>
                <a:srgbClr val="CC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1" name="Google Shape;323;p30">
              <a:extLst>
                <a:ext uri="{FF2B5EF4-FFF2-40B4-BE49-F238E27FC236}">
                  <a16:creationId xmlns:a16="http://schemas.microsoft.com/office/drawing/2014/main" id="{CC3DDA48-D683-4E1F-9E42-162268452584}"/>
                </a:ext>
              </a:extLst>
            </p:cNvPr>
            <p:cNvSpPr/>
            <p:nvPr/>
          </p:nvSpPr>
          <p:spPr>
            <a:xfrm>
              <a:off x="862500" y="1697650"/>
              <a:ext cx="518375" cy="639325"/>
            </a:xfrm>
            <a:custGeom>
              <a:avLst/>
              <a:gdLst/>
              <a:ahLst/>
              <a:cxnLst/>
              <a:rect l="l" t="t" r="r" b="b"/>
              <a:pathLst>
                <a:path w="20735" h="25573" extrusionOk="0">
                  <a:moveTo>
                    <a:pt x="20735" y="8467"/>
                  </a:moveTo>
                  <a:lnTo>
                    <a:pt x="16674" y="0"/>
                  </a:lnTo>
                  <a:lnTo>
                    <a:pt x="0" y="10367"/>
                  </a:lnTo>
                  <a:lnTo>
                    <a:pt x="6480" y="25141"/>
                  </a:lnTo>
                  <a:lnTo>
                    <a:pt x="8467" y="25573"/>
                  </a:lnTo>
                  <a:lnTo>
                    <a:pt x="13391" y="22290"/>
                  </a:lnTo>
                  <a:lnTo>
                    <a:pt x="9504" y="13132"/>
                  </a:lnTo>
                  <a:close/>
                </a:path>
              </a:pathLst>
            </a:custGeom>
            <a:solidFill>
              <a:srgbClr val="CC0000">
                <a:alpha val="50000"/>
              </a:srgbClr>
            </a:solidFill>
            <a:ln w="19050" cap="flat" cmpd="sng">
              <a:solidFill>
                <a:srgbClr val="CC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2" name="Google Shape;324;p30">
              <a:extLst>
                <a:ext uri="{FF2B5EF4-FFF2-40B4-BE49-F238E27FC236}">
                  <a16:creationId xmlns:a16="http://schemas.microsoft.com/office/drawing/2014/main" id="{910F8924-E28B-401B-9047-F5245D901AC0}"/>
                </a:ext>
              </a:extLst>
            </p:cNvPr>
            <p:cNvSpPr/>
            <p:nvPr/>
          </p:nvSpPr>
          <p:spPr>
            <a:xfrm>
              <a:off x="1337675" y="1388075"/>
              <a:ext cx="617725" cy="639325"/>
            </a:xfrm>
            <a:custGeom>
              <a:avLst/>
              <a:gdLst/>
              <a:ahLst/>
              <a:cxnLst/>
              <a:rect l="l" t="t" r="r" b="b"/>
              <a:pathLst>
                <a:path w="24709" h="25573" extrusionOk="0">
                  <a:moveTo>
                    <a:pt x="0" y="10972"/>
                  </a:moveTo>
                  <a:lnTo>
                    <a:pt x="17711" y="0"/>
                  </a:lnTo>
                  <a:lnTo>
                    <a:pt x="19007" y="518"/>
                  </a:lnTo>
                  <a:lnTo>
                    <a:pt x="24709" y="13218"/>
                  </a:lnTo>
                  <a:lnTo>
                    <a:pt x="24536" y="14601"/>
                  </a:lnTo>
                  <a:lnTo>
                    <a:pt x="7776" y="25573"/>
                  </a:lnTo>
                  <a:lnTo>
                    <a:pt x="6134" y="25141"/>
                  </a:lnTo>
                  <a:close/>
                </a:path>
              </a:pathLst>
            </a:custGeom>
            <a:solidFill>
              <a:srgbClr val="CC0000">
                <a:alpha val="50000"/>
              </a:srgbClr>
            </a:solidFill>
            <a:ln w="19050" cap="flat" cmpd="sng">
              <a:solidFill>
                <a:srgbClr val="CC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3" name="Google Shape;325;p30">
              <a:extLst>
                <a:ext uri="{FF2B5EF4-FFF2-40B4-BE49-F238E27FC236}">
                  <a16:creationId xmlns:a16="http://schemas.microsoft.com/office/drawing/2014/main" id="{4C8C45F2-C176-4C8D-A1A7-5943AE4FC3E4}"/>
                </a:ext>
              </a:extLst>
            </p:cNvPr>
            <p:cNvSpPr/>
            <p:nvPr/>
          </p:nvSpPr>
          <p:spPr>
            <a:xfrm>
              <a:off x="1927325" y="1118100"/>
              <a:ext cx="606925" cy="550750"/>
            </a:xfrm>
            <a:custGeom>
              <a:avLst/>
              <a:gdLst/>
              <a:ahLst/>
              <a:cxnLst/>
              <a:rect l="l" t="t" r="r" b="b"/>
              <a:pathLst>
                <a:path w="24277" h="22030" extrusionOk="0">
                  <a:moveTo>
                    <a:pt x="0" y="8898"/>
                  </a:moveTo>
                  <a:lnTo>
                    <a:pt x="15724" y="0"/>
                  </a:lnTo>
                  <a:lnTo>
                    <a:pt x="23758" y="8553"/>
                  </a:lnTo>
                  <a:lnTo>
                    <a:pt x="24277" y="10281"/>
                  </a:lnTo>
                  <a:lnTo>
                    <a:pt x="6479" y="22030"/>
                  </a:lnTo>
                  <a:lnTo>
                    <a:pt x="5270" y="22030"/>
                  </a:lnTo>
                  <a:close/>
                </a:path>
              </a:pathLst>
            </a:custGeom>
            <a:solidFill>
              <a:srgbClr val="CC0000">
                <a:alpha val="50000"/>
              </a:srgbClr>
            </a:solidFill>
            <a:ln w="19050" cap="flat" cmpd="sng">
              <a:solidFill>
                <a:srgbClr val="CC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4" name="Google Shape;326;p30">
              <a:extLst>
                <a:ext uri="{FF2B5EF4-FFF2-40B4-BE49-F238E27FC236}">
                  <a16:creationId xmlns:a16="http://schemas.microsoft.com/office/drawing/2014/main" id="{3AEC4C81-9114-4050-B83F-6726B71828B1}"/>
                </a:ext>
              </a:extLst>
            </p:cNvPr>
            <p:cNvSpPr/>
            <p:nvPr/>
          </p:nvSpPr>
          <p:spPr>
            <a:xfrm>
              <a:off x="714200" y="1349925"/>
              <a:ext cx="544275" cy="557225"/>
            </a:xfrm>
            <a:custGeom>
              <a:avLst/>
              <a:gdLst/>
              <a:ahLst/>
              <a:cxnLst/>
              <a:rect l="l" t="t" r="r" b="b"/>
              <a:pathLst>
                <a:path w="21771" h="22289" extrusionOk="0">
                  <a:moveTo>
                    <a:pt x="432" y="9071"/>
                  </a:moveTo>
                  <a:lnTo>
                    <a:pt x="0" y="10799"/>
                  </a:lnTo>
                  <a:lnTo>
                    <a:pt x="5270" y="22289"/>
                  </a:lnTo>
                  <a:lnTo>
                    <a:pt x="21426" y="12181"/>
                  </a:lnTo>
                  <a:lnTo>
                    <a:pt x="21771" y="11144"/>
                  </a:lnTo>
                  <a:lnTo>
                    <a:pt x="16933" y="518"/>
                  </a:lnTo>
                  <a:lnTo>
                    <a:pt x="15464" y="0"/>
                  </a:lnTo>
                  <a:close/>
                </a:path>
              </a:pathLst>
            </a:custGeom>
            <a:solidFill>
              <a:srgbClr val="A61C00">
                <a:alpha val="80000"/>
              </a:srgbClr>
            </a:solidFill>
            <a:ln w="19050" cap="flat" cmpd="sng">
              <a:solidFill>
                <a:srgbClr val="A61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5" name="Google Shape;327;p30">
              <a:extLst>
                <a:ext uri="{FF2B5EF4-FFF2-40B4-BE49-F238E27FC236}">
                  <a16:creationId xmlns:a16="http://schemas.microsoft.com/office/drawing/2014/main" id="{B48A2B1F-CDE3-4648-A731-AA1E7E55BC8D}"/>
                </a:ext>
              </a:extLst>
            </p:cNvPr>
            <p:cNvSpPr/>
            <p:nvPr/>
          </p:nvSpPr>
          <p:spPr>
            <a:xfrm>
              <a:off x="589275" y="1052775"/>
              <a:ext cx="509225" cy="490750"/>
            </a:xfrm>
            <a:custGeom>
              <a:avLst/>
              <a:gdLst/>
              <a:ahLst/>
              <a:cxnLst/>
              <a:rect l="l" t="t" r="r" b="b"/>
              <a:pathLst>
                <a:path w="20369" h="19630" extrusionOk="0">
                  <a:moveTo>
                    <a:pt x="0" y="11820"/>
                  </a:moveTo>
                  <a:lnTo>
                    <a:pt x="3377" y="18680"/>
                  </a:lnTo>
                  <a:lnTo>
                    <a:pt x="5066" y="19630"/>
                  </a:lnTo>
                  <a:lnTo>
                    <a:pt x="19525" y="10659"/>
                  </a:lnTo>
                  <a:lnTo>
                    <a:pt x="20369" y="8970"/>
                  </a:lnTo>
                  <a:lnTo>
                    <a:pt x="16464" y="0"/>
                  </a:lnTo>
                  <a:close/>
                </a:path>
              </a:pathLst>
            </a:custGeom>
            <a:solidFill>
              <a:srgbClr val="A61C00">
                <a:alpha val="80000"/>
              </a:srgbClr>
            </a:solidFill>
            <a:ln w="19050" cap="flat" cmpd="sng">
              <a:solidFill>
                <a:srgbClr val="A61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6" name="Google Shape;328;p30">
              <a:extLst>
                <a:ext uri="{FF2B5EF4-FFF2-40B4-BE49-F238E27FC236}">
                  <a16:creationId xmlns:a16="http://schemas.microsoft.com/office/drawing/2014/main" id="{DE06825D-4B64-4E98-9BF7-2DA3D6DE3CF3}"/>
                </a:ext>
              </a:extLst>
            </p:cNvPr>
            <p:cNvSpPr/>
            <p:nvPr/>
          </p:nvSpPr>
          <p:spPr>
            <a:xfrm>
              <a:off x="1056275" y="700075"/>
              <a:ext cx="562000" cy="548825"/>
            </a:xfrm>
            <a:custGeom>
              <a:avLst/>
              <a:gdLst/>
              <a:ahLst/>
              <a:cxnLst/>
              <a:rect l="l" t="t" r="r" b="b"/>
              <a:pathLst>
                <a:path w="22480" h="21953" extrusionOk="0">
                  <a:moveTo>
                    <a:pt x="0" y="13193"/>
                  </a:moveTo>
                  <a:lnTo>
                    <a:pt x="3800" y="21636"/>
                  </a:lnTo>
                  <a:lnTo>
                    <a:pt x="5805" y="21953"/>
                  </a:lnTo>
                  <a:lnTo>
                    <a:pt x="21847" y="11293"/>
                  </a:lnTo>
                  <a:lnTo>
                    <a:pt x="22480" y="10238"/>
                  </a:lnTo>
                  <a:lnTo>
                    <a:pt x="17731" y="0"/>
                  </a:lnTo>
                  <a:close/>
                </a:path>
              </a:pathLst>
            </a:custGeom>
            <a:solidFill>
              <a:srgbClr val="A61C00">
                <a:alpha val="80000"/>
              </a:srgbClr>
            </a:solidFill>
            <a:ln w="19050" cap="flat" cmpd="sng">
              <a:solidFill>
                <a:srgbClr val="A61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7" name="Google Shape;329;p30">
              <a:extLst>
                <a:ext uri="{FF2B5EF4-FFF2-40B4-BE49-F238E27FC236}">
                  <a16:creationId xmlns:a16="http://schemas.microsoft.com/office/drawing/2014/main" id="{83499A59-6E0B-48F3-803A-D9FA05C2423B}"/>
                </a:ext>
              </a:extLst>
            </p:cNvPr>
            <p:cNvSpPr/>
            <p:nvPr/>
          </p:nvSpPr>
          <p:spPr>
            <a:xfrm>
              <a:off x="1681600" y="494275"/>
              <a:ext cx="638525" cy="844325"/>
            </a:xfrm>
            <a:custGeom>
              <a:avLst/>
              <a:gdLst/>
              <a:ahLst/>
              <a:cxnLst/>
              <a:rect l="l" t="t" r="r" b="b"/>
              <a:pathLst>
                <a:path w="25541" h="33773" extrusionOk="0">
                  <a:moveTo>
                    <a:pt x="7705" y="0"/>
                  </a:moveTo>
                  <a:lnTo>
                    <a:pt x="10554" y="6227"/>
                  </a:lnTo>
                  <a:lnTo>
                    <a:pt x="10449" y="7494"/>
                  </a:lnTo>
                  <a:lnTo>
                    <a:pt x="12032" y="10554"/>
                  </a:lnTo>
                  <a:lnTo>
                    <a:pt x="25541" y="24802"/>
                  </a:lnTo>
                  <a:lnTo>
                    <a:pt x="9710" y="33773"/>
                  </a:lnTo>
                  <a:lnTo>
                    <a:pt x="1478" y="14881"/>
                  </a:lnTo>
                  <a:lnTo>
                    <a:pt x="634" y="12243"/>
                  </a:lnTo>
                  <a:lnTo>
                    <a:pt x="211" y="7599"/>
                  </a:lnTo>
                  <a:lnTo>
                    <a:pt x="0" y="5277"/>
                  </a:lnTo>
                  <a:close/>
                </a:path>
              </a:pathLst>
            </a:custGeom>
            <a:solidFill>
              <a:srgbClr val="A61C00">
                <a:alpha val="80000"/>
              </a:srgbClr>
            </a:solidFill>
            <a:ln w="19050" cap="flat" cmpd="sng">
              <a:solidFill>
                <a:srgbClr val="A61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8" name="Google Shape;330;p30">
              <a:extLst>
                <a:ext uri="{FF2B5EF4-FFF2-40B4-BE49-F238E27FC236}">
                  <a16:creationId xmlns:a16="http://schemas.microsoft.com/office/drawing/2014/main" id="{ED5F7BE1-907F-430A-9442-D0F055117440}"/>
                </a:ext>
              </a:extLst>
            </p:cNvPr>
            <p:cNvSpPr/>
            <p:nvPr/>
          </p:nvSpPr>
          <p:spPr>
            <a:xfrm>
              <a:off x="1190800" y="1025225"/>
              <a:ext cx="578850" cy="578825"/>
            </a:xfrm>
            <a:custGeom>
              <a:avLst/>
              <a:gdLst/>
              <a:ahLst/>
              <a:cxnLst/>
              <a:rect l="l" t="t" r="r" b="b"/>
              <a:pathLst>
                <a:path w="23154" h="23153" extrusionOk="0">
                  <a:moveTo>
                    <a:pt x="519" y="10540"/>
                  </a:moveTo>
                  <a:lnTo>
                    <a:pt x="16588" y="0"/>
                  </a:lnTo>
                  <a:lnTo>
                    <a:pt x="18057" y="259"/>
                  </a:lnTo>
                  <a:lnTo>
                    <a:pt x="23154" y="10713"/>
                  </a:lnTo>
                  <a:lnTo>
                    <a:pt x="22981" y="12095"/>
                  </a:lnTo>
                  <a:lnTo>
                    <a:pt x="6048" y="23153"/>
                  </a:lnTo>
                  <a:lnTo>
                    <a:pt x="4666" y="22808"/>
                  </a:lnTo>
                  <a:lnTo>
                    <a:pt x="0" y="12268"/>
                  </a:lnTo>
                  <a:close/>
                </a:path>
              </a:pathLst>
            </a:custGeom>
            <a:solidFill>
              <a:srgbClr val="A61C00">
                <a:alpha val="80000"/>
              </a:srgbClr>
            </a:solidFill>
            <a:ln w="19050" cap="flat" cmpd="sng">
              <a:solidFill>
                <a:srgbClr val="A61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9" name="Google Shape;331;p30">
              <a:extLst>
                <a:ext uri="{FF2B5EF4-FFF2-40B4-BE49-F238E27FC236}">
                  <a16:creationId xmlns:a16="http://schemas.microsoft.com/office/drawing/2014/main" id="{E81B206A-BDA6-45B8-B9B2-AAF294F43659}"/>
                </a:ext>
              </a:extLst>
            </p:cNvPr>
            <p:cNvSpPr/>
            <p:nvPr/>
          </p:nvSpPr>
          <p:spPr>
            <a:xfrm>
              <a:off x="495325" y="830825"/>
              <a:ext cx="509725" cy="514050"/>
            </a:xfrm>
            <a:custGeom>
              <a:avLst/>
              <a:gdLst/>
              <a:ahLst/>
              <a:cxnLst/>
              <a:rect l="l" t="t" r="r" b="b"/>
              <a:pathLst>
                <a:path w="20389" h="20562" extrusionOk="0">
                  <a:moveTo>
                    <a:pt x="3542" y="20562"/>
                  </a:moveTo>
                  <a:lnTo>
                    <a:pt x="0" y="11923"/>
                  </a:lnTo>
                  <a:lnTo>
                    <a:pt x="432" y="10195"/>
                  </a:lnTo>
                  <a:lnTo>
                    <a:pt x="13391" y="0"/>
                  </a:lnTo>
                  <a:lnTo>
                    <a:pt x="15378" y="0"/>
                  </a:lnTo>
                  <a:lnTo>
                    <a:pt x="20389" y="8985"/>
                  </a:lnTo>
                  <a:close/>
                </a:path>
              </a:pathLst>
            </a:custGeom>
            <a:solidFill>
              <a:srgbClr val="A61C00">
                <a:alpha val="80000"/>
              </a:srgbClr>
            </a:solidFill>
            <a:ln w="19050" cap="flat" cmpd="sng">
              <a:solidFill>
                <a:srgbClr val="A61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50" name="Google Shape;332;p30">
              <a:extLst>
                <a:ext uri="{FF2B5EF4-FFF2-40B4-BE49-F238E27FC236}">
                  <a16:creationId xmlns:a16="http://schemas.microsoft.com/office/drawing/2014/main" id="{61120861-F324-4989-83B5-13045924F6AF}"/>
                </a:ext>
              </a:extLst>
            </p:cNvPr>
            <p:cNvSpPr/>
            <p:nvPr/>
          </p:nvSpPr>
          <p:spPr>
            <a:xfrm>
              <a:off x="925150" y="415425"/>
              <a:ext cx="576675" cy="613400"/>
            </a:xfrm>
            <a:custGeom>
              <a:avLst/>
              <a:gdLst/>
              <a:ahLst/>
              <a:cxnLst/>
              <a:rect l="l" t="t" r="r" b="b"/>
              <a:pathLst>
                <a:path w="23067" h="24536" extrusionOk="0">
                  <a:moveTo>
                    <a:pt x="5356" y="24536"/>
                  </a:moveTo>
                  <a:lnTo>
                    <a:pt x="2160" y="18747"/>
                  </a:lnTo>
                  <a:lnTo>
                    <a:pt x="0" y="15291"/>
                  </a:lnTo>
                  <a:lnTo>
                    <a:pt x="0" y="13563"/>
                  </a:lnTo>
                  <a:lnTo>
                    <a:pt x="17019" y="0"/>
                  </a:lnTo>
                  <a:lnTo>
                    <a:pt x="18747" y="950"/>
                  </a:lnTo>
                  <a:lnTo>
                    <a:pt x="23067" y="11404"/>
                  </a:lnTo>
                  <a:close/>
                </a:path>
              </a:pathLst>
            </a:custGeom>
            <a:solidFill>
              <a:srgbClr val="A61C00">
                <a:alpha val="80000"/>
              </a:srgbClr>
            </a:solidFill>
            <a:ln w="19050" cap="flat" cmpd="sng">
              <a:solidFill>
                <a:srgbClr val="A61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51" name="Google Shape;333;p30">
              <a:extLst>
                <a:ext uri="{FF2B5EF4-FFF2-40B4-BE49-F238E27FC236}">
                  <a16:creationId xmlns:a16="http://schemas.microsoft.com/office/drawing/2014/main" id="{70B05FAC-6AFD-4CA4-9AAE-0F9DD71A8A31}"/>
                </a:ext>
              </a:extLst>
            </p:cNvPr>
            <p:cNvSpPr/>
            <p:nvPr/>
          </p:nvSpPr>
          <p:spPr>
            <a:xfrm>
              <a:off x="2470475" y="681350"/>
              <a:ext cx="1404425" cy="1390500"/>
            </a:xfrm>
            <a:custGeom>
              <a:avLst/>
              <a:gdLst/>
              <a:ahLst/>
              <a:cxnLst/>
              <a:rect l="l" t="t" r="r" b="b"/>
              <a:pathLst>
                <a:path w="56177" h="55620" extrusionOk="0">
                  <a:moveTo>
                    <a:pt x="13071" y="40325"/>
                  </a:moveTo>
                  <a:lnTo>
                    <a:pt x="25307" y="35041"/>
                  </a:lnTo>
                  <a:lnTo>
                    <a:pt x="33928" y="55620"/>
                  </a:lnTo>
                  <a:lnTo>
                    <a:pt x="56177" y="45331"/>
                  </a:lnTo>
                  <a:lnTo>
                    <a:pt x="36153" y="0"/>
                  </a:lnTo>
                  <a:lnTo>
                    <a:pt x="26698" y="6396"/>
                  </a:lnTo>
                  <a:lnTo>
                    <a:pt x="12236" y="12793"/>
                  </a:lnTo>
                  <a:lnTo>
                    <a:pt x="0" y="15574"/>
                  </a:lnTo>
                  <a:close/>
                </a:path>
              </a:pathLst>
            </a:custGeom>
            <a:solidFill>
              <a:srgbClr val="A61C00">
                <a:alpha val="80000"/>
              </a:srgbClr>
            </a:solidFill>
            <a:ln w="19050" cap="flat" cmpd="sng">
              <a:solidFill>
                <a:srgbClr val="A61C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52" name="Google Shape;334;p30">
              <a:extLst>
                <a:ext uri="{FF2B5EF4-FFF2-40B4-BE49-F238E27FC236}">
                  <a16:creationId xmlns:a16="http://schemas.microsoft.com/office/drawing/2014/main" id="{44DCCD44-4D1B-4EDA-B476-6F6CDFBBD31F}"/>
                </a:ext>
              </a:extLst>
            </p:cNvPr>
            <p:cNvSpPr/>
            <p:nvPr/>
          </p:nvSpPr>
          <p:spPr>
            <a:xfrm>
              <a:off x="3117050" y="2194700"/>
              <a:ext cx="611825" cy="987250"/>
            </a:xfrm>
            <a:custGeom>
              <a:avLst/>
              <a:gdLst/>
              <a:ahLst/>
              <a:cxnLst/>
              <a:rect l="l" t="t" r="r" b="b"/>
              <a:pathLst>
                <a:path w="24473" h="39490" extrusionOk="0">
                  <a:moveTo>
                    <a:pt x="17521" y="39490"/>
                  </a:moveTo>
                  <a:lnTo>
                    <a:pt x="24473" y="36431"/>
                  </a:lnTo>
                  <a:lnTo>
                    <a:pt x="7787" y="0"/>
                  </a:lnTo>
                  <a:lnTo>
                    <a:pt x="0" y="3059"/>
                  </a:lnTo>
                  <a:close/>
                </a:path>
              </a:pathLst>
            </a:custGeom>
            <a:solidFill>
              <a:srgbClr val="CC0000">
                <a:alpha val="50000"/>
              </a:srgbClr>
            </a:solidFill>
            <a:ln w="19050" cap="flat" cmpd="sng">
              <a:solidFill>
                <a:srgbClr val="CC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53" name="Google Shape;335;p30">
              <a:extLst>
                <a:ext uri="{FF2B5EF4-FFF2-40B4-BE49-F238E27FC236}">
                  <a16:creationId xmlns:a16="http://schemas.microsoft.com/office/drawing/2014/main" id="{B3AFA95A-4019-4BF8-A514-481CB1353019}"/>
                </a:ext>
              </a:extLst>
            </p:cNvPr>
            <p:cNvSpPr/>
            <p:nvPr/>
          </p:nvSpPr>
          <p:spPr>
            <a:xfrm>
              <a:off x="2811150" y="1610675"/>
              <a:ext cx="479725" cy="660500"/>
            </a:xfrm>
            <a:custGeom>
              <a:avLst/>
              <a:gdLst/>
              <a:ahLst/>
              <a:cxnLst/>
              <a:rect l="l" t="t" r="r" b="b"/>
              <a:pathLst>
                <a:path w="19189" h="26420" extrusionOk="0">
                  <a:moveTo>
                    <a:pt x="9455" y="26420"/>
                  </a:moveTo>
                  <a:lnTo>
                    <a:pt x="19189" y="21970"/>
                  </a:lnTo>
                  <a:lnTo>
                    <a:pt x="8621" y="0"/>
                  </a:lnTo>
                  <a:lnTo>
                    <a:pt x="0" y="3615"/>
                  </a:lnTo>
                  <a:close/>
                </a:path>
              </a:pathLst>
            </a:custGeom>
            <a:solidFill>
              <a:srgbClr val="CC0000">
                <a:alpha val="50000"/>
              </a:srgbClr>
            </a:solidFill>
            <a:ln w="19050" cap="flat" cmpd="sng">
              <a:solidFill>
                <a:srgbClr val="CC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54" name="Google Shape;336;p30">
              <a:extLst>
                <a:ext uri="{FF2B5EF4-FFF2-40B4-BE49-F238E27FC236}">
                  <a16:creationId xmlns:a16="http://schemas.microsoft.com/office/drawing/2014/main" id="{EB1179DA-E152-4B9B-B2FD-D518D59C9390}"/>
                </a:ext>
              </a:extLst>
            </p:cNvPr>
            <p:cNvSpPr/>
            <p:nvPr/>
          </p:nvSpPr>
          <p:spPr>
            <a:xfrm>
              <a:off x="680050" y="929700"/>
              <a:ext cx="3099025" cy="3303475"/>
            </a:xfrm>
            <a:custGeom>
              <a:avLst/>
              <a:gdLst/>
              <a:ahLst/>
              <a:cxnLst/>
              <a:rect l="l" t="t" r="r" b="b"/>
              <a:pathLst>
                <a:path w="123961" h="132139" extrusionOk="0">
                  <a:moveTo>
                    <a:pt x="0" y="25825"/>
                  </a:moveTo>
                  <a:lnTo>
                    <a:pt x="41321" y="0"/>
                  </a:lnTo>
                  <a:lnTo>
                    <a:pt x="49929" y="18078"/>
                  </a:lnTo>
                  <a:lnTo>
                    <a:pt x="68867" y="6456"/>
                  </a:lnTo>
                  <a:lnTo>
                    <a:pt x="80489" y="27547"/>
                  </a:lnTo>
                  <a:lnTo>
                    <a:pt x="96414" y="24104"/>
                  </a:lnTo>
                  <a:lnTo>
                    <a:pt x="123961" y="85223"/>
                  </a:lnTo>
                  <a:lnTo>
                    <a:pt x="112340" y="90818"/>
                  </a:lnTo>
                  <a:lnTo>
                    <a:pt x="118365" y="101579"/>
                  </a:lnTo>
                  <a:lnTo>
                    <a:pt x="74463" y="116644"/>
                  </a:lnTo>
                  <a:lnTo>
                    <a:pt x="46486" y="132139"/>
                  </a:lnTo>
                  <a:close/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</p:sp>
      </p:grpSp>
      <p:sp>
        <p:nvSpPr>
          <p:cNvPr id="156" name="Google Shape;265;p28">
            <a:extLst>
              <a:ext uri="{FF2B5EF4-FFF2-40B4-BE49-F238E27FC236}">
                <a16:creationId xmlns:a16="http://schemas.microsoft.com/office/drawing/2014/main" id="{94E30D80-0428-4BDF-A361-BC969E7EEC57}"/>
              </a:ext>
            </a:extLst>
          </p:cNvPr>
          <p:cNvSpPr/>
          <p:nvPr/>
        </p:nvSpPr>
        <p:spPr bwMode="auto">
          <a:xfrm>
            <a:off x="483912" y="2003828"/>
            <a:ext cx="501300" cy="339300"/>
          </a:xfrm>
          <a:prstGeom prst="wedgeRectCallout">
            <a:avLst>
              <a:gd name="adj1" fmla="val 90589"/>
              <a:gd name="adj2" fmla="val -12887"/>
            </a:avLst>
          </a:prstGeom>
          <a:solidFill>
            <a:schemeClr val="lt2"/>
          </a:solidFill>
          <a:ln w="19050" cap="flat" cmpd="sng">
            <a:solidFill>
              <a:srgbClr val="6D9E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 b="1" dirty="0">
                <a:latin typeface="Montserrat"/>
                <a:ea typeface="Montserrat"/>
                <a:cs typeface="Montserrat"/>
                <a:sym typeface="Montserrat"/>
              </a:rPr>
              <a:t>CS El Pla</a:t>
            </a:r>
            <a:endParaRPr sz="8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9841713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25" name="Google Shape;725;p50"/>
          <p:cNvPicPr>
            <a:picLocks noGrp="1"/>
          </p:cNvPicPr>
          <p:nvPr>
            <p:ph type="body" idx="1"/>
          </p:nvPr>
        </p:nvPicPr>
        <p:blipFill>
          <a:blip r:embed="rId2">
            <a:alphaModFix/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6" name="Google Shape;726;p50"/>
          <p:cNvSpPr/>
          <p:nvPr/>
        </p:nvSpPr>
        <p:spPr bwMode="auto">
          <a:xfrm>
            <a:off x="2362199" y="3545501"/>
            <a:ext cx="45720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" sz="1350" i="0" u="sng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hlinkClick r:id="rId3" tooltip="https://www.santfeliu.cat/go.faces?xmid=1"/>
              </a:rPr>
              <a:t>www.santfeliu.cat</a:t>
            </a:r>
            <a:endParaRPr sz="1350" i="0" u="none" strike="noStrike" cap="none" dirty="0">
              <a:solidFill>
                <a:schemeClr val="dk1"/>
              </a:solidFill>
              <a:latin typeface="Poppins"/>
              <a:ea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0308315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ci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4216</TotalTime>
  <Words>3083</Words>
  <Application>Microsoft Office PowerPoint</Application>
  <PresentationFormat>Presentació en pantalla (16:9)</PresentationFormat>
  <Paragraphs>350</Paragraphs>
  <Slides>42</Slides>
  <Notes>2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7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42</vt:i4>
      </vt:variant>
    </vt:vector>
  </HeadingPairs>
  <TitlesOfParts>
    <vt:vector size="50" baseType="lpstr">
      <vt:lpstr>Poppins  </vt:lpstr>
      <vt:lpstr>Poppins</vt:lpstr>
      <vt:lpstr>Poppins SemiBold</vt:lpstr>
      <vt:lpstr>Poppins Medium</vt:lpstr>
      <vt:lpstr>Arial</vt:lpstr>
      <vt:lpstr>Montserrat</vt:lpstr>
      <vt:lpstr>Calibri</vt:lpstr>
      <vt:lpstr>Simple Light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 del PowerPoint</dc:title>
  <dc:creator>Campoy Sanchez, Marc</dc:creator>
  <cp:lastModifiedBy>Arcas Jansana, Joan</cp:lastModifiedBy>
  <cp:revision>38</cp:revision>
  <dcterms:modified xsi:type="dcterms:W3CDTF">2026-02-25T11:57:46Z</dcterms:modified>
</cp:coreProperties>
</file>